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309" r:id="rId3"/>
    <p:sldId id="310" r:id="rId4"/>
    <p:sldId id="311" r:id="rId5"/>
    <p:sldId id="294" r:id="rId6"/>
    <p:sldId id="296" r:id="rId7"/>
    <p:sldId id="295" r:id="rId8"/>
    <p:sldId id="298" r:id="rId9"/>
    <p:sldId id="262" r:id="rId10"/>
    <p:sldId id="263" r:id="rId11"/>
    <p:sldId id="265" r:id="rId12"/>
    <p:sldId id="300" r:id="rId13"/>
    <p:sldId id="301" r:id="rId14"/>
    <p:sldId id="302" r:id="rId15"/>
    <p:sldId id="274" r:id="rId16"/>
    <p:sldId id="312" r:id="rId17"/>
    <p:sldId id="273" r:id="rId18"/>
    <p:sldId id="325" r:id="rId19"/>
    <p:sldId id="275" r:id="rId20"/>
    <p:sldId id="290" r:id="rId21"/>
    <p:sldId id="276" r:id="rId22"/>
    <p:sldId id="278" r:id="rId23"/>
    <p:sldId id="279" r:id="rId24"/>
    <p:sldId id="280" r:id="rId25"/>
    <p:sldId id="284" r:id="rId26"/>
    <p:sldId id="285" r:id="rId27"/>
    <p:sldId id="281" r:id="rId28"/>
    <p:sldId id="324" r:id="rId29"/>
    <p:sldId id="323" r:id="rId30"/>
    <p:sldId id="282" r:id="rId31"/>
    <p:sldId id="292" r:id="rId32"/>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800" y="-3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42E4B00-BDBB-41E9-BFB8-90F0B0AAAEFE}" type="datetimeFigureOut">
              <a:rPr lang="cs-CZ" smtClean="0"/>
              <a:t>26.4.2017</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78688AF-BA25-4580-B038-05D87CDAD71A}" type="slidenum">
              <a:rPr lang="cs-CZ" smtClean="0"/>
              <a:t>‹#›</a:t>
            </a:fld>
            <a:endParaRPr lang="cs-CZ"/>
          </a:p>
        </p:txBody>
      </p:sp>
    </p:spTree>
    <p:extLst>
      <p:ext uri="{BB962C8B-B14F-4D97-AF65-F5344CB8AC3E}">
        <p14:creationId xmlns:p14="http://schemas.microsoft.com/office/powerpoint/2010/main" val="35877593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80290B0-F88D-480F-A7E7-DD68AA10FB06}" type="datetimeFigureOut">
              <a:rPr lang="cs-CZ" smtClean="0"/>
              <a:t>26.4.2017</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950F300-5B89-4D62-A24E-CFDD77064662}" type="slidenum">
              <a:rPr lang="cs-CZ" smtClean="0"/>
              <a:t>‹#›</a:t>
            </a:fld>
            <a:endParaRPr lang="cs-CZ"/>
          </a:p>
        </p:txBody>
      </p:sp>
    </p:spTree>
    <p:extLst>
      <p:ext uri="{BB962C8B-B14F-4D97-AF65-F5344CB8AC3E}">
        <p14:creationId xmlns:p14="http://schemas.microsoft.com/office/powerpoint/2010/main" val="3352260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3C540E6-C05C-4B3D-A9B0-EBABCF9CAB91}" type="datetimeFigureOut">
              <a:rPr lang="cs-CZ" smtClean="0"/>
              <a:t>26.4.2017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3631249-970F-4D45-8011-9F67A68C002C}" type="slidenum">
              <a:rPr lang="cs-CZ" smtClean="0"/>
              <a:t>‹#›</a:t>
            </a:fld>
            <a:endParaRPr lang="cs-CZ"/>
          </a:p>
        </p:txBody>
      </p:sp>
    </p:spTree>
    <p:extLst>
      <p:ext uri="{BB962C8B-B14F-4D97-AF65-F5344CB8AC3E}">
        <p14:creationId xmlns:p14="http://schemas.microsoft.com/office/powerpoint/2010/main" val="3741869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3C540E6-C05C-4B3D-A9B0-EBABCF9CAB91}" type="datetimeFigureOut">
              <a:rPr lang="cs-CZ" smtClean="0"/>
              <a:t>26.4.2017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3631249-970F-4D45-8011-9F67A68C002C}" type="slidenum">
              <a:rPr lang="cs-CZ" smtClean="0"/>
              <a:t>‹#›</a:t>
            </a:fld>
            <a:endParaRPr lang="cs-CZ"/>
          </a:p>
        </p:txBody>
      </p:sp>
    </p:spTree>
    <p:extLst>
      <p:ext uri="{BB962C8B-B14F-4D97-AF65-F5344CB8AC3E}">
        <p14:creationId xmlns:p14="http://schemas.microsoft.com/office/powerpoint/2010/main" val="1942160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3C540E6-C05C-4B3D-A9B0-EBABCF9CAB91}" type="datetimeFigureOut">
              <a:rPr lang="cs-CZ" smtClean="0"/>
              <a:t>26.4.2017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3631249-970F-4D45-8011-9F67A68C002C}" type="slidenum">
              <a:rPr lang="cs-CZ" smtClean="0"/>
              <a:t>‹#›</a:t>
            </a:fld>
            <a:endParaRPr lang="cs-CZ"/>
          </a:p>
        </p:txBody>
      </p:sp>
    </p:spTree>
    <p:extLst>
      <p:ext uri="{BB962C8B-B14F-4D97-AF65-F5344CB8AC3E}">
        <p14:creationId xmlns:p14="http://schemas.microsoft.com/office/powerpoint/2010/main" val="155451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3C540E6-C05C-4B3D-A9B0-EBABCF9CAB91}" type="datetimeFigureOut">
              <a:rPr lang="cs-CZ" smtClean="0"/>
              <a:t>26.4.2017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3631249-970F-4D45-8011-9F67A68C002C}" type="slidenum">
              <a:rPr lang="cs-CZ" smtClean="0"/>
              <a:t>‹#›</a:t>
            </a:fld>
            <a:endParaRPr lang="cs-CZ"/>
          </a:p>
        </p:txBody>
      </p:sp>
    </p:spTree>
    <p:extLst>
      <p:ext uri="{BB962C8B-B14F-4D97-AF65-F5344CB8AC3E}">
        <p14:creationId xmlns:p14="http://schemas.microsoft.com/office/powerpoint/2010/main" val="1784411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3C540E6-C05C-4B3D-A9B0-EBABCF9CAB91}" type="datetimeFigureOut">
              <a:rPr lang="cs-CZ" smtClean="0"/>
              <a:t>26.4.2017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3631249-970F-4D45-8011-9F67A68C002C}" type="slidenum">
              <a:rPr lang="cs-CZ" smtClean="0"/>
              <a:t>‹#›</a:t>
            </a:fld>
            <a:endParaRPr lang="cs-CZ"/>
          </a:p>
        </p:txBody>
      </p:sp>
    </p:spTree>
    <p:extLst>
      <p:ext uri="{BB962C8B-B14F-4D97-AF65-F5344CB8AC3E}">
        <p14:creationId xmlns:p14="http://schemas.microsoft.com/office/powerpoint/2010/main" val="2310830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3C540E6-C05C-4B3D-A9B0-EBABCF9CAB91}" type="datetimeFigureOut">
              <a:rPr lang="cs-CZ" smtClean="0"/>
              <a:t>26.4.2017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3631249-970F-4D45-8011-9F67A68C002C}" type="slidenum">
              <a:rPr lang="cs-CZ" smtClean="0"/>
              <a:t>‹#›</a:t>
            </a:fld>
            <a:endParaRPr lang="cs-CZ"/>
          </a:p>
        </p:txBody>
      </p:sp>
    </p:spTree>
    <p:extLst>
      <p:ext uri="{BB962C8B-B14F-4D97-AF65-F5344CB8AC3E}">
        <p14:creationId xmlns:p14="http://schemas.microsoft.com/office/powerpoint/2010/main" val="200474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3C540E6-C05C-4B3D-A9B0-EBABCF9CAB91}" type="datetimeFigureOut">
              <a:rPr lang="cs-CZ" smtClean="0"/>
              <a:t>26.4.2017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3631249-970F-4D45-8011-9F67A68C002C}" type="slidenum">
              <a:rPr lang="cs-CZ" smtClean="0"/>
              <a:t>‹#›</a:t>
            </a:fld>
            <a:endParaRPr lang="cs-CZ"/>
          </a:p>
        </p:txBody>
      </p:sp>
    </p:spTree>
    <p:extLst>
      <p:ext uri="{BB962C8B-B14F-4D97-AF65-F5344CB8AC3E}">
        <p14:creationId xmlns:p14="http://schemas.microsoft.com/office/powerpoint/2010/main" val="873511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3C540E6-C05C-4B3D-A9B0-EBABCF9CAB91}" type="datetimeFigureOut">
              <a:rPr lang="cs-CZ" smtClean="0"/>
              <a:t>26.4.2017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3631249-970F-4D45-8011-9F67A68C002C}" type="slidenum">
              <a:rPr lang="cs-CZ" smtClean="0"/>
              <a:t>‹#›</a:t>
            </a:fld>
            <a:endParaRPr lang="cs-CZ"/>
          </a:p>
        </p:txBody>
      </p:sp>
    </p:spTree>
    <p:extLst>
      <p:ext uri="{BB962C8B-B14F-4D97-AF65-F5344CB8AC3E}">
        <p14:creationId xmlns:p14="http://schemas.microsoft.com/office/powerpoint/2010/main" val="3564387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3C540E6-C05C-4B3D-A9B0-EBABCF9CAB91}" type="datetimeFigureOut">
              <a:rPr lang="cs-CZ" smtClean="0"/>
              <a:t>26.4.2017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3631249-970F-4D45-8011-9F67A68C002C}" type="slidenum">
              <a:rPr lang="cs-CZ" smtClean="0"/>
              <a:t>‹#›</a:t>
            </a:fld>
            <a:endParaRPr lang="cs-CZ"/>
          </a:p>
        </p:txBody>
      </p:sp>
    </p:spTree>
    <p:extLst>
      <p:ext uri="{BB962C8B-B14F-4D97-AF65-F5344CB8AC3E}">
        <p14:creationId xmlns:p14="http://schemas.microsoft.com/office/powerpoint/2010/main" val="307893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3C540E6-C05C-4B3D-A9B0-EBABCF9CAB91}" type="datetimeFigureOut">
              <a:rPr lang="cs-CZ" smtClean="0"/>
              <a:t>26.4.2017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3631249-970F-4D45-8011-9F67A68C002C}" type="slidenum">
              <a:rPr lang="cs-CZ" smtClean="0"/>
              <a:t>‹#›</a:t>
            </a:fld>
            <a:endParaRPr lang="cs-CZ"/>
          </a:p>
        </p:txBody>
      </p:sp>
    </p:spTree>
    <p:extLst>
      <p:ext uri="{BB962C8B-B14F-4D97-AF65-F5344CB8AC3E}">
        <p14:creationId xmlns:p14="http://schemas.microsoft.com/office/powerpoint/2010/main" val="2879974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3C540E6-C05C-4B3D-A9B0-EBABCF9CAB91}" type="datetimeFigureOut">
              <a:rPr lang="cs-CZ" smtClean="0"/>
              <a:t>26.4.2017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3631249-970F-4D45-8011-9F67A68C002C}" type="slidenum">
              <a:rPr lang="cs-CZ" smtClean="0"/>
              <a:t>‹#›</a:t>
            </a:fld>
            <a:endParaRPr lang="cs-CZ"/>
          </a:p>
        </p:txBody>
      </p:sp>
    </p:spTree>
    <p:extLst>
      <p:ext uri="{BB962C8B-B14F-4D97-AF65-F5344CB8AC3E}">
        <p14:creationId xmlns:p14="http://schemas.microsoft.com/office/powerpoint/2010/main" val="190426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C540E6-C05C-4B3D-A9B0-EBABCF9CAB91}" type="datetimeFigureOut">
              <a:rPr lang="cs-CZ" smtClean="0"/>
              <a:t>26.4.2017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631249-970F-4D45-8011-9F67A68C002C}" type="slidenum">
              <a:rPr lang="cs-CZ" smtClean="0"/>
              <a:t>‹#›</a:t>
            </a:fld>
            <a:endParaRPr lang="cs-CZ"/>
          </a:p>
        </p:txBody>
      </p:sp>
    </p:spTree>
    <p:extLst>
      <p:ext uri="{BB962C8B-B14F-4D97-AF65-F5344CB8AC3E}">
        <p14:creationId xmlns:p14="http://schemas.microsoft.com/office/powerpoint/2010/main" val="3934799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bccr.cz/" TargetMode="External"/><Relationship Id="rId2" Type="http://schemas.openxmlformats.org/officeDocument/2006/relationships/hyperlink" Target="http://www.uvdt.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abccr.cz/" TargetMode="External"/><Relationship Id="rId2" Type="http://schemas.openxmlformats.org/officeDocument/2006/relationships/hyperlink" Target="http://www.ato.c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spir.c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55576" y="980728"/>
            <a:ext cx="7772400" cy="2376264"/>
          </a:xfrm>
        </p:spPr>
        <p:txBody>
          <a:bodyPr>
            <a:noAutofit/>
          </a:bodyPr>
          <a:lstStyle/>
          <a:p>
            <a:r>
              <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rPr>
              <a:t>Autorskoprávní, soutěžní a etické aspekty přebírání obsahu v tradičních médiích a na internetu</a:t>
            </a:r>
          </a:p>
        </p:txBody>
      </p:sp>
      <p:sp>
        <p:nvSpPr>
          <p:cNvPr id="3" name="Podnadpis 2"/>
          <p:cNvSpPr>
            <a:spLocks noGrp="1"/>
          </p:cNvSpPr>
          <p:nvPr>
            <p:ph type="subTitle" idx="1"/>
          </p:nvPr>
        </p:nvSpPr>
        <p:spPr>
          <a:xfrm>
            <a:off x="1331640" y="4437112"/>
            <a:ext cx="6400800" cy="1224136"/>
          </a:xfrm>
        </p:spPr>
        <p:txBody>
          <a:bodyPr>
            <a:normAutofit/>
          </a:bodyPr>
          <a:lstStyle/>
          <a:p>
            <a:r>
              <a:rPr lang="cs-CZ"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Právnická fakulta Univerzity Karlovy</a:t>
            </a:r>
          </a:p>
          <a:p>
            <a:r>
              <a:rPr lang="cs-CZ" sz="2000" b="1" dirty="0">
                <a:solidFill>
                  <a:srgbClr val="002060"/>
                </a:solidFill>
                <a:latin typeface="Tahoma" panose="020B0604030504040204" pitchFamily="34" charset="0"/>
                <a:ea typeface="Tahoma" panose="020B0604030504040204" pitchFamily="34" charset="0"/>
                <a:cs typeface="Tahoma" panose="020B0604030504040204" pitchFamily="34" charset="0"/>
              </a:rPr>
              <a:t>p</a:t>
            </a:r>
            <a:r>
              <a:rPr lang="cs-CZ"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ředmět: Mediální právo</a:t>
            </a:r>
          </a:p>
          <a:p>
            <a:r>
              <a:rPr lang="cs-CZ"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JUDr. Dagmar Hartmanová</a:t>
            </a:r>
            <a:endParaRPr lang="cs-CZ" sz="20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49069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a:bodyPr>
          <a:lstStyle/>
          <a:p>
            <a:r>
              <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rPr>
              <a:t>z</a:t>
            </a:r>
            <a:r>
              <a:rPr lang="cs-CZ"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pravodajská licence (§ 34 AZ)</a:t>
            </a:r>
            <a:endPar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457200" y="1052736"/>
            <a:ext cx="8229600" cy="5256584"/>
          </a:xfrm>
        </p:spPr>
        <p:txBody>
          <a:bodyPr>
            <a:normAutofit fontScale="55000" lnSpcReduction="20000"/>
          </a:bodyPr>
          <a:lstStyle/>
          <a:p>
            <a:pPr marL="0" indent="0" algn="just">
              <a:lnSpc>
                <a:spcPct val="120000"/>
              </a:lnSpc>
              <a:buNone/>
            </a:pPr>
            <a:r>
              <a:rPr lang="cs-CZ" dirty="0">
                <a:solidFill>
                  <a:srgbClr val="002060"/>
                </a:solidFill>
                <a:latin typeface="Tahoma" panose="020B0604030504040204" pitchFamily="34" charset="0"/>
                <a:ea typeface="Tahoma" panose="020B0604030504040204" pitchFamily="34" charset="0"/>
                <a:cs typeface="Tahoma" panose="020B0604030504040204" pitchFamily="34" charset="0"/>
              </a:rPr>
              <a:t>Do práva autorského nezasahuje ten, kdo </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užije</a:t>
            </a:r>
          </a:p>
          <a:p>
            <a:pPr marL="0" indent="0" algn="just">
              <a:lnSpc>
                <a:spcPct val="120000"/>
              </a:lnSpc>
              <a:buNone/>
            </a:pP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cs-CZ"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buNone/>
            </a:pPr>
            <a:r>
              <a:rPr lang="cs-CZ" dirty="0">
                <a:solidFill>
                  <a:srgbClr val="002060"/>
                </a:solidFill>
                <a:latin typeface="Tahoma" panose="020B0604030504040204" pitchFamily="34" charset="0"/>
                <a:ea typeface="Tahoma" panose="020B0604030504040204" pitchFamily="34" charset="0"/>
                <a:cs typeface="Tahoma" panose="020B0604030504040204" pitchFamily="34" charset="0"/>
              </a:rPr>
              <a:t>b) dílo </a:t>
            </a:r>
            <a:r>
              <a:rPr lang="cs-CZ" b="1" dirty="0">
                <a:solidFill>
                  <a:srgbClr val="002060"/>
                </a:solidFill>
                <a:latin typeface="Tahoma" panose="020B0604030504040204" pitchFamily="34" charset="0"/>
                <a:ea typeface="Tahoma" panose="020B0604030504040204" pitchFamily="34" charset="0"/>
                <a:cs typeface="Tahoma" panose="020B0604030504040204" pitchFamily="34" charset="0"/>
              </a:rPr>
              <a:t>ve spojitosti se zpravodajstvím týkajícím se aktuálních událostí</a:t>
            </a:r>
            <a:r>
              <a:rPr lang="cs-CZ" dirty="0">
                <a:solidFill>
                  <a:srgbClr val="002060"/>
                </a:solidFill>
                <a:latin typeface="Tahoma" panose="020B0604030504040204" pitchFamily="34" charset="0"/>
                <a:ea typeface="Tahoma" panose="020B0604030504040204" pitchFamily="34" charset="0"/>
                <a:cs typeface="Tahoma" panose="020B0604030504040204" pitchFamily="34" charset="0"/>
              </a:rPr>
              <a:t>, a to v rozsahu odpovídajícím informačnímu účelu,</a:t>
            </a:r>
          </a:p>
          <a:p>
            <a:pPr marL="0" indent="0" algn="just">
              <a:lnSpc>
                <a:spcPct val="120000"/>
              </a:lnSpc>
              <a:buNone/>
            </a:pPr>
            <a:r>
              <a:rPr lang="cs-CZ" dirty="0">
                <a:solidFill>
                  <a:srgbClr val="002060"/>
                </a:solidFill>
                <a:latin typeface="Tahoma" panose="020B0604030504040204" pitchFamily="34" charset="0"/>
                <a:ea typeface="Tahoma" panose="020B0604030504040204" pitchFamily="34" charset="0"/>
                <a:cs typeface="Tahoma" panose="020B0604030504040204" pitchFamily="34" charset="0"/>
              </a:rPr>
              <a:t>c) v odpovídající míře dílo v periodickém tisku, televizním či rozhlasovém vysílání nebo jiném hromadném sdělovacím prostředku zpřístupňujícím </a:t>
            </a:r>
            <a:r>
              <a:rPr lang="cs-CZ" b="1" dirty="0">
                <a:solidFill>
                  <a:srgbClr val="002060"/>
                </a:solidFill>
                <a:latin typeface="Tahoma" panose="020B0604030504040204" pitchFamily="34" charset="0"/>
                <a:ea typeface="Tahoma" panose="020B0604030504040204" pitchFamily="34" charset="0"/>
                <a:cs typeface="Tahoma" panose="020B0604030504040204" pitchFamily="34" charset="0"/>
              </a:rPr>
              <a:t>zpravodajství o aktuálních věcech politických, hospodářských nebo náboženských, uveřejněné již v jiném hromadném sdělovacím prostředku nebo jeho překlad</a:t>
            </a:r>
            <a:r>
              <a:rPr lang="cs-CZ" dirty="0">
                <a:solidFill>
                  <a:srgbClr val="002060"/>
                </a:solidFill>
                <a:latin typeface="Tahoma" panose="020B0604030504040204" pitchFamily="34" charset="0"/>
                <a:ea typeface="Tahoma" panose="020B0604030504040204" pitchFamily="34" charset="0"/>
                <a:cs typeface="Tahoma" panose="020B0604030504040204" pitchFamily="34" charset="0"/>
              </a:rPr>
              <a:t>; takto převzaté dílo a jeho překlad lze i jinak užít; </a:t>
            </a:r>
            <a:r>
              <a:rPr lang="cs-CZ" u="sng" dirty="0">
                <a:solidFill>
                  <a:srgbClr val="002060"/>
                </a:solidFill>
                <a:latin typeface="Tahoma" panose="020B0604030504040204" pitchFamily="34" charset="0"/>
                <a:ea typeface="Tahoma" panose="020B0604030504040204" pitchFamily="34" charset="0"/>
                <a:cs typeface="Tahoma" panose="020B0604030504040204" pitchFamily="34" charset="0"/>
              </a:rPr>
              <a:t>převzetí ani jiné následné užití podle tohoto ustanovení však není přípustné, je-li zapovězeno</a:t>
            </a:r>
            <a:r>
              <a:rPr lang="cs-CZ" dirty="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lgn="just">
              <a:lnSpc>
                <a:spcPct val="120000"/>
              </a:lnSpc>
              <a:buNone/>
            </a:pPr>
            <a:r>
              <a:rPr lang="cs-CZ" dirty="0">
                <a:solidFill>
                  <a:srgbClr val="002060"/>
                </a:solidFill>
                <a:latin typeface="Tahoma" panose="020B0604030504040204" pitchFamily="34" charset="0"/>
                <a:ea typeface="Tahoma" panose="020B0604030504040204" pitchFamily="34" charset="0"/>
                <a:cs typeface="Tahoma" panose="020B0604030504040204" pitchFamily="34" charset="0"/>
              </a:rPr>
              <a:t>d) politický projev nebo úryvky veřejné přednášky nebo podobných děl v rozsahu odpovídajícím informativnímu účelu; právo autora na užití takových děl v souboru zůstává nedotčeno;</a:t>
            </a:r>
          </a:p>
          <a:p>
            <a:pPr marL="0" indent="0" algn="just">
              <a:lnSpc>
                <a:spcPct val="120000"/>
              </a:lnSpc>
              <a:buNone/>
            </a:pP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je </a:t>
            </a:r>
            <a:r>
              <a:rPr lang="cs-CZ" dirty="0">
                <a:solidFill>
                  <a:srgbClr val="002060"/>
                </a:solidFill>
                <a:latin typeface="Tahoma" panose="020B0604030504040204" pitchFamily="34" charset="0"/>
                <a:ea typeface="Tahoma" panose="020B0604030504040204" pitchFamily="34" charset="0"/>
                <a:cs typeface="Tahoma" panose="020B0604030504040204" pitchFamily="34" charset="0"/>
              </a:rPr>
              <a:t>vždy nutno uvést </a:t>
            </a:r>
            <a:r>
              <a:rPr lang="cs-CZ" b="1" dirty="0">
                <a:solidFill>
                  <a:srgbClr val="002060"/>
                </a:solidFill>
                <a:latin typeface="Tahoma" panose="020B0604030504040204" pitchFamily="34" charset="0"/>
                <a:ea typeface="Tahoma" panose="020B0604030504040204" pitchFamily="34" charset="0"/>
                <a:cs typeface="Tahoma" panose="020B0604030504040204" pitchFamily="34" charset="0"/>
              </a:rPr>
              <a:t>jméno autora</a:t>
            </a:r>
            <a:r>
              <a:rPr lang="cs-CZ" dirty="0">
                <a:solidFill>
                  <a:srgbClr val="002060"/>
                </a:solidFill>
                <a:latin typeface="Tahoma" panose="020B0604030504040204" pitchFamily="34" charset="0"/>
                <a:ea typeface="Tahoma" panose="020B0604030504040204" pitchFamily="34" charset="0"/>
                <a:cs typeface="Tahoma" panose="020B0604030504040204" pitchFamily="34" charset="0"/>
              </a:rPr>
              <a:t>, nejde-li o dílo anonymní, nebo </a:t>
            </a:r>
            <a:r>
              <a:rPr lang="cs-CZ" b="1" dirty="0">
                <a:solidFill>
                  <a:srgbClr val="002060"/>
                </a:solidFill>
                <a:latin typeface="Tahoma" panose="020B0604030504040204" pitchFamily="34" charset="0"/>
                <a:ea typeface="Tahoma" panose="020B0604030504040204" pitchFamily="34" charset="0"/>
                <a:cs typeface="Tahoma" panose="020B0604030504040204" pitchFamily="34" charset="0"/>
              </a:rPr>
              <a:t>jméno osoby, pod jejímž jménem se dílo uvádí na veřejnost</a:t>
            </a:r>
            <a:r>
              <a:rPr lang="cs-CZ" dirty="0">
                <a:solidFill>
                  <a:srgbClr val="002060"/>
                </a:solidFill>
                <a:latin typeface="Tahoma" panose="020B0604030504040204" pitchFamily="34" charset="0"/>
                <a:ea typeface="Tahoma" panose="020B0604030504040204" pitchFamily="34" charset="0"/>
                <a:cs typeface="Tahoma" panose="020B0604030504040204" pitchFamily="34" charset="0"/>
              </a:rPr>
              <a:t>, a dále </a:t>
            </a:r>
            <a:r>
              <a:rPr lang="cs-CZ" b="1" dirty="0">
                <a:solidFill>
                  <a:srgbClr val="002060"/>
                </a:solidFill>
                <a:latin typeface="Tahoma" panose="020B0604030504040204" pitchFamily="34" charset="0"/>
                <a:ea typeface="Tahoma" panose="020B0604030504040204" pitchFamily="34" charset="0"/>
                <a:cs typeface="Tahoma" panose="020B0604030504040204" pitchFamily="34" charset="0"/>
              </a:rPr>
              <a:t>název díla a pramen</a:t>
            </a:r>
            <a:r>
              <a:rPr lang="cs-CZ" dirty="0">
                <a:solidFill>
                  <a:srgbClr val="002060"/>
                </a:solidFill>
                <a:latin typeface="Tahoma" panose="020B0604030504040204" pitchFamily="34" charset="0"/>
                <a:ea typeface="Tahoma" panose="020B0604030504040204" pitchFamily="34" charset="0"/>
                <a:cs typeface="Tahoma" panose="020B0604030504040204" pitchFamily="34" charset="0"/>
              </a:rPr>
              <a:t>, ledaže je to v případech podle písmen b) a d) nemožné.</a:t>
            </a:r>
          </a:p>
          <a:p>
            <a:pPr algn="just"/>
            <a:endParaRPr lang="cs-CZ" dirty="0"/>
          </a:p>
        </p:txBody>
      </p:sp>
    </p:spTree>
    <p:extLst>
      <p:ext uri="{BB962C8B-B14F-4D97-AF65-F5344CB8AC3E}">
        <p14:creationId xmlns:p14="http://schemas.microsoft.com/office/powerpoint/2010/main" val="16881289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457200" y="274638"/>
            <a:ext cx="8229600" cy="490066"/>
          </a:xfrm>
        </p:spPr>
        <p:txBody>
          <a:bodyPr>
            <a:normAutofit fontScale="90000"/>
          </a:bodyPr>
          <a:lstStyle/>
          <a:p>
            <a:r>
              <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rPr>
              <a:t>m</a:t>
            </a:r>
            <a:r>
              <a:rPr lang="cs-CZ"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ezinárodní právo - RÚB</a:t>
            </a:r>
            <a:endPar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12" name="Zástupný symbol pro obsah 11"/>
          <p:cNvSpPr>
            <a:spLocks noGrp="1"/>
          </p:cNvSpPr>
          <p:nvPr>
            <p:ph idx="1"/>
          </p:nvPr>
        </p:nvSpPr>
        <p:spPr>
          <a:xfrm>
            <a:off x="107504" y="836712"/>
            <a:ext cx="8928992" cy="5832648"/>
          </a:xfrm>
        </p:spPr>
        <p:txBody>
          <a:bodyPr>
            <a:normAutofit fontScale="92500" lnSpcReduction="20000"/>
          </a:bodyPr>
          <a:lstStyle/>
          <a:p>
            <a:pPr marL="0" indent="0">
              <a:buNone/>
            </a:pPr>
            <a:r>
              <a:rPr lang="cs-CZ"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Citace</a:t>
            </a:r>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článek 10 odst. 1 a 3</a:t>
            </a: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lgn="just">
              <a:buNone/>
            </a:pP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1) Citace z díla, které bylo oprávněně zpřístupněno veřejnosti včetně citací z novinových článků a z časopisů ve formě tiskových přehledů, jsou dovoleny s podmínkou, že jsou v souladu s poctivými zvyklostmi a v rozsahu odůvodněném sledovaným účelem.</a:t>
            </a:r>
          </a:p>
          <a:p>
            <a:pPr marL="0" indent="0" algn="just">
              <a:buNone/>
            </a:pP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(3</a:t>
            </a:r>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 Při citacích a užití podle předchozích odstavců je nutno uvést pramen a autorovo jméno, je-li toto jméno v pramenu obsaženo</a:t>
            </a: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buNone/>
            </a:pPr>
            <a:r>
              <a:rPr lang="cs-CZ"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Zpravodajská </a:t>
            </a:r>
            <a:r>
              <a:rPr lang="cs-CZ" sz="2000" b="1" dirty="0">
                <a:solidFill>
                  <a:srgbClr val="002060"/>
                </a:solidFill>
                <a:latin typeface="Tahoma" panose="020B0604030504040204" pitchFamily="34" charset="0"/>
                <a:ea typeface="Tahoma" panose="020B0604030504040204" pitchFamily="34" charset="0"/>
                <a:cs typeface="Tahoma" panose="020B0604030504040204" pitchFamily="34" charset="0"/>
              </a:rPr>
              <a:t>licence</a:t>
            </a:r>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článek 10bis:</a:t>
            </a:r>
          </a:p>
          <a:p>
            <a:pPr marL="0" indent="0" algn="just">
              <a:lnSpc>
                <a:spcPct val="110000"/>
              </a:lnSpc>
              <a:buNone/>
            </a:pPr>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(1) Zákonodárstvím států Unie se vyhrazuje, aby dovolila rozmnožovat tiskem, vysílat rozhlasem či televizí nebo přenášet na veřejnost po drátě články o aktuálních hospodářských, politických nebo náboženských otázkách uveřejněné v novinách nebo časopisech nebo díla téže povahy vysílaná rozhlasem či televizí, pokud rozmnožování, vysílání rozhlasem či televizí nebo takový přenos není výslovně vyhrazen. Vždy je však nutno zřetelně uvést pramen; právní následky porušení této povinnosti určují právní předpisy státu, kde se uplatňuje nárok na ochranu.</a:t>
            </a:r>
          </a:p>
          <a:p>
            <a:pPr marL="0" indent="0" algn="just">
              <a:lnSpc>
                <a:spcPct val="110000"/>
              </a:lnSpc>
              <a:buNone/>
            </a:pP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(2</a:t>
            </a:r>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 Rovněž se vyhrazuje zákonodárstvím států Unie stanovit podmínky, za nichž mohou být při zpravodajství o aktuálních událostech fotografií, filmem, vysíláním rozhlasem či televizí nebo přenosem na veřejnost po drátě rozmnožována a zpřístupňována veřejnosti v míře odůvodněné sledovaným informačním účelem literární nebo umělecká díla při takové události zhlédnutá nebo vyslechnutá.</a:t>
            </a:r>
          </a:p>
          <a:p>
            <a:pPr marL="0" indent="0">
              <a:buNone/>
            </a:pPr>
            <a:endPar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94653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16632"/>
            <a:ext cx="8928992" cy="634082"/>
          </a:xfrm>
        </p:spPr>
        <p:txBody>
          <a:bodyPr>
            <a:normAutofit/>
          </a:bodyPr>
          <a:lstStyle/>
          <a:p>
            <a:r>
              <a:rPr lang="cs-CZ"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vývoj úpravy v RÚB</a:t>
            </a:r>
            <a:endPar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0" y="692696"/>
            <a:ext cx="9144000" cy="5832648"/>
          </a:xfrm>
        </p:spPr>
        <p:txBody>
          <a:bodyPr>
            <a:normAutofit/>
          </a:bodyPr>
          <a:lstStyle/>
          <a:p>
            <a:pPr marL="0" indent="0">
              <a:buNone/>
            </a:pPr>
            <a:r>
              <a:rPr lang="cs-CZ"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1886: Článek 7 </a:t>
            </a:r>
            <a:r>
              <a:rPr lang="cs-CZ" sz="2000" b="1" dirty="0">
                <a:solidFill>
                  <a:srgbClr val="002060"/>
                </a:solidFill>
                <a:latin typeface="Tahoma" panose="020B0604030504040204" pitchFamily="34" charset="0"/>
                <a:ea typeface="Tahoma" panose="020B0604030504040204" pitchFamily="34" charset="0"/>
                <a:cs typeface="Tahoma" panose="020B0604030504040204" pitchFamily="34" charset="0"/>
              </a:rPr>
              <a:t>– povinná bezúplatná licence pro </a:t>
            </a:r>
            <a:r>
              <a:rPr lang="cs-CZ"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rozmnožování</a:t>
            </a:r>
          </a:p>
          <a:p>
            <a:pPr marL="0" indent="0" algn="just">
              <a:buNone/>
            </a:pPr>
            <a:r>
              <a:rPr lang="cs-CZ" sz="1800" dirty="0" smtClean="0">
                <a:solidFill>
                  <a:srgbClr val="002060"/>
                </a:solidFill>
                <a:latin typeface="Tahoma" panose="020B0604030504040204" pitchFamily="34" charset="0"/>
                <a:ea typeface="Tahoma" panose="020B0604030504040204" pitchFamily="34" charset="0"/>
                <a:cs typeface="Tahoma" panose="020B0604030504040204" pitchFamily="34" charset="0"/>
              </a:rPr>
              <a:t>Články </a:t>
            </a:r>
            <a:r>
              <a:rPr lang="cs-CZ" sz="1800" dirty="0">
                <a:solidFill>
                  <a:srgbClr val="002060"/>
                </a:solidFill>
                <a:latin typeface="Tahoma" panose="020B0604030504040204" pitchFamily="34" charset="0"/>
                <a:ea typeface="Tahoma" panose="020B0604030504040204" pitchFamily="34" charset="0"/>
                <a:cs typeface="Tahoma" panose="020B0604030504040204" pitchFamily="34" charset="0"/>
              </a:rPr>
              <a:t>z novin a časopisů vydaných v jakémkoliv státě Unie mohou být rozmnožovány v originálním znění či v překladu v ostatních státech Unie, pokud to autoři či vydavatelé výslovně nezakázali. Pro časopisy je dostačující, pokud je zákaz uveden v obecných pravidlech na začátku každého vydání časopisu. Tento zákaz se v žádném případě netýká článků politické diskuze, denních zpráv nebo různých informací</a:t>
            </a:r>
            <a:r>
              <a:rPr lang="cs-CZ" sz="18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lgn="just">
              <a:buNone/>
            </a:pPr>
            <a:endPar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1896</a:t>
            </a: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Z článku 7 byly vyjmuty články vycházející na pokračování, včetně povídek a přidána povinnost při nezapovězeném převzetí uvést zdroj:</a:t>
            </a:r>
          </a:p>
          <a:p>
            <a:pPr marL="0" indent="0" algn="just">
              <a:buNone/>
            </a:pPr>
            <a:endPar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sz="1800" u="sng" dirty="0">
                <a:solidFill>
                  <a:srgbClr val="002060"/>
                </a:solidFill>
                <a:latin typeface="Tahoma" panose="020B0604030504040204" pitchFamily="34" charset="0"/>
                <a:ea typeface="Tahoma" panose="020B0604030504040204" pitchFamily="34" charset="0"/>
                <a:cs typeface="Tahoma" panose="020B0604030504040204" pitchFamily="34" charset="0"/>
              </a:rPr>
              <a:t>Články vycházející na pokračování, včetně povídek, </a:t>
            </a:r>
            <a:r>
              <a:rPr lang="cs-CZ" sz="18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vydan</a:t>
            </a:r>
            <a:r>
              <a:rPr lang="cs-CZ" sz="1800" u="sng" dirty="0">
                <a:solidFill>
                  <a:srgbClr val="002060"/>
                </a:solidFill>
                <a:latin typeface="Tahoma" panose="020B0604030504040204" pitchFamily="34" charset="0"/>
                <a:ea typeface="Tahoma" panose="020B0604030504040204" pitchFamily="34" charset="0"/>
                <a:cs typeface="Tahoma" panose="020B0604030504040204" pitchFamily="34" charset="0"/>
              </a:rPr>
              <a:t>é</a:t>
            </a:r>
            <a:r>
              <a:rPr lang="cs-CZ" sz="18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1800" u="sng" dirty="0">
                <a:solidFill>
                  <a:srgbClr val="002060"/>
                </a:solidFill>
                <a:latin typeface="Tahoma" panose="020B0604030504040204" pitchFamily="34" charset="0"/>
                <a:ea typeface="Tahoma" panose="020B0604030504040204" pitchFamily="34" charset="0"/>
                <a:cs typeface="Tahoma" panose="020B0604030504040204" pitchFamily="34" charset="0"/>
              </a:rPr>
              <a:t>v novinách či časopisech v některém ze státu Unie, nemohou být rozmnožovány v originále či překladu v jiných státech bez svolení autorů nebo jejich oprávněných zástupců. Toto ustanovení platí stejně i pro ostatních články v novinách nebo časopisech, pokud autoři nebo vydavatelé výslovně v novinách nebo časopise samotném uvedli, že je rozmnožování zakázáno.</a:t>
            </a:r>
            <a:r>
              <a:rPr lang="cs-CZ" sz="1800" dirty="0">
                <a:solidFill>
                  <a:srgbClr val="002060"/>
                </a:solidFill>
                <a:latin typeface="Tahoma" panose="020B0604030504040204" pitchFamily="34" charset="0"/>
                <a:ea typeface="Tahoma" panose="020B0604030504040204" pitchFamily="34" charset="0"/>
                <a:cs typeface="Tahoma" panose="020B0604030504040204" pitchFamily="34" charset="0"/>
              </a:rPr>
              <a:t> Pro časopisy je dostačující, pokud je zákaz uveden v obecných pravidlech na začátku každého vydání časopisu. </a:t>
            </a:r>
            <a:r>
              <a:rPr lang="cs-CZ" sz="1800" u="sng" dirty="0">
                <a:solidFill>
                  <a:srgbClr val="002060"/>
                </a:solidFill>
                <a:latin typeface="Tahoma" panose="020B0604030504040204" pitchFamily="34" charset="0"/>
                <a:ea typeface="Tahoma" panose="020B0604030504040204" pitchFamily="34" charset="0"/>
                <a:cs typeface="Tahoma" panose="020B0604030504040204" pitchFamily="34" charset="0"/>
              </a:rPr>
              <a:t>V případě absence zákazu mohou být takové články rozmnožovány za podmínky, že je uveden zdroj.</a:t>
            </a:r>
            <a:r>
              <a:rPr lang="cs-CZ" sz="1800" dirty="0">
                <a:solidFill>
                  <a:srgbClr val="002060"/>
                </a:solidFill>
                <a:latin typeface="Tahoma" panose="020B0604030504040204" pitchFamily="34" charset="0"/>
                <a:ea typeface="Tahoma" panose="020B0604030504040204" pitchFamily="34" charset="0"/>
                <a:cs typeface="Tahoma" panose="020B0604030504040204" pitchFamily="34" charset="0"/>
              </a:rPr>
              <a:t> Tento zákaz se v žádném případě netýká článků politické diskuze, denních zpráv nebo různých informací.</a:t>
            </a:r>
          </a:p>
          <a:p>
            <a:pPr marL="0" indent="0" algn="just">
              <a:buNone/>
            </a:pPr>
            <a:endPar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655960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260648"/>
            <a:ext cx="9144000" cy="6336704"/>
          </a:xfrm>
        </p:spPr>
        <p:txBody>
          <a:bodyPr>
            <a:normAutofit lnSpcReduction="10000"/>
          </a:bodyPr>
          <a:lstStyle/>
          <a:p>
            <a:pPr marL="0" indent="0">
              <a:buNone/>
            </a:pPr>
            <a:r>
              <a:rPr lang="cs-CZ"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1908: Článek 9 - omezení pouze na převzetí z novin do novin a denní zprávy jsou vyloučeny z ochrany </a:t>
            </a:r>
            <a:endParaRPr lang="cs-CZ" sz="20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sz="1900" dirty="0" smtClean="0">
                <a:solidFill>
                  <a:srgbClr val="002060"/>
                </a:solidFill>
                <a:latin typeface="Tahoma" panose="020B0604030504040204" pitchFamily="34" charset="0"/>
                <a:ea typeface="Tahoma" panose="020B0604030504040204" pitchFamily="34" charset="0"/>
                <a:cs typeface="Tahoma" panose="020B0604030504040204" pitchFamily="34" charset="0"/>
              </a:rPr>
              <a:t>Články </a:t>
            </a:r>
            <a:r>
              <a:rPr lang="cs-CZ" sz="1900" dirty="0">
                <a:solidFill>
                  <a:srgbClr val="002060"/>
                </a:solidFill>
                <a:latin typeface="Tahoma" panose="020B0604030504040204" pitchFamily="34" charset="0"/>
                <a:ea typeface="Tahoma" panose="020B0604030504040204" pitchFamily="34" charset="0"/>
                <a:cs typeface="Tahoma" panose="020B0604030504040204" pitchFamily="34" charset="0"/>
              </a:rPr>
              <a:t>vycházející na pokračování, včetně povídek, a </a:t>
            </a:r>
            <a:r>
              <a:rPr lang="cs-CZ" sz="1900" u="sng" dirty="0">
                <a:solidFill>
                  <a:srgbClr val="002060"/>
                </a:solidFill>
                <a:latin typeface="Tahoma" panose="020B0604030504040204" pitchFamily="34" charset="0"/>
                <a:ea typeface="Tahoma" panose="020B0604030504040204" pitchFamily="34" charset="0"/>
                <a:cs typeface="Tahoma" panose="020B0604030504040204" pitchFamily="34" charset="0"/>
              </a:rPr>
              <a:t>všechna další díla literární, vědecká nebo umělecká bez ohledu na jejich obsah</a:t>
            </a:r>
            <a:r>
              <a:rPr lang="cs-CZ" sz="1900" dirty="0">
                <a:solidFill>
                  <a:srgbClr val="002060"/>
                </a:solidFill>
                <a:latin typeface="Tahoma" panose="020B0604030504040204" pitchFamily="34" charset="0"/>
                <a:ea typeface="Tahoma" panose="020B0604030504040204" pitchFamily="34" charset="0"/>
                <a:cs typeface="Tahoma" panose="020B0604030504040204" pitchFamily="34" charset="0"/>
              </a:rPr>
              <a:t>, vydaná v novinách či časopisech v některém ze státu Unie, nemohou být rozmnožována v originále či překladu v jiných státech bez svolení autorů. S výjimkou článku vycházejících na pokračování a povídek, </a:t>
            </a:r>
            <a:r>
              <a:rPr lang="cs-CZ" sz="1900" u="sng" dirty="0">
                <a:solidFill>
                  <a:srgbClr val="002060"/>
                </a:solidFill>
                <a:latin typeface="Tahoma" panose="020B0604030504040204" pitchFamily="34" charset="0"/>
                <a:ea typeface="Tahoma" panose="020B0604030504040204" pitchFamily="34" charset="0"/>
                <a:cs typeface="Tahoma" panose="020B0604030504040204" pitchFamily="34" charset="0"/>
              </a:rPr>
              <a:t>jakýkoliv novinový článek může být rozmnožován jinými novinami, pokud není rozmnožování výslovně zakázáno</a:t>
            </a:r>
            <a:r>
              <a:rPr lang="cs-CZ" sz="1900" dirty="0">
                <a:solidFill>
                  <a:srgbClr val="002060"/>
                </a:solidFill>
                <a:latin typeface="Tahoma" panose="020B0604030504040204" pitchFamily="34" charset="0"/>
                <a:ea typeface="Tahoma" panose="020B0604030504040204" pitchFamily="34" charset="0"/>
                <a:cs typeface="Tahoma" panose="020B0604030504040204" pitchFamily="34" charset="0"/>
              </a:rPr>
              <a:t>. Musí být však uveden zdroj; právní důsledky porušení této povinnosti se řídí právními předpisy státu, kde je ochrana uplatňována. Ochrana podle Úmluvy se nevztahuje na denní zprávy a různé informace, které jsou pouhými údaji. </a:t>
            </a:r>
            <a:endParaRPr lang="cs-CZ" sz="19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lvl="0" indent="0">
              <a:buNone/>
            </a:pPr>
            <a:r>
              <a:rPr lang="cs-CZ" sz="19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1928: Článek 9</a:t>
            </a:r>
          </a:p>
          <a:p>
            <a:pPr marL="0" lvl="0" indent="0" algn="just">
              <a:buNone/>
            </a:pPr>
            <a:r>
              <a:rPr lang="cs-CZ" sz="1900" dirty="0" smtClean="0">
                <a:solidFill>
                  <a:srgbClr val="002060"/>
                </a:solidFill>
                <a:latin typeface="Tahoma" panose="020B0604030504040204" pitchFamily="34" charset="0"/>
                <a:ea typeface="Tahoma" panose="020B0604030504040204" pitchFamily="34" charset="0"/>
                <a:cs typeface="Tahoma" panose="020B0604030504040204" pitchFamily="34" charset="0"/>
              </a:rPr>
              <a:t>(1) Články </a:t>
            </a:r>
            <a:r>
              <a:rPr lang="cs-CZ" sz="1900" dirty="0">
                <a:solidFill>
                  <a:srgbClr val="002060"/>
                </a:solidFill>
                <a:latin typeface="Tahoma" panose="020B0604030504040204" pitchFamily="34" charset="0"/>
                <a:ea typeface="Tahoma" panose="020B0604030504040204" pitchFamily="34" charset="0"/>
                <a:cs typeface="Tahoma" panose="020B0604030504040204" pitchFamily="34" charset="0"/>
              </a:rPr>
              <a:t>vycházející na pokračování, včetně povídek, a všechna další díla literární, vědecká nebo umělecká bez ohledu na jejich obsah, vydaná v novinách či časopisech v některém ze státu Unie, nemohou být rozmnožována v originále či překladu v jiných státech bez svolení autorů. </a:t>
            </a:r>
          </a:p>
          <a:p>
            <a:pPr marL="0" lvl="0" indent="0" algn="just">
              <a:buNone/>
            </a:pPr>
            <a:r>
              <a:rPr lang="cs-CZ" sz="1900" dirty="0" smtClean="0">
                <a:solidFill>
                  <a:srgbClr val="002060"/>
                </a:solidFill>
                <a:latin typeface="Tahoma" panose="020B0604030504040204" pitchFamily="34" charset="0"/>
                <a:ea typeface="Tahoma" panose="020B0604030504040204" pitchFamily="34" charset="0"/>
                <a:cs typeface="Tahoma" panose="020B0604030504040204" pitchFamily="34" charset="0"/>
              </a:rPr>
              <a:t>(2) </a:t>
            </a:r>
            <a:r>
              <a:rPr lang="cs-CZ" sz="19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Články </a:t>
            </a:r>
            <a:r>
              <a:rPr lang="cs-CZ" sz="1900" u="sng" dirty="0">
                <a:solidFill>
                  <a:srgbClr val="002060"/>
                </a:solidFill>
                <a:latin typeface="Tahoma" panose="020B0604030504040204" pitchFamily="34" charset="0"/>
                <a:ea typeface="Tahoma" panose="020B0604030504040204" pitchFamily="34" charset="0"/>
                <a:cs typeface="Tahoma" panose="020B0604030504040204" pitchFamily="34" charset="0"/>
              </a:rPr>
              <a:t>o aktuálních hospodářských, politických nebo náboženských otázkách mohou být rozmnožovány tiskem, pokud není rozmnožování výslovně vyhrazeno.</a:t>
            </a:r>
            <a:r>
              <a:rPr lang="cs-CZ" sz="1900" dirty="0">
                <a:solidFill>
                  <a:srgbClr val="002060"/>
                </a:solidFill>
                <a:latin typeface="Tahoma" panose="020B0604030504040204" pitchFamily="34" charset="0"/>
                <a:ea typeface="Tahoma" panose="020B0604030504040204" pitchFamily="34" charset="0"/>
                <a:cs typeface="Tahoma" panose="020B0604030504040204" pitchFamily="34" charset="0"/>
              </a:rPr>
              <a:t> Musí být však uveden zdroj; právní důsledky porušení této povinnosti se řídí právními předpisy státu, kde je ochrana uplatňována. </a:t>
            </a:r>
          </a:p>
          <a:p>
            <a:pPr marL="0" indent="0" algn="just">
              <a:buNone/>
            </a:pPr>
            <a:r>
              <a:rPr lang="cs-CZ" sz="1900" dirty="0" smtClean="0">
                <a:solidFill>
                  <a:srgbClr val="002060"/>
                </a:solidFill>
                <a:latin typeface="Tahoma" panose="020B0604030504040204" pitchFamily="34" charset="0"/>
                <a:ea typeface="Tahoma" panose="020B0604030504040204" pitchFamily="34" charset="0"/>
                <a:cs typeface="Tahoma" panose="020B0604030504040204" pitchFamily="34" charset="0"/>
              </a:rPr>
              <a:t>(3) Ochrana </a:t>
            </a:r>
            <a:r>
              <a:rPr lang="cs-CZ" sz="1900" dirty="0">
                <a:solidFill>
                  <a:srgbClr val="002060"/>
                </a:solidFill>
                <a:latin typeface="Tahoma" panose="020B0604030504040204" pitchFamily="34" charset="0"/>
                <a:ea typeface="Tahoma" panose="020B0604030504040204" pitchFamily="34" charset="0"/>
                <a:cs typeface="Tahoma" panose="020B0604030504040204" pitchFamily="34" charset="0"/>
              </a:rPr>
              <a:t>podle Úmluvy se nevztahuje na denní zprávy a různé informace, které jsou pouhými údaji. </a:t>
            </a:r>
          </a:p>
        </p:txBody>
      </p:sp>
    </p:spTree>
    <p:extLst>
      <p:ext uri="{BB962C8B-B14F-4D97-AF65-F5344CB8AC3E}">
        <p14:creationId xmlns:p14="http://schemas.microsoft.com/office/powerpoint/2010/main" val="2841058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7504" y="404664"/>
            <a:ext cx="8856984" cy="6192688"/>
          </a:xfrm>
        </p:spPr>
        <p:txBody>
          <a:bodyPr>
            <a:normAutofit/>
          </a:bodyPr>
          <a:lstStyle/>
          <a:p>
            <a:pPr marL="0" indent="0">
              <a:buNone/>
            </a:pPr>
            <a:r>
              <a:rPr lang="cs-CZ" sz="1900" b="1" dirty="0">
                <a:solidFill>
                  <a:srgbClr val="002060"/>
                </a:solidFill>
                <a:latin typeface="Tahoma" panose="020B0604030504040204" pitchFamily="34" charset="0"/>
                <a:ea typeface="Tahoma" panose="020B0604030504040204" pitchFamily="34" charset="0"/>
                <a:cs typeface="Tahoma" panose="020B0604030504040204" pitchFamily="34" charset="0"/>
              </a:rPr>
              <a:t>1948: drobné formulační změny + přidán článek </a:t>
            </a:r>
            <a:r>
              <a:rPr lang="cs-CZ" sz="19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10bis</a:t>
            </a:r>
          </a:p>
          <a:p>
            <a:pPr marL="0" indent="0" algn="just">
              <a:buNone/>
            </a:pPr>
            <a:r>
              <a:rPr lang="cs-CZ" sz="1900" dirty="0">
                <a:solidFill>
                  <a:srgbClr val="002060"/>
                </a:solidFill>
                <a:latin typeface="Tahoma" panose="020B0604030504040204" pitchFamily="34" charset="0"/>
                <a:ea typeface="Tahoma" panose="020B0604030504040204" pitchFamily="34" charset="0"/>
                <a:cs typeface="Tahoma" panose="020B0604030504040204" pitchFamily="34" charset="0"/>
              </a:rPr>
              <a:t>Zákonodárstvím států Unie se vyhrazuje, aby určila podmínky, za nichž mohou být zaznamenány, rozmnožovány a sdělovány veřejnosti krátké části literárních a uměleckých děl za účelem zpravodajství o aktuálních událostech prostředky fotografie, filmu nebo rozhlasového vysílání</a:t>
            </a:r>
            <a:r>
              <a:rPr lang="cs-CZ" sz="19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lgn="just">
              <a:buNone/>
            </a:pPr>
            <a:endParaRPr lang="cs-CZ" sz="19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sz="19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1967: změna výjimky z mandatorní na fakultativní</a:t>
            </a:r>
          </a:p>
          <a:p>
            <a:pPr marL="0" indent="0" algn="just">
              <a:buNone/>
            </a:pPr>
            <a:r>
              <a:rPr lang="cs-CZ" sz="1900" dirty="0" smtClean="0">
                <a:solidFill>
                  <a:srgbClr val="002060"/>
                </a:solidFill>
                <a:latin typeface="Tahoma" panose="020B0604030504040204" pitchFamily="34" charset="0"/>
                <a:ea typeface="Tahoma" panose="020B0604030504040204" pitchFamily="34" charset="0"/>
                <a:cs typeface="Tahoma" panose="020B0604030504040204" pitchFamily="34" charset="0"/>
              </a:rPr>
              <a:t>1963 – silný tlak na úplné vypuštění výjimky ze strany Mezinárodního svazu novinářů (stačí zachovat právo citace, převzetí celých článků je překonané)</a:t>
            </a:r>
          </a:p>
          <a:p>
            <a:pPr algn="just">
              <a:buFontTx/>
              <a:buChar char="-"/>
            </a:pPr>
            <a:r>
              <a:rPr lang="cs-CZ" sz="1900" dirty="0" smtClean="0">
                <a:solidFill>
                  <a:srgbClr val="002060"/>
                </a:solidFill>
                <a:latin typeface="Tahoma" panose="020B0604030504040204" pitchFamily="34" charset="0"/>
                <a:ea typeface="Tahoma" panose="020B0604030504040204" pitchFamily="34" charset="0"/>
                <a:cs typeface="Tahoma" panose="020B0604030504040204" pitchFamily="34" charset="0"/>
              </a:rPr>
              <a:t>došlo k posunu „denních zpráv“ do článku 2 odst. 8 Úmluvy (není ochrana)</a:t>
            </a:r>
          </a:p>
          <a:p>
            <a:pPr algn="just">
              <a:buFontTx/>
              <a:buChar char="-"/>
            </a:pPr>
            <a:r>
              <a:rPr lang="cs-CZ" sz="1900" dirty="0">
                <a:solidFill>
                  <a:srgbClr val="002060"/>
                </a:solidFill>
                <a:latin typeface="Tahoma" panose="020B0604030504040204" pitchFamily="34" charset="0"/>
                <a:ea typeface="Tahoma" panose="020B0604030504040204" pitchFamily="34" charset="0"/>
                <a:cs typeface="Tahoma" panose="020B0604030504040204" pitchFamily="34" charset="0"/>
              </a:rPr>
              <a:t>z</a:t>
            </a:r>
            <a:r>
              <a:rPr lang="cs-CZ" sz="1900" dirty="0" smtClean="0">
                <a:solidFill>
                  <a:srgbClr val="002060"/>
                </a:solidFill>
                <a:latin typeface="Tahoma" panose="020B0604030504040204" pitchFamily="34" charset="0"/>
                <a:ea typeface="Tahoma" panose="020B0604030504040204" pitchFamily="34" charset="0"/>
                <a:cs typeface="Tahoma" panose="020B0604030504040204" pitchFamily="34" charset="0"/>
              </a:rPr>
              <a:t>pravodajská licence posunuta do článku 10bis (</a:t>
            </a:r>
            <a:r>
              <a:rPr lang="cs-CZ" sz="19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dnešní znění</a:t>
            </a:r>
            <a:r>
              <a:rPr lang="cs-CZ" sz="1900" dirty="0" smtClean="0">
                <a:solidFill>
                  <a:srgbClr val="002060"/>
                </a:solidFill>
                <a:latin typeface="Tahoma" panose="020B0604030504040204" pitchFamily="34" charset="0"/>
                <a:ea typeface="Tahoma" panose="020B0604030504040204" pitchFamily="34" charset="0"/>
                <a:cs typeface="Tahoma" panose="020B0604030504040204" pitchFamily="34" charset="0"/>
              </a:rPr>
              <a:t>) – do odst. 2 přidáno omezení „</a:t>
            </a:r>
            <a:r>
              <a:rPr lang="cs-CZ" sz="19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informačním účelem</a:t>
            </a:r>
            <a:r>
              <a:rPr lang="cs-CZ" sz="19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lgn="just">
              <a:buNone/>
            </a:pPr>
            <a:endParaRPr lang="cs-CZ" sz="1900"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sz="19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1967: citace – zásadní změna</a:t>
            </a:r>
          </a:p>
          <a:p>
            <a:pPr algn="just">
              <a:buFontTx/>
              <a:buChar char="-"/>
            </a:pPr>
            <a:r>
              <a:rPr lang="cs-CZ" sz="1900" dirty="0" smtClean="0">
                <a:solidFill>
                  <a:srgbClr val="002060"/>
                </a:solidFill>
                <a:latin typeface="Tahoma" panose="020B0604030504040204" pitchFamily="34" charset="0"/>
                <a:ea typeface="Tahoma" panose="020B0604030504040204" pitchFamily="34" charset="0"/>
                <a:cs typeface="Tahoma" panose="020B0604030504040204" pitchFamily="34" charset="0"/>
              </a:rPr>
              <a:t>rozšíření z původního omezení pro vyučovací a vědecké účely na jakýkoliv účel za předpokladu naplnění „poctivých zvyklostí“ + citace z novin a časopisů (přidáno už revizí v roce 1948)</a:t>
            </a:r>
          </a:p>
          <a:p>
            <a:pPr algn="just">
              <a:buFontTx/>
              <a:buChar char="-"/>
            </a:pPr>
            <a:r>
              <a:rPr lang="cs-CZ" sz="1900" dirty="0" smtClean="0">
                <a:solidFill>
                  <a:srgbClr val="002060"/>
                </a:solidFill>
                <a:latin typeface="Tahoma" panose="020B0604030504040204" pitchFamily="34" charset="0"/>
                <a:ea typeface="Tahoma" panose="020B0604030504040204" pitchFamily="34" charset="0"/>
                <a:cs typeface="Tahoma" panose="020B0604030504040204" pitchFamily="34" charset="0"/>
              </a:rPr>
              <a:t>(od roku 1948 povinnost uvádět zdroj)</a:t>
            </a:r>
            <a:endParaRPr lang="cs-CZ" sz="19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059382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457200" y="274638"/>
            <a:ext cx="8229600" cy="706090"/>
          </a:xfrm>
        </p:spPr>
        <p:txBody>
          <a:bodyPr>
            <a:normAutofit/>
          </a:bodyPr>
          <a:lstStyle/>
          <a:p>
            <a:r>
              <a:rPr lang="cs-CZ"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evropské </a:t>
            </a:r>
            <a:r>
              <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rPr>
              <a:t>právo</a:t>
            </a:r>
          </a:p>
        </p:txBody>
      </p:sp>
      <p:sp>
        <p:nvSpPr>
          <p:cNvPr id="12" name="Zástupný symbol pro obsah 11"/>
          <p:cNvSpPr>
            <a:spLocks noGrp="1"/>
          </p:cNvSpPr>
          <p:nvPr>
            <p:ph idx="1"/>
          </p:nvPr>
        </p:nvSpPr>
        <p:spPr>
          <a:xfrm>
            <a:off x="251520" y="1052736"/>
            <a:ext cx="8784976" cy="5688632"/>
          </a:xfrm>
        </p:spPr>
        <p:txBody>
          <a:bodyPr>
            <a:normAutofit/>
          </a:bodyPr>
          <a:lstStyle/>
          <a:p>
            <a:pPr marL="0" indent="0">
              <a:buNone/>
            </a:pPr>
            <a:r>
              <a:rPr lang="cs-CZ" sz="2000" u="sng" dirty="0">
                <a:solidFill>
                  <a:srgbClr val="002060"/>
                </a:solidFill>
                <a:latin typeface="Tahoma" panose="020B0604030504040204" pitchFamily="34" charset="0"/>
                <a:ea typeface="Tahoma" panose="020B0604030504040204" pitchFamily="34" charset="0"/>
                <a:cs typeface="Tahoma" panose="020B0604030504040204" pitchFamily="34" charset="0"/>
              </a:rPr>
              <a:t>článek 5 odst. 3 písm. c) a d</a:t>
            </a:r>
            <a:r>
              <a:rPr lang="cs-CZ" sz="20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000" b="1"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Směrnice </a:t>
            </a:r>
            <a:r>
              <a:rPr lang="cs-CZ" sz="2000" b="1" u="sng" dirty="0">
                <a:solidFill>
                  <a:srgbClr val="002060"/>
                </a:solidFill>
                <a:latin typeface="Tahoma" panose="020B0604030504040204" pitchFamily="34" charset="0"/>
                <a:ea typeface="Tahoma" panose="020B0604030504040204" pitchFamily="34" charset="0"/>
                <a:cs typeface="Tahoma" panose="020B0604030504040204" pitchFamily="34" charset="0"/>
              </a:rPr>
              <a:t>o informační </a:t>
            </a:r>
            <a:r>
              <a:rPr lang="cs-CZ" sz="2000" b="1"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společnosti</a:t>
            </a:r>
            <a:r>
              <a:rPr lang="cs-CZ" sz="2000" u="sng" dirty="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cs-CZ" sz="2000" b="1" u="sng"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d</a:t>
            </a: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ovolené výjimky z práva na rozmnožování, rozšiřování a sdělování:</a:t>
            </a:r>
          </a:p>
          <a:p>
            <a:pPr marL="0" indent="0" algn="just">
              <a:buNone/>
            </a:pP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c</a:t>
            </a:r>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 rozmnožování tiskem, sdělování veřejnosti nebo zpřístupňování zveřejněných </a:t>
            </a:r>
            <a:r>
              <a:rPr lang="cs-CZ" sz="2000" b="1" dirty="0">
                <a:solidFill>
                  <a:srgbClr val="002060"/>
                </a:solidFill>
                <a:latin typeface="Tahoma" panose="020B0604030504040204" pitchFamily="34" charset="0"/>
                <a:ea typeface="Tahoma" panose="020B0604030504040204" pitchFamily="34" charset="0"/>
                <a:cs typeface="Tahoma" panose="020B0604030504040204" pitchFamily="34" charset="0"/>
              </a:rPr>
              <a:t>článků o aktuálních hospodářských, politických nebo náboženských tématech </a:t>
            </a:r>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nebo vysílaných děl nebo jiných předmětů ochrany stejné povahy v případech, kdy takové užití není výslovně vyhrazeno a pokud je uveden zdroj včetně jména autora, nebo </a:t>
            </a:r>
            <a:r>
              <a:rPr lang="cs-CZ" sz="2000" b="1" dirty="0">
                <a:solidFill>
                  <a:srgbClr val="002060"/>
                </a:solidFill>
                <a:latin typeface="Tahoma" panose="020B0604030504040204" pitchFamily="34" charset="0"/>
                <a:ea typeface="Tahoma" panose="020B0604030504040204" pitchFamily="34" charset="0"/>
                <a:cs typeface="Tahoma" panose="020B0604030504040204" pitchFamily="34" charset="0"/>
              </a:rPr>
              <a:t>užití děl nebo jiných předmětů ochrany ve spojitosti se zpravodajstvím týkajícím se aktuálních událostí</a:t>
            </a:r>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 a to v rozsahu opodstatněném informativním účelem a pokud je uveden zdroj včetně jména autora, je-li to možné</a:t>
            </a: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lgn="just">
              <a:buNone/>
            </a:pPr>
            <a:endPar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d) </a:t>
            </a:r>
            <a:r>
              <a:rPr lang="cs-CZ" sz="2000" b="1" dirty="0">
                <a:solidFill>
                  <a:srgbClr val="002060"/>
                </a:solidFill>
                <a:latin typeface="Tahoma" panose="020B0604030504040204" pitchFamily="34" charset="0"/>
                <a:ea typeface="Tahoma" panose="020B0604030504040204" pitchFamily="34" charset="0"/>
                <a:cs typeface="Tahoma" panose="020B0604030504040204" pitchFamily="34" charset="0"/>
              </a:rPr>
              <a:t>citáty</a:t>
            </a:r>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 pro takové účely, jako je kritika nebo recenze, za předpokladu, že se vztahují k dílu nebo jinému předmětu ochrany, které již byly oprávněným způsobem zpřístupněny veřejnosti, že uvádějí zdroj včetně jména autora, je-li to možné, a že jejich užití je v souladu s poctivými zvyklostmi a v rozsahu vyžadovaném konkrétním účelem;</a:t>
            </a:r>
          </a:p>
          <a:p>
            <a:pPr marL="0" indent="0">
              <a:buNone/>
            </a:pPr>
            <a:endPar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896036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r>
              <a:rPr lang="cs-CZ"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soutěžní </a:t>
            </a:r>
            <a:r>
              <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rPr>
              <a:t>aspekty</a:t>
            </a:r>
          </a:p>
        </p:txBody>
      </p:sp>
      <p:sp>
        <p:nvSpPr>
          <p:cNvPr id="3" name="Zástupný symbol pro obsah 2"/>
          <p:cNvSpPr>
            <a:spLocks noGrp="1"/>
          </p:cNvSpPr>
          <p:nvPr>
            <p:ph idx="1"/>
          </p:nvPr>
        </p:nvSpPr>
        <p:spPr>
          <a:xfrm>
            <a:off x="457200" y="908720"/>
            <a:ext cx="8229600" cy="5616624"/>
          </a:xfrm>
        </p:spPr>
        <p:txBody>
          <a:bodyPr>
            <a:normAutofit/>
          </a:bodyPr>
          <a:lstStyle/>
          <a:p>
            <a:pPr marL="0" indent="0" algn="just">
              <a:buNone/>
            </a:pPr>
            <a:r>
              <a:rPr lang="cs-CZ"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000" b="1" dirty="0">
                <a:solidFill>
                  <a:srgbClr val="002060"/>
                </a:solidFill>
                <a:latin typeface="Tahoma" panose="020B0604030504040204" pitchFamily="34" charset="0"/>
                <a:ea typeface="Tahoma" panose="020B0604030504040204" pitchFamily="34" charset="0"/>
                <a:cs typeface="Tahoma" panose="020B0604030504040204" pitchFamily="34" charset="0"/>
              </a:rPr>
              <a:t>2972 </a:t>
            </a:r>
            <a:r>
              <a:rPr lang="cs-CZ"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NOZ</a:t>
            </a: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Kdo </a:t>
            </a:r>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se účastní hospodářské soutěže (</a:t>
            </a:r>
            <a:r>
              <a:rPr lang="cs-CZ" sz="2000" b="1" dirty="0">
                <a:solidFill>
                  <a:srgbClr val="002060"/>
                </a:solidFill>
                <a:latin typeface="Tahoma" panose="020B0604030504040204" pitchFamily="34" charset="0"/>
                <a:ea typeface="Tahoma" panose="020B0604030504040204" pitchFamily="34" charset="0"/>
                <a:cs typeface="Tahoma" panose="020B0604030504040204" pitchFamily="34" charset="0"/>
              </a:rPr>
              <a:t>soutěžitel</a:t>
            </a:r>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 nesmí při soutěžní činnosti, ani při sdružování k výkonu soutěžní činnosti, vlastní účast v hospodářské soutěži nekalou soutěží zneužívat, ani účast jiných v hospodářské soutěži omezovat.</a:t>
            </a:r>
          </a:p>
          <a:p>
            <a:pPr marL="0" indent="0" algn="just">
              <a:buNone/>
            </a:pPr>
            <a:r>
              <a:rPr lang="cs-CZ"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000" b="1" dirty="0">
                <a:solidFill>
                  <a:srgbClr val="002060"/>
                </a:solidFill>
                <a:latin typeface="Tahoma" panose="020B0604030504040204" pitchFamily="34" charset="0"/>
                <a:ea typeface="Tahoma" panose="020B0604030504040204" pitchFamily="34" charset="0"/>
                <a:cs typeface="Tahoma" panose="020B0604030504040204" pitchFamily="34" charset="0"/>
              </a:rPr>
              <a:t>2976 </a:t>
            </a:r>
            <a:r>
              <a:rPr lang="cs-CZ"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NOZ</a:t>
            </a: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cs-CZ"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Kdo </a:t>
            </a:r>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se dostane v hospodářském styku do rozporu s dobrými mravy soutěže jednáním způsobilým přivodit újmu jiným soutěžitelům nebo zákazníkům, dopustí se nekalé soutěže. Nekalá soutěž se zakazuje</a:t>
            </a: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algn="just"/>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vydavatelé, provozovatelé vysílání a internetových služeb = soutěžitelé (i napříč jednotlivými </a:t>
            </a:r>
            <a:r>
              <a:rPr lang="cs-CZ" sz="2000" i="1" dirty="0" err="1">
                <a:solidFill>
                  <a:srgbClr val="002060"/>
                </a:solidFill>
                <a:latin typeface="Tahoma" panose="020B0604030504040204" pitchFamily="34" charset="0"/>
                <a:ea typeface="Tahoma" panose="020B0604030504040204" pitchFamily="34" charset="0"/>
                <a:cs typeface="Tahoma" panose="020B0604030504040204" pitchFamily="34" charset="0"/>
              </a:rPr>
              <a:t>mediatypy</a:t>
            </a: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x osoby, které se soutěže neúčastní (osobní stránky, sociální sítě apod.)</a:t>
            </a:r>
            <a:endPar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algn="just"/>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trhy: čtenářský (divácký, uživatelský) x reklamní</a:t>
            </a:r>
          </a:p>
          <a:p>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p</a:t>
            </a: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rotisoutěžní charakter: užívám obsah, za jehož pořízení jsem nic nezaplatil (šetřím náklady) x odebírám návštěvnost (sledovanost) a tím získávám reklamní či distribuční příjmy</a:t>
            </a:r>
          </a:p>
          <a:p>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p</a:t>
            </a:r>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ředpokladem protisoutěžní povahy je větší rozsah (či soustavnost)</a:t>
            </a:r>
          </a:p>
          <a:p>
            <a:endPar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616818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rPr>
              <a:t>p</a:t>
            </a:r>
            <a:r>
              <a:rPr lang="cs-CZ"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řebírání obsahu z tisku</a:t>
            </a:r>
            <a:endPar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457200" y="980728"/>
            <a:ext cx="8363272" cy="5400600"/>
          </a:xfrm>
        </p:spPr>
        <p:txBody>
          <a:bodyPr>
            <a:normAutofit fontScale="92500"/>
          </a:bodyPr>
          <a:lstStyle/>
          <a:p>
            <a:pPr marL="0" indent="0">
              <a:buNone/>
            </a:pPr>
            <a:r>
              <a:rPr lang="cs-CZ" sz="2400" u="sng" dirty="0">
                <a:solidFill>
                  <a:srgbClr val="002060"/>
                </a:solidFill>
                <a:latin typeface="Tahoma" panose="020B0604030504040204" pitchFamily="34" charset="0"/>
                <a:ea typeface="Tahoma" panose="020B0604030504040204" pitchFamily="34" charset="0"/>
                <a:cs typeface="Tahoma" panose="020B0604030504040204" pitchFamily="34" charset="0"/>
              </a:rPr>
              <a:t>p</a:t>
            </a:r>
            <a:r>
              <a:rPr lang="cs-CZ" sz="24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rávní úprava se v čase nemění, ale mění se technologie</a:t>
            </a:r>
          </a:p>
          <a:p>
            <a:pPr marL="0" indent="0">
              <a:buNone/>
            </a:pPr>
            <a:r>
              <a:rPr lang="cs-C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před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rokem 1990</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 přirozená ochrana</a:t>
            </a:r>
          </a:p>
          <a:p>
            <a:pPr marL="0" indent="0">
              <a:buNone/>
            </a:pP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převzetí = fyzický „přepis“ (časové a technické </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problémy – např. nemožnost převzetí fotografií)</a:t>
            </a:r>
            <a:endPar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p</a:t>
            </a:r>
            <a:r>
              <a:rPr lang="cs-C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o roce 1990</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počítače (zpracování v elektronické podobě) + nástup monitoringu médií (</a:t>
            </a:r>
            <a:r>
              <a:rPr lang="cs-CZ" sz="2400" i="1" dirty="0" err="1">
                <a:solidFill>
                  <a:srgbClr val="002060"/>
                </a:solidFill>
                <a:latin typeface="Tahoma" panose="020B0604030504040204" pitchFamily="34" charset="0"/>
                <a:ea typeface="Tahoma" panose="020B0604030504040204" pitchFamily="34" charset="0"/>
                <a:cs typeface="Tahoma" panose="020B0604030504040204" pitchFamily="34" charset="0"/>
              </a:rPr>
              <a:t>Anopress</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400" i="1" dirty="0">
                <a:solidFill>
                  <a:srgbClr val="002060"/>
                </a:solidFill>
                <a:latin typeface="Tahoma" panose="020B0604030504040204" pitchFamily="34" charset="0"/>
                <a:ea typeface="Tahoma" panose="020B0604030504040204" pitchFamily="34" charset="0"/>
                <a:cs typeface="Tahoma" panose="020B0604030504040204" pitchFamily="34" charset="0"/>
              </a:rPr>
              <a:t>Newton</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buNone/>
            </a:pP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internetová podoba „tradičních“, hlavně tištěných médií (např. Mladá fronta DNES → iDNES.cz)</a:t>
            </a:r>
          </a:p>
          <a:p>
            <a:pPr marL="0" indent="0">
              <a:buNone/>
            </a:pP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nové tisíciletí:</a:t>
            </a:r>
          </a:p>
          <a:p>
            <a:pPr marL="0" indent="0">
              <a:buNone/>
            </a:pP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digitální vydání tištěných </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titulů</a:t>
            </a:r>
          </a:p>
          <a:p>
            <a:pPr marL="0" indent="0">
              <a:buNone/>
            </a:pP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zpřístupnění v čase „</a:t>
            </a:r>
            <a:r>
              <a:rPr lang="cs-CZ" sz="2400" i="1" dirty="0">
                <a:solidFill>
                  <a:srgbClr val="002060"/>
                </a:solidFill>
                <a:latin typeface="Tahoma" panose="020B0604030504040204" pitchFamily="34" charset="0"/>
                <a:ea typeface="Tahoma" panose="020B0604030504040204" pitchFamily="34" charset="0"/>
                <a:cs typeface="Tahoma" panose="020B0604030504040204" pitchFamily="34" charset="0"/>
              </a:rPr>
              <a:t>D-1</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tzn. předvečer prodeje na stánku)</a:t>
            </a:r>
          </a:p>
          <a:p>
            <a:pPr marL="0" indent="0">
              <a:buNone/>
            </a:pP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z</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pravodajské agentury – (zprávy „MF DNES: …“) → následně uváděné: „</a:t>
            </a:r>
            <a:r>
              <a:rPr lang="cs-CZ" sz="24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ČTK</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906810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74638"/>
            <a:ext cx="8229600" cy="706090"/>
          </a:xfrm>
        </p:spPr>
        <p:txBody>
          <a:bodyPr>
            <a:normAutofit/>
          </a:bodyPr>
          <a:lstStyle/>
          <a:p>
            <a:r>
              <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rPr>
              <a:t>přebírání obsahu ve vysílání</a:t>
            </a:r>
          </a:p>
        </p:txBody>
      </p:sp>
      <p:sp>
        <p:nvSpPr>
          <p:cNvPr id="6" name="Zástupný symbol pro obsah 5"/>
          <p:cNvSpPr>
            <a:spLocks noGrp="1"/>
          </p:cNvSpPr>
          <p:nvPr>
            <p:ph idx="1"/>
          </p:nvPr>
        </p:nvSpPr>
        <p:spPr>
          <a:xfrm>
            <a:off x="457200" y="1124744"/>
            <a:ext cx="8435280" cy="5328592"/>
          </a:xfrm>
        </p:spPr>
        <p:txBody>
          <a:bodyPr>
            <a:normAutofit/>
          </a:bodyPr>
          <a:lstStyle/>
          <a:p>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zpravodajství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a publicistika je doménou veřejnoprávních </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médií – přebírají je spíš internetové „televize“</a:t>
            </a:r>
          </a:p>
          <a:p>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k</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omerční televize – investují spíše do zábavy</a:t>
            </a:r>
          </a:p>
          <a:p>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a</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ktuální kauza – </a:t>
            </a:r>
            <a:r>
              <a:rPr lang="cs-C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O2TV</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 exkluzivní licence na vysílání ligy mistrů ve fotbale (předběžné opatření proti kabelovým a satelitním operátorům – blokace zahraničních vysílatelů)</a:t>
            </a:r>
          </a:p>
          <a:p>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rozhlasové vysílání – OSA/INTERGRAM – rovný přístup k obsahu pro všechny provozovatele</a:t>
            </a:r>
          </a:p>
          <a:p>
            <a:pPr marL="0" indent="0">
              <a:buNone/>
            </a:pP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______________________________________________</a:t>
            </a:r>
          </a:p>
          <a:p>
            <a:r>
              <a:rPr lang="cs-CZ" sz="24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HbbTv</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 není vysíláním ve smyslu zákona č. 231/2001 Sb. = mimo regulaci RRTV (využití programatické reklamy)</a:t>
            </a:r>
            <a:endPar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704613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fontScale="90000"/>
          </a:bodyPr>
          <a:lstStyle/>
          <a:p>
            <a:r>
              <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rPr>
              <a:t>z</a:t>
            </a:r>
            <a:r>
              <a:rPr lang="cs-CZ"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působy přebírání obsahu na internetu</a:t>
            </a:r>
            <a:endPar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457200" y="1124744"/>
            <a:ext cx="8291264" cy="5001419"/>
          </a:xfrm>
        </p:spPr>
        <p:txBody>
          <a:bodyPr>
            <a:normAutofit/>
          </a:bodyPr>
          <a:lstStyle/>
          <a:p>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tradiční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pořízení rozmnoženiny (části) díla a její zpřístupnění na internetové stránce</a:t>
            </a:r>
          </a:p>
          <a:p>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rozesílání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prostřednictvím e-mailu (zpravodajské přehledy)</a:t>
            </a:r>
          </a:p>
          <a:p>
            <a:r>
              <a:rPr lang="cs-CZ" sz="2400"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framing</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(rámování) – zobrazení (části) cizí stránky</a:t>
            </a:r>
          </a:p>
          <a:p>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hypertextové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odkazy</a:t>
            </a:r>
          </a:p>
          <a:p>
            <a:r>
              <a:rPr lang="cs-CZ" sz="2400"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agregátory</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zpráv</a:t>
            </a:r>
          </a:p>
          <a:p>
            <a:pPr marL="0" indent="0">
              <a:buNone/>
            </a:pPr>
            <a:r>
              <a:rPr lang="cs-CZ" sz="24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Otázky:</a:t>
            </a:r>
          </a:p>
          <a:p>
            <a:pPr marL="457200" indent="-457200">
              <a:buFont typeface="+mj-lt"/>
              <a:buAutoNum type="arabicPeriod"/>
            </a:pP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Přebírání není problém, když je obsah stejně zpřístupňován zadarmo a může ho vidět každý, ne?</a:t>
            </a:r>
          </a:p>
          <a:p>
            <a:pPr marL="457200" indent="-457200">
              <a:buFont typeface="+mj-lt"/>
              <a:buAutoNum type="arabicPeriod"/>
            </a:pP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Jde vůbec o užití díla u </a:t>
            </a:r>
            <a:r>
              <a:rPr lang="cs-CZ" sz="2400"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framingu</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odkazů a </a:t>
            </a:r>
            <a:r>
              <a:rPr lang="cs-CZ" sz="2400"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agregátorů</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16053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16632"/>
            <a:ext cx="8229600" cy="634082"/>
          </a:xfrm>
        </p:spPr>
        <p:txBody>
          <a:bodyPr>
            <a:normAutofit/>
          </a:bodyPr>
          <a:lstStyle/>
          <a:p>
            <a:r>
              <a:rPr lang="cs-CZ"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Tisk</a:t>
            </a:r>
            <a:endPar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179512" y="836712"/>
            <a:ext cx="8712968" cy="5832648"/>
          </a:xfrm>
        </p:spPr>
        <p:txBody>
          <a:bodyPr>
            <a:normAutofit/>
          </a:bodyPr>
          <a:lstStyle/>
          <a:p>
            <a:pPr marL="0" indent="0">
              <a:buNone/>
            </a:pPr>
            <a:r>
              <a:rPr lang="cs-CZ" sz="2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dotčená </a:t>
            </a:r>
            <a:r>
              <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rPr>
              <a:t>práva</a:t>
            </a:r>
          </a:p>
          <a:p>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p</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rávo autorské (slovesná díla, fotografie, grafiky, kresby)</a:t>
            </a:r>
          </a:p>
          <a:p>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p</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rávo vydavatele k periodiku jako databázi (§ 88 a násl. AZ)</a:t>
            </a:r>
          </a:p>
          <a:p>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a</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ktuálně v rámci EU – návrh zavedení zvláštního práva vydavatele</a:t>
            </a:r>
          </a:p>
          <a:p>
            <a:pPr marL="0" indent="0">
              <a:buNone/>
            </a:pPr>
            <a:r>
              <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rPr>
              <a:t>regulace</a:t>
            </a:r>
          </a:p>
          <a:p>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t</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iskový zákon (+ obecné předpisy)</a:t>
            </a:r>
          </a:p>
          <a:p>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p</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ovinná evidence u MK ČR (volný přístup na trh)</a:t>
            </a:r>
          </a:p>
          <a:p>
            <a:pPr marL="0" indent="0">
              <a:buNone/>
            </a:pPr>
            <a:r>
              <a:rPr lang="cs-CZ" sz="2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odpovědnost</a:t>
            </a:r>
          </a:p>
          <a:p>
            <a:pPr algn="just"/>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za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obsah periodického tisku odpovídá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vydavatel (§ 4 </a:t>
            </a:r>
            <a:r>
              <a:rPr lang="cs-CZ" sz="22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TiskZ</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algn="just"/>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vydavatel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neodpovídá podle </a:t>
            </a:r>
            <a:r>
              <a:rPr lang="cs-CZ" sz="22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TiskZ</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 za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pravdivost údajů obsažených v reklamě a v inzerci uveřejněné v periodickém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tisku (§ 5 </a:t>
            </a:r>
            <a:r>
              <a:rPr lang="cs-CZ" sz="22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TiskZ</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lgn="just">
              <a:buNone/>
            </a:pPr>
            <a:r>
              <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rPr>
              <a:t>p</a:t>
            </a:r>
            <a:r>
              <a:rPr lang="cs-CZ" sz="2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rofesní organizace</a:t>
            </a:r>
          </a:p>
          <a:p>
            <a:pPr algn="just"/>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Unie vydavatelů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hlinkClick r:id="rId2"/>
              </a:rPr>
              <a:t>www.uvdt.cz</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a:tabLst>
                <a:tab pos="1255713" algn="l"/>
              </a:tabLst>
            </a:pP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ABC ČR Kancelář ověřování nákladu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tisku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hlinkClick r:id="rId3"/>
              </a:rPr>
              <a:t>www.abccr.cz</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779252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cs-CZ"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kauzy </a:t>
            </a:r>
            <a:r>
              <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rPr>
              <a:t>Google</a:t>
            </a:r>
          </a:p>
        </p:txBody>
      </p:sp>
      <p:sp>
        <p:nvSpPr>
          <p:cNvPr id="3" name="Zástupný symbol pro obsah 2"/>
          <p:cNvSpPr>
            <a:spLocks noGrp="1"/>
          </p:cNvSpPr>
          <p:nvPr>
            <p:ph idx="1"/>
          </p:nvPr>
        </p:nvSpPr>
        <p:spPr>
          <a:xfrm>
            <a:off x="323528" y="980728"/>
            <a:ext cx="8568952" cy="5256584"/>
          </a:xfrm>
        </p:spPr>
        <p:txBody>
          <a:bodyPr>
            <a:normAutofit fontScale="70000" lnSpcReduction="20000"/>
          </a:bodyPr>
          <a:lstStyle/>
          <a:p>
            <a:pPr marL="0" indent="0" algn="just">
              <a:buNone/>
            </a:pPr>
            <a:r>
              <a:rPr lang="cs-CZ" b="1" dirty="0" smtClean="0">
                <a:solidFill>
                  <a:srgbClr val="002060"/>
                </a:solidFill>
                <a:latin typeface="Tahoma" panose="020B0604030504040204" pitchFamily="34" charset="0"/>
                <a:ea typeface="Tahoma" panose="020B0604030504040204" pitchFamily="34" charset="0"/>
                <a:cs typeface="Tahoma" panose="020B0604030504040204" pitchFamily="34" charset="0"/>
              </a:rPr>
              <a:t>Google </a:t>
            </a:r>
            <a:r>
              <a:rPr lang="cs-CZ"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News</a:t>
            </a:r>
            <a:r>
              <a:rPr lang="cs-CZ"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tzv. </a:t>
            </a:r>
            <a:r>
              <a:rPr lang="cs-CZ"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agregátor</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 zpráv – cizí obsah vybraný editorem Google</a:t>
            </a:r>
          </a:p>
          <a:p>
            <a:pPr marL="0" indent="0" algn="just">
              <a:buNone/>
            </a:pPr>
            <a:r>
              <a:rPr lang="cs-CZ" b="1" dirty="0" smtClean="0">
                <a:solidFill>
                  <a:srgbClr val="002060"/>
                </a:solidFill>
                <a:latin typeface="Tahoma" panose="020B0604030504040204" pitchFamily="34" charset="0"/>
                <a:ea typeface="Tahoma" panose="020B0604030504040204" pitchFamily="34" charset="0"/>
                <a:cs typeface="Tahoma" panose="020B0604030504040204" pitchFamily="34" charset="0"/>
              </a:rPr>
              <a:t>Google </a:t>
            </a:r>
            <a:r>
              <a:rPr lang="cs-CZ"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Images</a:t>
            </a:r>
            <a:endParaRPr lang="cs-CZ"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dirty="0">
                <a:solidFill>
                  <a:srgbClr val="002060"/>
                </a:solidFill>
                <a:latin typeface="Tahoma" panose="020B0604030504040204" pitchFamily="34" charset="0"/>
                <a:ea typeface="Tahoma" panose="020B0604030504040204" pitchFamily="34" charset="0"/>
                <a:cs typeface="Tahoma" panose="020B0604030504040204" pitchFamily="34" charset="0"/>
              </a:rPr>
              <a:t>z</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obrazení fotografií a grafiky bez jakékoliv souvislosti se zdrojovou stránkou (změna cca 2012)</a:t>
            </a:r>
          </a:p>
          <a:p>
            <a:pPr marL="0" indent="0" algn="just">
              <a:buNone/>
            </a:pPr>
            <a:endParaRPr lang="cs-CZ" b="1" i="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b="1" i="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cs-CZ" i="1" dirty="0" smtClean="0">
                <a:solidFill>
                  <a:srgbClr val="002060"/>
                </a:solidFill>
                <a:latin typeface="Tahoma" panose="020B0604030504040204" pitchFamily="34" charset="0"/>
                <a:ea typeface="Tahoma" panose="020B0604030504040204" pitchFamily="34" charset="0"/>
                <a:cs typeface="Tahoma" panose="020B0604030504040204" pitchFamily="34" charset="0"/>
              </a:rPr>
              <a:t> jde </a:t>
            </a:r>
            <a:r>
              <a:rPr lang="cs-CZ" i="1" dirty="0">
                <a:solidFill>
                  <a:srgbClr val="002060"/>
                </a:solidFill>
                <a:latin typeface="Tahoma" panose="020B0604030504040204" pitchFamily="34" charset="0"/>
                <a:ea typeface="Tahoma" panose="020B0604030504040204" pitchFamily="34" charset="0"/>
                <a:cs typeface="Tahoma" panose="020B0604030504040204" pitchFamily="34" charset="0"/>
              </a:rPr>
              <a:t>o porušení autorských </a:t>
            </a:r>
            <a:r>
              <a:rPr lang="cs-CZ" i="1" dirty="0" smtClean="0">
                <a:solidFill>
                  <a:srgbClr val="002060"/>
                </a:solidFill>
                <a:latin typeface="Tahoma" panose="020B0604030504040204" pitchFamily="34" charset="0"/>
                <a:ea typeface="Tahoma" panose="020B0604030504040204" pitchFamily="34" charset="0"/>
                <a:cs typeface="Tahoma" panose="020B0604030504040204" pitchFamily="34" charset="0"/>
              </a:rPr>
              <a:t>práv, </a:t>
            </a:r>
            <a:r>
              <a:rPr lang="cs-CZ" i="1" dirty="0">
                <a:solidFill>
                  <a:srgbClr val="002060"/>
                </a:solidFill>
                <a:latin typeface="Tahoma" panose="020B0604030504040204" pitchFamily="34" charset="0"/>
                <a:ea typeface="Tahoma" panose="020B0604030504040204" pitchFamily="34" charset="0"/>
                <a:cs typeface="Tahoma" panose="020B0604030504040204" pitchFamily="34" charset="0"/>
              </a:rPr>
              <a:t>neoprávněné vytěžování </a:t>
            </a:r>
            <a:r>
              <a:rPr lang="cs-CZ" i="1" dirty="0" smtClean="0">
                <a:solidFill>
                  <a:srgbClr val="002060"/>
                </a:solidFill>
                <a:latin typeface="Tahoma" panose="020B0604030504040204" pitchFamily="34" charset="0"/>
                <a:ea typeface="Tahoma" panose="020B0604030504040204" pitchFamily="34" charset="0"/>
                <a:cs typeface="Tahoma" panose="020B0604030504040204" pitchFamily="34" charset="0"/>
              </a:rPr>
              <a:t>databáze a nekalé soutěžní jednání</a:t>
            </a:r>
            <a:r>
              <a:rPr lang="cs-CZ" b="1" i="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lgn="just">
              <a:buNone/>
            </a:pPr>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 kolik zaměstnává Google novinářů?</a:t>
            </a:r>
          </a:p>
          <a:p>
            <a:pPr marL="0" indent="0" algn="just">
              <a:buNone/>
            </a:pP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 jaké jsou náklady Google na pořízení obsahu?</a:t>
            </a:r>
          </a:p>
          <a:p>
            <a:pPr marL="0" indent="0" algn="just">
              <a:buNone/>
            </a:pPr>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odpověď Google – stránky nemusíte indexovat (= nebudeme na nich vyhledávat)</a:t>
            </a:r>
          </a:p>
          <a:p>
            <a:pPr marL="0" indent="0" algn="ctr">
              <a:buNone/>
            </a:pP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x</a:t>
            </a:r>
          </a:p>
          <a:p>
            <a:pPr marL="0" indent="0" algn="just">
              <a:buNone/>
            </a:pPr>
            <a:r>
              <a:rPr lang="cs-CZ" dirty="0">
                <a:solidFill>
                  <a:srgbClr val="002060"/>
                </a:solidFill>
                <a:latin typeface="Tahoma" panose="020B0604030504040204" pitchFamily="34" charset="0"/>
                <a:ea typeface="Tahoma" panose="020B0604030504040204" pitchFamily="34" charset="0"/>
                <a:cs typeface="Tahoma" panose="020B0604030504040204" pitchFamily="34" charset="0"/>
              </a:rPr>
              <a:t>v</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yhledávání (obecně) – nemalý zdroj návštěvnosti</a:t>
            </a:r>
          </a:p>
          <a:p>
            <a:pPr marL="0" indent="0" algn="just">
              <a:buNone/>
            </a:pPr>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cs-CZ"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cs-CZ" dirty="0" smtClean="0"/>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31782185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cs-CZ"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etický </a:t>
            </a:r>
            <a:r>
              <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rPr>
              <a:t>kodex SPIR</a:t>
            </a:r>
          </a:p>
        </p:txBody>
      </p:sp>
      <p:sp>
        <p:nvSpPr>
          <p:cNvPr id="3" name="Zástupný symbol pro obsah 2"/>
          <p:cNvSpPr>
            <a:spLocks noGrp="1"/>
          </p:cNvSpPr>
          <p:nvPr>
            <p:ph idx="1"/>
          </p:nvPr>
        </p:nvSpPr>
        <p:spPr>
          <a:xfrm>
            <a:off x="457200" y="1052736"/>
            <a:ext cx="8229600" cy="5616624"/>
          </a:xfrm>
        </p:spPr>
        <p:txBody>
          <a:bodyPr>
            <a:normAutofit lnSpcReduction="10000"/>
          </a:bodyPr>
          <a:lstStyle/>
          <a:p>
            <a:pPr marL="0" indent="0">
              <a:buNone/>
            </a:pP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Sdružení pro internetový rozvoj v České </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republice</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400" dirty="0" err="1">
                <a:solidFill>
                  <a:srgbClr val="002060"/>
                </a:solidFill>
                <a:latin typeface="Tahoma" panose="020B0604030504040204" pitchFamily="34" charset="0"/>
                <a:ea typeface="Tahoma" panose="020B0604030504040204" pitchFamily="34" charset="0"/>
                <a:cs typeface="Tahoma" panose="020B0604030504040204" pitchFamily="34" charset="0"/>
              </a:rPr>
              <a:t>z.s.p.o</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SPIR)</a:t>
            </a:r>
          </a:p>
          <a:p>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je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profesní sdružení působící v oblasti internetu od roku </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2000</a:t>
            </a:r>
          </a:p>
          <a:p>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č</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lenové – významní poskytovatelé obsahu na internetu (vydavatelské domy, operátoři, provozovatelé vysílání kromě ČT, reklamní agentury)</a:t>
            </a:r>
            <a:endPar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cs-C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Etický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kodex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přebírání zpráv na </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internetu 2012:</a:t>
            </a:r>
          </a:p>
          <a:p>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zásady přebírání obsahu</a:t>
            </a:r>
          </a:p>
          <a:p>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výklad příslušných ustanovení autorského zákona</a:t>
            </a:r>
          </a:p>
          <a:p>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s</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právné </a:t>
            </a:r>
            <a:r>
              <a:rPr lang="cs-CZ"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zdrojování</a:t>
            </a:r>
            <a:endPar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využívání obsahu RSS </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kanálů</a:t>
            </a:r>
          </a:p>
          <a:p>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o</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chrana svobody internetové diskuze</a:t>
            </a:r>
          </a:p>
          <a:p>
            <a:pPr marL="0" indent="0">
              <a:buNone/>
            </a:pPr>
            <a:r>
              <a:rPr lang="cs-C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Aktuálně největší problém: </a:t>
            </a:r>
            <a:r>
              <a:rPr lang="cs-CZ" sz="24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Adblocking</a:t>
            </a:r>
            <a:endParaRPr lang="cs-C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827672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rozhodnutí </a:t>
            </a:r>
            <a:r>
              <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rPr>
              <a:t>soudního dvora EU</a:t>
            </a:r>
          </a:p>
        </p:txBody>
      </p:sp>
      <p:sp>
        <p:nvSpPr>
          <p:cNvPr id="3" name="Zástupný symbol pro obsah 2"/>
          <p:cNvSpPr>
            <a:spLocks noGrp="1"/>
          </p:cNvSpPr>
          <p:nvPr>
            <p:ph idx="1"/>
          </p:nvPr>
        </p:nvSpPr>
        <p:spPr>
          <a:xfrm>
            <a:off x="457200" y="1268760"/>
            <a:ext cx="8229600" cy="4857403"/>
          </a:xfrm>
        </p:spPr>
        <p:txBody>
          <a:bodyPr>
            <a:normAutofit fontScale="92500" lnSpcReduction="20000"/>
          </a:bodyPr>
          <a:lstStyle/>
          <a:p>
            <a:r>
              <a:rPr lang="cs-CZ" sz="28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SGAE</a:t>
            </a:r>
            <a:r>
              <a:rPr lang="cs-CZ" sz="2800" dirty="0" smtClean="0">
                <a:solidFill>
                  <a:srgbClr val="002060"/>
                </a:solidFill>
                <a:latin typeface="Tahoma" panose="020B0604030504040204" pitchFamily="34" charset="0"/>
                <a:ea typeface="Tahoma" panose="020B0604030504040204" pitchFamily="34" charset="0"/>
                <a:cs typeface="Tahoma" panose="020B0604030504040204" pitchFamily="34" charset="0"/>
              </a:rPr>
              <a:t> - rozhodnutí </a:t>
            </a:r>
            <a:r>
              <a:rPr lang="cs-CZ" sz="2800" b="1" dirty="0">
                <a:solidFill>
                  <a:srgbClr val="002060"/>
                </a:solidFill>
                <a:latin typeface="Tahoma" panose="020B0604030504040204" pitchFamily="34" charset="0"/>
                <a:ea typeface="Tahoma" panose="020B0604030504040204" pitchFamily="34" charset="0"/>
                <a:cs typeface="Tahoma" panose="020B0604030504040204" pitchFamily="34" charset="0"/>
              </a:rPr>
              <a:t>C‑306/05</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 ze 7. </a:t>
            </a:r>
            <a:r>
              <a:rPr lang="cs-CZ" sz="2800" dirty="0" smtClean="0">
                <a:solidFill>
                  <a:srgbClr val="002060"/>
                </a:solidFill>
                <a:latin typeface="Tahoma" panose="020B0604030504040204" pitchFamily="34" charset="0"/>
                <a:ea typeface="Tahoma" panose="020B0604030504040204" pitchFamily="34" charset="0"/>
                <a:cs typeface="Tahoma" panose="020B0604030504040204" pitchFamily="34" charset="0"/>
              </a:rPr>
              <a:t>12.2006</a:t>
            </a:r>
          </a:p>
          <a:p>
            <a:pPr lvl="1"/>
            <a:r>
              <a:rPr lang="cs-CZ" dirty="0">
                <a:solidFill>
                  <a:srgbClr val="002060"/>
                </a:solidFill>
                <a:latin typeface="Tahoma" panose="020B0604030504040204" pitchFamily="34" charset="0"/>
                <a:ea typeface="Tahoma" panose="020B0604030504040204" pitchFamily="34" charset="0"/>
                <a:cs typeface="Tahoma" panose="020B0604030504040204" pitchFamily="34" charset="0"/>
              </a:rPr>
              <a:t>z</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přístupňování vysílání na hotelovém pokoji</a:t>
            </a:r>
          </a:p>
          <a:p>
            <a:pPr lvl="1"/>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pojem „</a:t>
            </a:r>
            <a:r>
              <a:rPr lang="cs-CZ" b="1" dirty="0" smtClean="0">
                <a:solidFill>
                  <a:srgbClr val="002060"/>
                </a:solidFill>
                <a:latin typeface="Tahoma" panose="020B0604030504040204" pitchFamily="34" charset="0"/>
                <a:ea typeface="Tahoma" panose="020B0604030504040204" pitchFamily="34" charset="0"/>
                <a:cs typeface="Tahoma" panose="020B0604030504040204" pitchFamily="34" charset="0"/>
              </a:rPr>
              <a:t>nová veřejnost</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r>
              <a:rPr lang="cs-CZ" sz="28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Svensson</a:t>
            </a:r>
            <a:r>
              <a:rPr lang="cs-CZ" sz="2800" dirty="0" smtClean="0">
                <a:solidFill>
                  <a:srgbClr val="002060"/>
                </a:solidFill>
                <a:latin typeface="Tahoma" panose="020B0604030504040204" pitchFamily="34" charset="0"/>
                <a:ea typeface="Tahoma" panose="020B0604030504040204" pitchFamily="34" charset="0"/>
                <a:cs typeface="Tahoma" panose="020B0604030504040204" pitchFamily="34" charset="0"/>
              </a:rPr>
              <a:t> - </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rozhodnutí </a:t>
            </a:r>
            <a:r>
              <a:rPr lang="cs-CZ" sz="2800" b="1" dirty="0">
                <a:solidFill>
                  <a:srgbClr val="002060"/>
                </a:solidFill>
                <a:latin typeface="Tahoma" panose="020B0604030504040204" pitchFamily="34" charset="0"/>
                <a:ea typeface="Tahoma" panose="020B0604030504040204" pitchFamily="34" charset="0"/>
                <a:cs typeface="Tahoma" panose="020B0604030504040204" pitchFamily="34" charset="0"/>
              </a:rPr>
              <a:t>C‑466/12</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 z </a:t>
            </a:r>
            <a:r>
              <a:rPr lang="cs-CZ" sz="2800" dirty="0" smtClean="0">
                <a:solidFill>
                  <a:srgbClr val="002060"/>
                </a:solidFill>
                <a:latin typeface="Tahoma" panose="020B0604030504040204" pitchFamily="34" charset="0"/>
                <a:ea typeface="Tahoma" panose="020B0604030504040204" pitchFamily="34" charset="0"/>
                <a:cs typeface="Tahoma" panose="020B0604030504040204" pitchFamily="34" charset="0"/>
              </a:rPr>
              <a:t>13.2.2014</a:t>
            </a:r>
          </a:p>
          <a:p>
            <a:pPr lvl="1"/>
            <a:r>
              <a:rPr lang="cs-CZ" dirty="0">
                <a:solidFill>
                  <a:srgbClr val="002060"/>
                </a:solidFill>
                <a:latin typeface="Tahoma" panose="020B0604030504040204" pitchFamily="34" charset="0"/>
                <a:ea typeface="Tahoma" panose="020B0604030504040204" pitchFamily="34" charset="0"/>
                <a:cs typeface="Tahoma" panose="020B0604030504040204" pitchFamily="34" charset="0"/>
              </a:rPr>
              <a:t>h</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ypertextové odkazy – jedná se o užití díla jeho sdělováním veřejnosti?</a:t>
            </a:r>
          </a:p>
          <a:p>
            <a:r>
              <a:rPr lang="cs-CZ" sz="28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BestWatter</a:t>
            </a:r>
            <a:r>
              <a:rPr lang="cs-CZ" sz="2800" dirty="0" smtClean="0">
                <a:solidFill>
                  <a:srgbClr val="002060"/>
                </a:solidFill>
                <a:latin typeface="Tahoma" panose="020B0604030504040204" pitchFamily="34" charset="0"/>
                <a:ea typeface="Tahoma" panose="020B0604030504040204" pitchFamily="34" charset="0"/>
                <a:cs typeface="Tahoma" panose="020B0604030504040204" pitchFamily="34" charset="0"/>
              </a:rPr>
              <a:t> - rozhodnutí </a:t>
            </a:r>
            <a:r>
              <a:rPr lang="cs-CZ" sz="2800" b="1" dirty="0">
                <a:solidFill>
                  <a:srgbClr val="002060"/>
                </a:solidFill>
                <a:latin typeface="Tahoma" panose="020B0604030504040204" pitchFamily="34" charset="0"/>
                <a:ea typeface="Tahoma" panose="020B0604030504040204" pitchFamily="34" charset="0"/>
                <a:cs typeface="Tahoma" panose="020B0604030504040204" pitchFamily="34" charset="0"/>
              </a:rPr>
              <a:t>C-348/13</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 z 21. 10. </a:t>
            </a:r>
            <a:r>
              <a:rPr lang="cs-CZ" sz="2800" dirty="0" smtClean="0">
                <a:solidFill>
                  <a:srgbClr val="002060"/>
                </a:solidFill>
                <a:latin typeface="Tahoma" panose="020B0604030504040204" pitchFamily="34" charset="0"/>
                <a:ea typeface="Tahoma" panose="020B0604030504040204" pitchFamily="34" charset="0"/>
                <a:cs typeface="Tahoma" panose="020B0604030504040204" pitchFamily="34" charset="0"/>
              </a:rPr>
              <a:t>2014</a:t>
            </a:r>
          </a:p>
          <a:p>
            <a:pPr lvl="1"/>
            <a:r>
              <a:rPr lang="cs-CZ" dirty="0" err="1">
                <a:solidFill>
                  <a:srgbClr val="002060"/>
                </a:solidFill>
                <a:latin typeface="Tahoma" panose="020B0604030504040204" pitchFamily="34" charset="0"/>
                <a:ea typeface="Tahoma" panose="020B0604030504040204" pitchFamily="34" charset="0"/>
                <a:cs typeface="Tahoma" panose="020B0604030504040204" pitchFamily="34" charset="0"/>
              </a:rPr>
              <a:t>f</a:t>
            </a:r>
            <a:r>
              <a:rPr lang="cs-CZ"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raming</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 – jedná se o užití díla jeho sdělováním veřejnosti?</a:t>
            </a:r>
            <a:endParaRPr lang="cs-CZ"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cs-CZ" sz="2800" b="1" dirty="0">
                <a:solidFill>
                  <a:srgbClr val="002060"/>
                </a:solidFill>
                <a:latin typeface="Tahoma" panose="020B0604030504040204" pitchFamily="34" charset="0"/>
                <a:ea typeface="Tahoma" panose="020B0604030504040204" pitchFamily="34" charset="0"/>
                <a:cs typeface="Tahoma" panose="020B0604030504040204" pitchFamily="34" charset="0"/>
              </a:rPr>
              <a:t>GS Media BV </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 rozhodnutí </a:t>
            </a:r>
            <a:r>
              <a:rPr lang="cs-CZ" sz="2800" b="1" dirty="0">
                <a:solidFill>
                  <a:srgbClr val="002060"/>
                </a:solidFill>
                <a:latin typeface="Tahoma" panose="020B0604030504040204" pitchFamily="34" charset="0"/>
                <a:ea typeface="Tahoma" panose="020B0604030504040204" pitchFamily="34" charset="0"/>
                <a:cs typeface="Tahoma" panose="020B0604030504040204" pitchFamily="34" charset="0"/>
              </a:rPr>
              <a:t>C‑160/15</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 z 8.9.2016</a:t>
            </a:r>
          </a:p>
          <a:p>
            <a:pPr lvl="1"/>
            <a:r>
              <a:rPr lang="cs-CZ" dirty="0">
                <a:solidFill>
                  <a:srgbClr val="002060"/>
                </a:solidFill>
                <a:latin typeface="Tahoma" panose="020B0604030504040204" pitchFamily="34" charset="0"/>
                <a:ea typeface="Tahoma" panose="020B0604030504040204" pitchFamily="34" charset="0"/>
                <a:cs typeface="Tahoma" panose="020B0604030504040204" pitchFamily="34" charset="0"/>
              </a:rPr>
              <a:t>Hypertextové odkazy na nelegální zdroj - – jedná se o užití díla jeho sdělováním veřejnosti?</a:t>
            </a:r>
          </a:p>
          <a:p>
            <a:endParaRPr lang="cs-CZ" b="1" dirty="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cs-CZ" b="1" dirty="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cs-CZ" dirty="0"/>
          </a:p>
        </p:txBody>
      </p:sp>
    </p:spTree>
    <p:extLst>
      <p:ext uri="{BB962C8B-B14F-4D97-AF65-F5344CB8AC3E}">
        <p14:creationId xmlns:p14="http://schemas.microsoft.com/office/powerpoint/2010/main" val="4170905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04664"/>
            <a:ext cx="8229600" cy="778098"/>
          </a:xfrm>
        </p:spPr>
        <p:txBody>
          <a:bodyPr>
            <a:normAutofit/>
          </a:bodyPr>
          <a:lstStyle/>
          <a:p>
            <a:r>
              <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rPr>
              <a:t>z odůvodnění rozhodnutí SGAE</a:t>
            </a:r>
          </a:p>
        </p:txBody>
      </p:sp>
      <p:sp>
        <p:nvSpPr>
          <p:cNvPr id="3" name="Zástupný symbol pro obsah 2"/>
          <p:cNvSpPr>
            <a:spLocks noGrp="1"/>
          </p:cNvSpPr>
          <p:nvPr>
            <p:ph idx="1"/>
          </p:nvPr>
        </p:nvSpPr>
        <p:spPr>
          <a:xfrm>
            <a:off x="457200" y="1268760"/>
            <a:ext cx="8229600" cy="5328592"/>
          </a:xfrm>
        </p:spPr>
        <p:txBody>
          <a:bodyPr>
            <a:noAutofit/>
          </a:bodyPr>
          <a:lstStyle/>
          <a:p>
            <a:pPr marL="0" indent="0">
              <a:buNone/>
            </a:pPr>
            <a:r>
              <a:rPr lang="cs-CZ" sz="2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41</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Jak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totiž vysvětluje průvodce Bernskou úmluvou, výkladový dokument vypracovaný WIPO, který, aniž by byl právně závazný, nicméně přispívá k výkladu uvedené úmluvy, </a:t>
            </a:r>
            <a:r>
              <a:rPr lang="cs-CZ" sz="2200" u="sng" dirty="0">
                <a:solidFill>
                  <a:srgbClr val="002060"/>
                </a:solidFill>
                <a:latin typeface="Tahoma" panose="020B0604030504040204" pitchFamily="34" charset="0"/>
                <a:ea typeface="Tahoma" panose="020B0604030504040204" pitchFamily="34" charset="0"/>
                <a:cs typeface="Tahoma" panose="020B0604030504040204" pitchFamily="34" charset="0"/>
              </a:rPr>
              <a:t>autor tím, že udělí souhlas k vysílání svého díla rozhlasem či televizí, zohledňuje pouze přímé uživatele, to znamená držitele přijímačů, kteří jednotlivě nebo v soukromém či rodinném kruhu přijímají jednotlivé pořady.</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 Podle tohoto průvodce, jakmile k tomuto příjmu dochází pro širší okruh obecenstva nezávislým aktem, prostřednictvím kterého je vysílané dílo sdělováno </a:t>
            </a:r>
            <a:r>
              <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rPr>
              <a:t>nové veřejnosti</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 a někdy i za účelem dosažení zisku, může využívat poslechu nebo sledování díla </a:t>
            </a:r>
            <a:r>
              <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rPr>
              <a:t>nová část veřejnosti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přijímající pořad a sdělování pořadu prostřednictvím tlampačů nebo podobných zařízení již není pouhým příjmem samotného pořadu. Jak uvádí zmíněný průvodce, </a:t>
            </a:r>
            <a:r>
              <a:rPr lang="cs-CZ" sz="2200" u="sng" dirty="0">
                <a:solidFill>
                  <a:srgbClr val="002060"/>
                </a:solidFill>
                <a:latin typeface="Tahoma" panose="020B0604030504040204" pitchFamily="34" charset="0"/>
                <a:ea typeface="Tahoma" panose="020B0604030504040204" pitchFamily="34" charset="0"/>
                <a:cs typeface="Tahoma" panose="020B0604030504040204" pitchFamily="34" charset="0"/>
              </a:rPr>
              <a:t>tento veřejný příjem dává podnět k využití výlučného práva autora ke svolení tohoto příjmu</a:t>
            </a:r>
            <a:r>
              <a:rPr lang="cs-CZ" sz="22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cs-CZ" sz="2200" u="sng"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689873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04664"/>
            <a:ext cx="8229600" cy="706090"/>
          </a:xfrm>
        </p:spPr>
        <p:txBody>
          <a:bodyPr>
            <a:normAutofit/>
          </a:bodyPr>
          <a:lstStyle/>
          <a:p>
            <a:r>
              <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rPr>
              <a:t>z odůvodnění rozhodnutí </a:t>
            </a:r>
            <a:r>
              <a:rPr lang="cs-CZ" sz="3200" b="1" dirty="0" err="1">
                <a:solidFill>
                  <a:srgbClr val="002060"/>
                </a:solidFill>
                <a:latin typeface="Tahoma" panose="020B0604030504040204" pitchFamily="34" charset="0"/>
                <a:ea typeface="Tahoma" panose="020B0604030504040204" pitchFamily="34" charset="0"/>
                <a:cs typeface="Tahoma" panose="020B0604030504040204" pitchFamily="34" charset="0"/>
              </a:rPr>
              <a:t>Svensson</a:t>
            </a:r>
            <a:endPar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179512" y="1052736"/>
            <a:ext cx="8856984" cy="5472608"/>
          </a:xfrm>
        </p:spPr>
        <p:txBody>
          <a:bodyPr>
            <a:normAutofit fontScale="92500" lnSpcReduction="20000"/>
          </a:bodyPr>
          <a:lstStyle/>
          <a:p>
            <a:pPr marL="0" indent="0">
              <a:buNone/>
            </a:pPr>
            <a:endParaRPr lang="cs-CZ" sz="3100"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cs-CZ" sz="28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27</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    Za těchto podmínek je třeba konstatovat, že pokud všichni uživatelé jiné stránky, kterým byla </a:t>
            </a:r>
            <a:r>
              <a:rPr lang="cs-CZ" sz="2800" dirty="0" smtClean="0">
                <a:solidFill>
                  <a:srgbClr val="002060"/>
                </a:solidFill>
                <a:latin typeface="Tahoma" panose="020B0604030504040204" pitchFamily="34" charset="0"/>
                <a:ea typeface="Tahoma" panose="020B0604030504040204" pitchFamily="34" charset="0"/>
                <a:cs typeface="Tahoma" panose="020B0604030504040204" pitchFamily="34" charset="0"/>
              </a:rPr>
              <a:t>dotčená </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díla sdělena </a:t>
            </a:r>
            <a:r>
              <a:rPr lang="cs-CZ" sz="2800" dirty="0" smtClean="0">
                <a:solidFill>
                  <a:srgbClr val="002060"/>
                </a:solidFill>
                <a:latin typeface="Tahoma" panose="020B0604030504040204" pitchFamily="34" charset="0"/>
                <a:ea typeface="Tahoma" panose="020B0604030504040204" pitchFamily="34" charset="0"/>
                <a:cs typeface="Tahoma" panose="020B0604030504040204" pitchFamily="34" charset="0"/>
              </a:rPr>
              <a:t>prostřednictvím </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hypertextového odkazu, mohli mít přímý přístup k těmto dílům na stránce, na které byla tato díla sdělena prvotně, a to bez zásahu provozovatele této jiné stránky, je třeba mít za to, že uživatelé stránky spravované posledně uvedeným provozovatelem jsou potenciálními adresáty prvotního sdělení, a tedy součástí veřejnosti, kterou nositelé autorského práva brali v potaz při udílení svolení k prvotnímu sdělení.</a:t>
            </a:r>
          </a:p>
          <a:p>
            <a:pPr marL="0" indent="0">
              <a:buNone/>
            </a:pPr>
            <a:endParaRPr lang="cs-CZ" sz="2800"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cs-CZ" sz="28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28</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800" b="1" dirty="0">
                <a:solidFill>
                  <a:srgbClr val="002060"/>
                </a:solidFill>
                <a:latin typeface="Tahoma" panose="020B0604030504040204" pitchFamily="34" charset="0"/>
                <a:ea typeface="Tahoma" panose="020B0604030504040204" pitchFamily="34" charset="0"/>
                <a:cs typeface="Tahoma" panose="020B0604030504040204" pitchFamily="34" charset="0"/>
              </a:rPr>
              <a:t> Svolení nositelů autorského práva </a:t>
            </a:r>
            <a:r>
              <a:rPr lang="cs-CZ" sz="28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k takovému </a:t>
            </a:r>
            <a:r>
              <a:rPr lang="cs-CZ" sz="2800" b="1" dirty="0">
                <a:solidFill>
                  <a:srgbClr val="002060"/>
                </a:solidFill>
                <a:latin typeface="Tahoma" panose="020B0604030504040204" pitchFamily="34" charset="0"/>
                <a:ea typeface="Tahoma" panose="020B0604030504040204" pitchFamily="34" charset="0"/>
                <a:cs typeface="Tahoma" panose="020B0604030504040204" pitchFamily="34" charset="0"/>
              </a:rPr>
              <a:t>sdělování veřejnosti, jako je sdělování dotčené v původním řízení, tedy není při neexistenci nové veřejnosti nutné</a:t>
            </a:r>
            <a:r>
              <a:rPr lang="cs-CZ" sz="28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cs-CZ" sz="2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281636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512" y="548680"/>
            <a:ext cx="8712968" cy="5904656"/>
          </a:xfrm>
        </p:spPr>
        <p:txBody>
          <a:bodyPr>
            <a:noAutofit/>
          </a:bodyPr>
          <a:lstStyle/>
          <a:p>
            <a:pPr marL="0" indent="0">
              <a:buNone/>
            </a:pPr>
            <a:r>
              <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rPr>
              <a:t>29</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200" u="sng" dirty="0">
                <a:solidFill>
                  <a:srgbClr val="002060"/>
                </a:solidFill>
                <a:latin typeface="Tahoma" panose="020B0604030504040204" pitchFamily="34" charset="0"/>
                <a:ea typeface="Tahoma" panose="020B0604030504040204" pitchFamily="34" charset="0"/>
                <a:cs typeface="Tahoma" panose="020B0604030504040204" pitchFamily="34" charset="0"/>
              </a:rPr>
              <a:t>Takové zjištění nemůže být zpochybněno v případě, že by předkládající soud shledal, což ze spisu jasně nevyplývá, že kliknou-li uživatelé internetu na dotčený odkaz, dílo se zobrazí takovým způsobem, že sice vyvolá dojem, že je zobrazováno na stránce, na které se tento odkaz nachází, avšak ve skutečnosti pochází z jiné internetové stránky.</a:t>
            </a:r>
          </a:p>
          <a:p>
            <a:pPr marL="0" indent="0">
              <a:buNone/>
            </a:pPr>
            <a:endPar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cs-CZ" sz="2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30</a:t>
            </a:r>
            <a:r>
              <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    Tato další okolnost totiž nijak nemění závěr, že skutečnost, že je na jedné stránce uveden hypertextový odkaz na chráněné dílo, které je zveřejněné a volně přístupné na jiné stránce, má za následek zpřístupnění uvedeného díla uživatelům první stránky, a představuje tedy sdělování veřejnosti. Avšak vzhledem k tomu, že neexistuje nová veřejnost, svolení nositelů autorského práva není každopádně k takovému sdělování veřejnosti nutné</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702137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260648"/>
            <a:ext cx="8712968" cy="6408712"/>
          </a:xfrm>
        </p:spPr>
        <p:txBody>
          <a:bodyPr>
            <a:noAutofit/>
          </a:bodyPr>
          <a:lstStyle/>
          <a:p>
            <a:pPr marL="0" indent="0">
              <a:buNone/>
            </a:pPr>
            <a:r>
              <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rPr>
              <a:t>31 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Naproti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tomu v případě, kdy hypertextový odkaz umožňuje uživatelům stránky, na které se tento odkaz nachází, obejít omezující opatření, která byla na stránce, na které se nachází chráněné dílo, přijata za účelem omezení přístupu veřejnosti k tomuto dílu pouze na předplatitele této stránky, a představuje tak zásah, bez kterého by uvedení uživatelé nemohli mít šířená díla k dispozici, je třeba všechny tyto uživatele považovat za novou veřejnost, kterou nositelé autorského práva nebrali v potaz při udílení svolení k prvotnímu sdělení, takže svolení nositelů je k takovému sdělování veřejnosti nutné. Tak je tomu zejména tehdy, není-li již dílo zpřístupněno veřejnosti na stránce, na které bylo sděleno prvotně, nebo je-li napříště na této stránce zpřístupněno pouze pro omezenou veřejnost, zatímco na jiné internetové stránce je přístupné bez svolení nositelů autorského práva.</a:t>
            </a:r>
          </a:p>
          <a:p>
            <a:pPr marL="0" indent="0">
              <a:buNone/>
            </a:pPr>
            <a:r>
              <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rPr>
              <a:t>32</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 čl</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 3 odst. 1 směrnice 2001/29 musí být vykládán v tom smyslu, že skutečnost, že jsou na jedné internetové stránce uvedeny hypertextové odkazy na díla, která jsou volně dostupná na jiné internetové stránce, nepředstavuje sdělování veřejnosti podle tohoto ustanovení.</a:t>
            </a:r>
          </a:p>
          <a:p>
            <a:endParaRPr lang="cs-CZ" sz="2200" dirty="0"/>
          </a:p>
        </p:txBody>
      </p:sp>
    </p:spTree>
    <p:extLst>
      <p:ext uri="{BB962C8B-B14F-4D97-AF65-F5344CB8AC3E}">
        <p14:creationId xmlns:p14="http://schemas.microsoft.com/office/powerpoint/2010/main" val="3993187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rPr>
              <a:t>r</a:t>
            </a:r>
            <a:r>
              <a:rPr lang="cs-CZ"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ozhodnutí </a:t>
            </a:r>
            <a:r>
              <a:rPr lang="cs-CZ" sz="32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BestWatter</a:t>
            </a:r>
            <a:endPar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p:txBody>
          <a:bodyPr>
            <a:normAutofit/>
          </a:bodyPr>
          <a:lstStyle/>
          <a:p>
            <a:pPr marL="0" indent="0">
              <a:buNone/>
            </a:pPr>
            <a:endPar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Pouhou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skutečnost, že chráněné dílo, volně dostupné na internetové stránce, je vloženo na jinou internetovou stránku prostřednictvím odkazu používajícího techniku „</a:t>
            </a:r>
            <a:r>
              <a:rPr lang="cs-CZ" sz="2200" i="1" dirty="0" err="1">
                <a:solidFill>
                  <a:srgbClr val="002060"/>
                </a:solidFill>
                <a:latin typeface="Tahoma" panose="020B0604030504040204" pitchFamily="34" charset="0"/>
                <a:ea typeface="Tahoma" panose="020B0604030504040204" pitchFamily="34" charset="0"/>
                <a:cs typeface="Tahoma" panose="020B0604030504040204" pitchFamily="34" charset="0"/>
              </a:rPr>
              <a:t>framing</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 nelze kvalifikovat jako „sdělování veřejnosti“ ve smyslu čl. 3 odst. 1 Směrnice o informační společnosti, jestliže tím dotčené dílo není sdělováno </a:t>
            </a:r>
            <a:r>
              <a:rPr lang="cs-CZ" sz="2200" u="sng" dirty="0">
                <a:solidFill>
                  <a:srgbClr val="002060"/>
                </a:solidFill>
                <a:latin typeface="Tahoma" panose="020B0604030504040204" pitchFamily="34" charset="0"/>
                <a:ea typeface="Tahoma" panose="020B0604030504040204" pitchFamily="34" charset="0"/>
                <a:cs typeface="Tahoma" panose="020B0604030504040204" pitchFamily="34" charset="0"/>
              </a:rPr>
              <a:t>nové veřejnosti</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 a ke sdělení nedochází za použití specifické technologie, která se liší od technologie původního sdělování</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lgn="just">
              <a:buNone/>
            </a:pPr>
            <a:endPar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sz="22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cs-CZ" sz="2200" b="1" i="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2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analogie GS Media BV – nelegální zdroj)</a:t>
            </a:r>
            <a:endParaRPr lang="cs-CZ" sz="2200" i="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050558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rPr>
              <a:t>r</a:t>
            </a:r>
            <a:r>
              <a:rPr lang="cs-CZ"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ozhodnutí GS </a:t>
            </a:r>
            <a:r>
              <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rPr>
              <a:t>Media BV</a:t>
            </a:r>
            <a:endParaRPr lang="cs-CZ" sz="3200" dirty="0"/>
          </a:p>
        </p:txBody>
      </p:sp>
      <p:sp>
        <p:nvSpPr>
          <p:cNvPr id="3" name="Zástupný symbol pro obsah 2"/>
          <p:cNvSpPr>
            <a:spLocks noGrp="1"/>
          </p:cNvSpPr>
          <p:nvPr>
            <p:ph idx="1"/>
          </p:nvPr>
        </p:nvSpPr>
        <p:spPr>
          <a:xfrm>
            <a:off x="179512" y="1412776"/>
            <a:ext cx="8712968" cy="5256584"/>
          </a:xfrm>
        </p:spPr>
        <p:txBody>
          <a:bodyPr>
            <a:noAutofit/>
          </a:bodyPr>
          <a:lstStyle/>
          <a:p>
            <a:pPr marL="0" indent="0">
              <a:buNone/>
            </a:pP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Článek 3 odst. 1 směrnice Evropského parlamentu a Rady 2001/29/ES ze dne 22. května 2001 o harmonizaci určitých aspektů autorského práva a práv s ním souvisejících v informační společnosti musí být vykládán v tom smyslu, že za účelem posouzení, zda </a:t>
            </a:r>
            <a:r>
              <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rPr>
              <a:t>umístění hypertextových odkazů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na internetové stránce na chráněná díla, která jsou volně dostupná na jiné internetové stránce bez souhlasu nositele autorského práva, </a:t>
            </a:r>
            <a:r>
              <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rPr>
              <a:t>představuje „sdělování veřejnosti“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ve smyslu tohoto ustanovení, je třeba </a:t>
            </a:r>
            <a:r>
              <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rPr>
              <a:t>určit, zda byly tyto odkazy poskytnuty nikoli za účelem dosažení zisku osobou, která nevěděla nebo nemohla rozumně vědět o protiprávní povaze</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 zveřejnění těchto děl na této jiné internetové stránce, nebo </a:t>
            </a:r>
            <a:r>
              <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rPr>
              <a:t>zda naopak byly poskytnuty za účelem dosažení zisku, v kterémžto případě musí být taková znalost presumována.</a:t>
            </a:r>
          </a:p>
        </p:txBody>
      </p:sp>
    </p:spTree>
    <p:extLst>
      <p:ext uri="{BB962C8B-B14F-4D97-AF65-F5344CB8AC3E}">
        <p14:creationId xmlns:p14="http://schemas.microsoft.com/office/powerpoint/2010/main" val="25186997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cs-CZ" sz="4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sociální sítě</a:t>
            </a:r>
            <a:endParaRPr lang="cs-CZ" sz="40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251520" y="1124744"/>
            <a:ext cx="8784976" cy="5400600"/>
          </a:xfrm>
        </p:spPr>
        <p:txBody>
          <a:bodyPr>
            <a:normAutofit/>
          </a:bodyPr>
          <a:lstStyle/>
          <a:p>
            <a:pPr marL="400050"/>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p</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rávní režim – zákon č. 480/2004 Sb., o některých službách informační společnosti</a:t>
            </a:r>
          </a:p>
          <a:p>
            <a:pPr marL="400050"/>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provozovatel poskytuje prostor uživatelům k ukládání (+ zpřístupňování obsahu)</a:t>
            </a:r>
          </a:p>
          <a:p>
            <a:pPr marL="400050"/>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provozovatel nekontroluje obsah a primárně za něj neodpovídá (povinnost odstranit jej v případě upozornění na právní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závadnost</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57150" indent="298450">
              <a:buNone/>
            </a:pP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nebezpečí „</a:t>
            </a:r>
            <a:r>
              <a:rPr lang="cs-CZ" sz="2400" b="1"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fake</a:t>
            </a:r>
            <a:r>
              <a:rPr lang="cs-CZ" sz="2400" b="1" i="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400" b="1"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news</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57150" indent="298450">
              <a:buNone/>
            </a:pP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nebezpečí obsahu, který porušuje práva třetích osob</a:t>
            </a:r>
          </a:p>
          <a:p>
            <a:pPr marL="400050"/>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p</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rovozovatel může upravovat pravidla pro přebírání obsahu (! většinou bez záruky za práva nositele majetkových autorských práv a práv souvisejících) – např. </a:t>
            </a:r>
            <a:r>
              <a:rPr lang="cs-CZ"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youtube</a:t>
            </a:r>
            <a:endPar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00050"/>
            <a:endPar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23791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16632"/>
            <a:ext cx="8229600" cy="634082"/>
          </a:xfrm>
        </p:spPr>
        <p:txBody>
          <a:bodyPr>
            <a:normAutofit/>
          </a:bodyPr>
          <a:lstStyle/>
          <a:p>
            <a:r>
              <a:rPr lang="cs-CZ"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Vysílání</a:t>
            </a:r>
            <a:endPar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107504" y="836712"/>
            <a:ext cx="8784976" cy="5904656"/>
          </a:xfrm>
        </p:spPr>
        <p:txBody>
          <a:bodyPr>
            <a:normAutofit fontScale="92500" lnSpcReduction="10000"/>
          </a:bodyPr>
          <a:lstStyle/>
          <a:p>
            <a:pPr marL="0" indent="0">
              <a:buNone/>
            </a:pPr>
            <a:r>
              <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rPr>
              <a:t>dotčená práva</a:t>
            </a:r>
          </a:p>
          <a:p>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p</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rávo autorské + práva související s právem autorským</a:t>
            </a:r>
          </a:p>
          <a:p>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p</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rávo vysílatele k vlastnímu vysílání</a:t>
            </a:r>
          </a:p>
          <a:p>
            <a:pPr marL="0" indent="0">
              <a:buNone/>
            </a:pPr>
            <a:r>
              <a:rPr lang="cs-CZ" sz="2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regulace</a:t>
            </a:r>
            <a:endPar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zákon o provozování vysílání  (+ obecné předpisy)</a:t>
            </a:r>
          </a:p>
          <a:p>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Rada pro rozhlasové a televizní vysílání - orgán dohledu</a:t>
            </a:r>
          </a:p>
          <a:p>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pro pozemní vysílání licence udělovaná RRTV</a:t>
            </a:r>
          </a:p>
          <a:p>
            <a:pPr marL="0" indent="0">
              <a:buNone/>
            </a:pPr>
            <a:r>
              <a:rPr lang="cs-CZ" sz="2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odpovědnost</a:t>
            </a:r>
          </a:p>
          <a:p>
            <a:pPr algn="just"/>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provozovatel je povinen provozovat vysílání vlastním jménem, na vlastní účet a na vlastní odpovědnost a nést odpovědnost za obsah vysílání [§ 32 odst. 1 písm. a) ZRTV]</a:t>
            </a:r>
          </a:p>
          <a:p>
            <a:pPr algn="just"/>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povinnosti stanovené v § 32 odst. 1 ZRTV ve vztahu k pořadům je provozovatel vysílání povinen plnit rovněž ve vztahu ke všem dalším částem vysílání, nestanoví-li zákon jinak (§ 32 odst. 5 ZRTV)</a:t>
            </a:r>
          </a:p>
          <a:p>
            <a:pPr marL="0" indent="0" algn="just">
              <a:buNone/>
            </a:pPr>
            <a:r>
              <a:rPr lang="cs-CZ" sz="2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profesní organizace</a:t>
            </a:r>
          </a:p>
          <a:p>
            <a:pPr algn="just"/>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Asociace televizních organizací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hlinkClick r:id="rId2"/>
              </a:rPr>
              <a:t>www.ato.cz</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a:tabLst>
                <a:tab pos="1255713" algn="l"/>
              </a:tabLst>
            </a:pP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Asociace provozovatelů soukromého vysílání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hlinkClick r:id="rId3"/>
              </a:rPr>
              <a:t>www.apsv.cz</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
            </a:r>
            <a:b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br>
            <a:endPar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862820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cs-CZ" sz="4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sociální </a:t>
            </a:r>
            <a:r>
              <a:rPr lang="cs-CZ" sz="4000" b="1" dirty="0">
                <a:solidFill>
                  <a:srgbClr val="002060"/>
                </a:solidFill>
                <a:latin typeface="Tahoma" panose="020B0604030504040204" pitchFamily="34" charset="0"/>
                <a:ea typeface="Tahoma" panose="020B0604030504040204" pitchFamily="34" charset="0"/>
                <a:cs typeface="Tahoma" panose="020B0604030504040204" pitchFamily="34" charset="0"/>
              </a:rPr>
              <a:t>sítě jako zdroj obsahu</a:t>
            </a:r>
          </a:p>
        </p:txBody>
      </p:sp>
      <p:sp>
        <p:nvSpPr>
          <p:cNvPr id="3" name="Zástupný symbol pro obsah 2"/>
          <p:cNvSpPr>
            <a:spLocks noGrp="1"/>
          </p:cNvSpPr>
          <p:nvPr>
            <p:ph idx="1"/>
          </p:nvPr>
        </p:nvSpPr>
        <p:spPr>
          <a:xfrm>
            <a:off x="457200" y="1124744"/>
            <a:ext cx="8507288" cy="5400600"/>
          </a:xfrm>
        </p:spPr>
        <p:txBody>
          <a:bodyPr>
            <a:normAutofit fontScale="92500" lnSpcReduction="10000"/>
          </a:bodyPr>
          <a:lstStyle/>
          <a:p>
            <a:pPr marL="0" indent="0">
              <a:buNone/>
            </a:pP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proč je to aktuálně taková debata?</a:t>
            </a:r>
          </a:p>
          <a:p>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informace a fotografie „</a:t>
            </a:r>
            <a:r>
              <a:rPr lang="cs-CZ" sz="2400" i="1" dirty="0">
                <a:solidFill>
                  <a:srgbClr val="002060"/>
                </a:solidFill>
                <a:latin typeface="Tahoma" panose="020B0604030504040204" pitchFamily="34" charset="0"/>
                <a:ea typeface="Tahoma" panose="020B0604030504040204" pitchFamily="34" charset="0"/>
                <a:cs typeface="Tahoma" panose="020B0604030504040204" pitchFamily="34" charset="0"/>
              </a:rPr>
              <a:t>no </a:t>
            </a:r>
            <a:r>
              <a:rPr lang="cs-CZ" sz="2400" i="1" dirty="0" err="1">
                <a:solidFill>
                  <a:srgbClr val="002060"/>
                </a:solidFill>
                <a:latin typeface="Tahoma" panose="020B0604030504040204" pitchFamily="34" charset="0"/>
                <a:ea typeface="Tahoma" panose="020B0604030504040204" pitchFamily="34" charset="0"/>
                <a:cs typeface="Tahoma" panose="020B0604030504040204" pitchFamily="34" charset="0"/>
              </a:rPr>
              <a:t>name</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osob</a:t>
            </a:r>
          </a:p>
          <a:p>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informace veřejně známých osobách a od nich (ověřené, lehce dostupné, krátké) = úspora nákladů </a:t>
            </a:r>
            <a:endPar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platí stejná pravidla jako u ostatních zdrojů</a:t>
            </a:r>
          </a:p>
          <a:p>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je třeba rozlišovat míru „soukromého charakteru</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400"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twitter</a:t>
            </a:r>
            <a:r>
              <a:rPr lang="cs-CZ" sz="24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 x </a:t>
            </a:r>
            <a:r>
              <a:rPr lang="cs-CZ" sz="2400"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fcb</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r</a:t>
            </a:r>
            <a:r>
              <a:rPr lang="cs-C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ozhodnutí Ústavního soudu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III.ÚS 3844/13 z 30.10.2014):</a:t>
            </a:r>
          </a:p>
          <a:p>
            <a:pPr marL="0" indent="0" algn="just">
              <a:buNone/>
            </a:pPr>
            <a:r>
              <a:rPr lang="cs-CZ" sz="2400" i="1" dirty="0">
                <a:solidFill>
                  <a:srgbClr val="002060"/>
                </a:solidFill>
                <a:latin typeface="Tahoma" panose="020B0604030504040204" pitchFamily="34" charset="0"/>
                <a:ea typeface="Tahoma" panose="020B0604030504040204" pitchFamily="34" charset="0"/>
                <a:cs typeface="Tahoma" panose="020B0604030504040204" pitchFamily="34" charset="0"/>
              </a:rPr>
              <a:t>Povaha sociální sítě </a:t>
            </a:r>
            <a:r>
              <a:rPr lang="cs-CZ" sz="2400" i="1" dirty="0" err="1">
                <a:solidFill>
                  <a:srgbClr val="002060"/>
                </a:solidFill>
                <a:latin typeface="Tahoma" panose="020B0604030504040204" pitchFamily="34" charset="0"/>
                <a:ea typeface="Tahoma" panose="020B0604030504040204" pitchFamily="34" charset="0"/>
                <a:cs typeface="Tahoma" panose="020B0604030504040204" pitchFamily="34" charset="0"/>
              </a:rPr>
              <a:t>Facebook</a:t>
            </a:r>
            <a:r>
              <a:rPr lang="cs-CZ" sz="2400" i="1" dirty="0">
                <a:solidFill>
                  <a:srgbClr val="002060"/>
                </a:solidFill>
                <a:latin typeface="Tahoma" panose="020B0604030504040204" pitchFamily="34" charset="0"/>
                <a:ea typeface="Tahoma" panose="020B0604030504040204" pitchFamily="34" charset="0"/>
                <a:cs typeface="Tahoma" panose="020B0604030504040204" pitchFamily="34" charset="0"/>
              </a:rPr>
              <a:t> není jednoznačně soukromá či veřejná. Vždy záleží na konkrétních uživatelích, jakým způsobem si míru soukromí na svém profilu, případně přímo u jednotlivých příspěvků, nastaví. Prostřednictvím této sítě může uživatel komunikovat pouze s jediným dalším uživatelem, a to aniž by tuto komunikaci mohli vidět, či do ní zasahovat, ostatní uživatelé. Taková komunikace by pak jistě mohla být považována za ryze soukromou, byť uskutečněnou prostřednictvím sociální sítě využívané miliardou uživatelů.</a:t>
            </a:r>
          </a:p>
          <a:p>
            <a:pPr lvl="1"/>
            <a:endPar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889789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p:txBody>
          <a:bodyPr>
            <a:normAutofit/>
          </a:bodyPr>
          <a:lstStyle/>
          <a:p>
            <a:r>
              <a:rPr lang="cs-CZ" sz="4000" b="1" dirty="0">
                <a:solidFill>
                  <a:srgbClr val="002060"/>
                </a:solidFill>
                <a:latin typeface="Tahoma" panose="020B0604030504040204" pitchFamily="34" charset="0"/>
                <a:ea typeface="Tahoma" panose="020B0604030504040204" pitchFamily="34" charset="0"/>
                <a:cs typeface="Tahoma" panose="020B0604030504040204" pitchFamily="34" charset="0"/>
              </a:rPr>
              <a:t>Otázky?</a:t>
            </a:r>
          </a:p>
        </p:txBody>
      </p:sp>
      <p:sp>
        <p:nvSpPr>
          <p:cNvPr id="7" name="Podnadpis 6"/>
          <p:cNvSpPr>
            <a:spLocks noGrp="1"/>
          </p:cNvSpPr>
          <p:nvPr>
            <p:ph type="subTitle" idx="1"/>
          </p:nvPr>
        </p:nvSpPr>
        <p:spPr/>
        <p:txBody>
          <a:bodyPr>
            <a:normAutofit/>
          </a:bodyPr>
          <a:lstStyle/>
          <a:p>
            <a:r>
              <a:rPr lang="cs-CZ" sz="4000" b="1" dirty="0">
                <a:solidFill>
                  <a:srgbClr val="002060"/>
                </a:solidFill>
                <a:latin typeface="Tahoma" panose="020B0604030504040204" pitchFamily="34" charset="0"/>
                <a:ea typeface="Tahoma" panose="020B0604030504040204" pitchFamily="34" charset="0"/>
                <a:cs typeface="Tahoma" panose="020B0604030504040204" pitchFamily="34" charset="0"/>
              </a:rPr>
              <a:t>Děkuji za pozornost.</a:t>
            </a:r>
          </a:p>
        </p:txBody>
      </p:sp>
    </p:spTree>
    <p:extLst>
      <p:ext uri="{BB962C8B-B14F-4D97-AF65-F5344CB8AC3E}">
        <p14:creationId xmlns:p14="http://schemas.microsoft.com/office/powerpoint/2010/main" val="2315192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16632"/>
            <a:ext cx="8229600" cy="634082"/>
          </a:xfrm>
        </p:spPr>
        <p:txBody>
          <a:bodyPr>
            <a:normAutofit/>
          </a:bodyPr>
          <a:lstStyle/>
          <a:p>
            <a:r>
              <a:rPr lang="cs-CZ"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Internet</a:t>
            </a:r>
            <a:endPar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107504" y="836712"/>
            <a:ext cx="8784976" cy="5832648"/>
          </a:xfrm>
        </p:spPr>
        <p:txBody>
          <a:bodyPr>
            <a:normAutofit lnSpcReduction="10000"/>
          </a:bodyPr>
          <a:lstStyle/>
          <a:p>
            <a:pPr marL="0" indent="0">
              <a:buNone/>
            </a:pPr>
            <a:r>
              <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rPr>
              <a:t>dotčená práva</a:t>
            </a:r>
          </a:p>
          <a:p>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p</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rávo autorské + práva související s právem autorským</a:t>
            </a:r>
          </a:p>
          <a:p>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právo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provozovatele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k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webu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jako databázi (§ 88 a násl. AZ</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buNone/>
            </a:pPr>
            <a:r>
              <a:rPr lang="cs-CZ" sz="2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regulace</a:t>
            </a:r>
            <a:endParaRPr lang="cs-CZ" sz="22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obecné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předpisy – pro AVMS zákon č.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132/2010 Sb.</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o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audiovizuálních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mediálních službách na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vyžádání</a:t>
            </a:r>
          </a:p>
          <a:p>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Rada pro rozhlasové a televizní vysílání – orgán evidence a dohledu nad AVMS</a:t>
            </a:r>
          </a:p>
          <a:p>
            <a:pPr marL="0" indent="0">
              <a:buNone/>
            </a:pPr>
            <a:r>
              <a:rPr lang="cs-CZ" sz="2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odpovědnost</a:t>
            </a:r>
          </a:p>
          <a:p>
            <a:pPr algn="just"/>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odpovědnost podle obecných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předpisů, </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vyjma AVMS – speciální úprava (odpovědnost poskytovatele podle zákona č. 132/2010 Sb.)</a:t>
            </a:r>
          </a:p>
          <a:p>
            <a:pPr algn="just"/>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omezení odpovědnosti – obsah ukládaný třetími osobami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(sociální sítě, diskuze</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 blogy, </a:t>
            </a:r>
            <a:r>
              <a:rPr lang="cs-CZ" sz="2200" i="1" dirty="0">
                <a:solidFill>
                  <a:srgbClr val="002060"/>
                </a:solidFill>
                <a:latin typeface="Tahoma" panose="020B0604030504040204" pitchFamily="34" charset="0"/>
                <a:ea typeface="Tahoma" panose="020B0604030504040204" pitchFamily="34" charset="0"/>
                <a:cs typeface="Tahoma" panose="020B0604030504040204" pitchFamily="34" charset="0"/>
              </a:rPr>
              <a:t>user </a:t>
            </a:r>
            <a:r>
              <a:rPr lang="cs-CZ" sz="2200" i="1" dirty="0" err="1">
                <a:solidFill>
                  <a:srgbClr val="002060"/>
                </a:solidFill>
                <a:latin typeface="Tahoma" panose="020B0604030504040204" pitchFamily="34" charset="0"/>
                <a:ea typeface="Tahoma" panose="020B0604030504040204" pitchFamily="34" charset="0"/>
                <a:cs typeface="Tahoma" panose="020B0604030504040204" pitchFamily="34" charset="0"/>
              </a:rPr>
              <a:t>generated</a:t>
            </a:r>
            <a:r>
              <a:rPr lang="cs-CZ" sz="2200" i="1"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200" i="1" dirty="0" err="1">
                <a:solidFill>
                  <a:srgbClr val="002060"/>
                </a:solidFill>
                <a:latin typeface="Tahoma" panose="020B0604030504040204" pitchFamily="34" charset="0"/>
                <a:ea typeface="Tahoma" panose="020B0604030504040204" pitchFamily="34" charset="0"/>
                <a:cs typeface="Tahoma" panose="020B0604030504040204" pitchFamily="34" charset="0"/>
              </a:rPr>
              <a:t>content</a:t>
            </a:r>
            <a:r>
              <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rPr>
              <a:t> - § 5 zákona č. 480/2004 Sb.)</a:t>
            </a:r>
            <a:endParaRPr lang="cs-CZ" sz="2200" i="1"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sz="2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profesní organizace</a:t>
            </a:r>
          </a:p>
          <a:p>
            <a:pPr>
              <a:tabLst>
                <a:tab pos="1255713" algn="l"/>
              </a:tabLst>
            </a:pP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Sdružení pro internetový rozvoj (</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hlinkClick r:id="rId2"/>
              </a:rPr>
              <a:t>www.spir.cz</a:t>
            </a:r>
            <a:r>
              <a:rPr lang="cs-CZ"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a:tabLst>
                <a:tab pos="1255713" algn="l"/>
              </a:tabLst>
            </a:pPr>
            <a:endParaRPr lang="cs-CZ" sz="22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68178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634082"/>
          </a:xfrm>
        </p:spPr>
        <p:txBody>
          <a:bodyPr>
            <a:normAutofit fontScale="90000"/>
          </a:bodyPr>
          <a:lstStyle/>
          <a:p>
            <a:r>
              <a:rPr lang="cs-CZ"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autorské dílo (§ 2 AZ)</a:t>
            </a:r>
            <a:endPar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457200" y="908720"/>
            <a:ext cx="8229600" cy="5832648"/>
          </a:xfrm>
        </p:spPr>
        <p:txBody>
          <a:bodyPr>
            <a:noAutofit/>
          </a:bodyPr>
          <a:lstStyle/>
          <a:p>
            <a:pPr marL="0" indent="0" algn="just">
              <a:lnSpc>
                <a:spcPct val="120000"/>
              </a:lnSpc>
              <a:buNone/>
            </a:pPr>
            <a:r>
              <a:rPr lang="cs-CZ" sz="1800" dirty="0" smtClean="0">
                <a:solidFill>
                  <a:srgbClr val="002060"/>
                </a:solidFill>
                <a:latin typeface="Tahoma" panose="020B0604030504040204" pitchFamily="34" charset="0"/>
                <a:ea typeface="Tahoma" panose="020B0604030504040204" pitchFamily="34" charset="0"/>
                <a:cs typeface="Tahoma" panose="020B0604030504040204" pitchFamily="34" charset="0"/>
              </a:rPr>
              <a:t>= dílo </a:t>
            </a:r>
            <a:r>
              <a:rPr lang="cs-CZ" sz="1800" dirty="0">
                <a:solidFill>
                  <a:srgbClr val="002060"/>
                </a:solidFill>
                <a:latin typeface="Tahoma" panose="020B0604030504040204" pitchFamily="34" charset="0"/>
                <a:ea typeface="Tahoma" panose="020B0604030504040204" pitchFamily="34" charset="0"/>
                <a:cs typeface="Tahoma" panose="020B0604030504040204" pitchFamily="34" charset="0"/>
              </a:rPr>
              <a:t>literární a jiné dílo umělecké a dílo </a:t>
            </a:r>
            <a:r>
              <a:rPr lang="cs-CZ" sz="1800" dirty="0" smtClean="0">
                <a:solidFill>
                  <a:srgbClr val="002060"/>
                </a:solidFill>
                <a:latin typeface="Tahoma" panose="020B0604030504040204" pitchFamily="34" charset="0"/>
                <a:ea typeface="Tahoma" panose="020B0604030504040204" pitchFamily="34" charset="0"/>
                <a:cs typeface="Tahoma" panose="020B0604030504040204" pitchFamily="34" charset="0"/>
              </a:rPr>
              <a:t>vědecké, </a:t>
            </a:r>
            <a:r>
              <a:rPr lang="cs-CZ" sz="1800" dirty="0">
                <a:solidFill>
                  <a:srgbClr val="002060"/>
                </a:solidFill>
                <a:latin typeface="Tahoma" panose="020B0604030504040204" pitchFamily="34" charset="0"/>
                <a:ea typeface="Tahoma" panose="020B0604030504040204" pitchFamily="34" charset="0"/>
                <a:cs typeface="Tahoma" panose="020B0604030504040204" pitchFamily="34" charset="0"/>
              </a:rPr>
              <a:t>které je </a:t>
            </a:r>
            <a:r>
              <a:rPr lang="cs-CZ" sz="1800" b="1" dirty="0">
                <a:solidFill>
                  <a:srgbClr val="002060"/>
                </a:solidFill>
                <a:latin typeface="Tahoma" panose="020B0604030504040204" pitchFamily="34" charset="0"/>
                <a:ea typeface="Tahoma" panose="020B0604030504040204" pitchFamily="34" charset="0"/>
                <a:cs typeface="Tahoma" panose="020B0604030504040204" pitchFamily="34" charset="0"/>
              </a:rPr>
              <a:t>jedinečným výsledkem tvůrčí činnosti autora </a:t>
            </a:r>
            <a:r>
              <a:rPr lang="cs-CZ" sz="1800" dirty="0">
                <a:solidFill>
                  <a:srgbClr val="002060"/>
                </a:solidFill>
                <a:latin typeface="Tahoma" panose="020B0604030504040204" pitchFamily="34" charset="0"/>
                <a:ea typeface="Tahoma" panose="020B0604030504040204" pitchFamily="34" charset="0"/>
                <a:cs typeface="Tahoma" panose="020B0604030504040204" pitchFamily="34" charset="0"/>
              </a:rPr>
              <a:t>a je </a:t>
            </a:r>
            <a:r>
              <a:rPr lang="cs-CZ" sz="1800" b="1" dirty="0">
                <a:solidFill>
                  <a:srgbClr val="002060"/>
                </a:solidFill>
                <a:latin typeface="Tahoma" panose="020B0604030504040204" pitchFamily="34" charset="0"/>
                <a:ea typeface="Tahoma" panose="020B0604030504040204" pitchFamily="34" charset="0"/>
                <a:cs typeface="Tahoma" panose="020B0604030504040204" pitchFamily="34" charset="0"/>
              </a:rPr>
              <a:t>vyjádřeno v jakékoli objektivně vnímatelné podobě </a:t>
            </a:r>
            <a:r>
              <a:rPr lang="cs-CZ" sz="1800" dirty="0">
                <a:solidFill>
                  <a:srgbClr val="002060"/>
                </a:solidFill>
                <a:latin typeface="Tahoma" panose="020B0604030504040204" pitchFamily="34" charset="0"/>
                <a:ea typeface="Tahoma" panose="020B0604030504040204" pitchFamily="34" charset="0"/>
                <a:cs typeface="Tahoma" panose="020B0604030504040204" pitchFamily="34" charset="0"/>
              </a:rPr>
              <a:t>včetně podoby elektronické, trvale nebo dočasně, bez ohledu na jeho rozsah, účel nebo význam </a:t>
            </a:r>
            <a:r>
              <a:rPr lang="cs-CZ" sz="18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cs-CZ" sz="18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cs-CZ" sz="18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18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část díla, název i jména postav</a:t>
            </a:r>
            <a:r>
              <a:rPr lang="cs-CZ" sz="18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cs-CZ" sz="18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algn="just">
              <a:lnSpc>
                <a:spcPct val="120000"/>
              </a:lnSpc>
            </a:pPr>
            <a:r>
              <a:rPr lang="cs-CZ" sz="1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fotografie</a:t>
            </a:r>
            <a:r>
              <a:rPr lang="cs-CZ" sz="16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1600" dirty="0">
                <a:solidFill>
                  <a:srgbClr val="002060"/>
                </a:solidFill>
                <a:latin typeface="Tahoma" panose="020B0604030504040204" pitchFamily="34" charset="0"/>
                <a:ea typeface="Tahoma" panose="020B0604030504040204" pitchFamily="34" charset="0"/>
                <a:cs typeface="Tahoma" panose="020B0604030504040204" pitchFamily="34" charset="0"/>
              </a:rPr>
              <a:t>a dílo vyjádřené postupem </a:t>
            </a:r>
            <a:r>
              <a:rPr lang="cs-CZ" sz="1600" dirty="0" smtClean="0">
                <a:solidFill>
                  <a:srgbClr val="002060"/>
                </a:solidFill>
                <a:latin typeface="Tahoma" panose="020B0604030504040204" pitchFamily="34" charset="0"/>
                <a:ea typeface="Tahoma" panose="020B0604030504040204" pitchFamily="34" charset="0"/>
                <a:cs typeface="Tahoma" panose="020B0604030504040204" pitchFamily="34" charset="0"/>
              </a:rPr>
              <a:t>podobným </a:t>
            </a:r>
            <a:r>
              <a:rPr lang="cs-CZ" sz="1600" dirty="0">
                <a:solidFill>
                  <a:srgbClr val="002060"/>
                </a:solidFill>
                <a:latin typeface="Tahoma" panose="020B0604030504040204" pitchFamily="34" charset="0"/>
                <a:ea typeface="Tahoma" panose="020B0604030504040204" pitchFamily="34" charset="0"/>
                <a:cs typeface="Tahoma" panose="020B0604030504040204" pitchFamily="34" charset="0"/>
              </a:rPr>
              <a:t>fotografii, které jsou </a:t>
            </a:r>
            <a:r>
              <a:rPr lang="cs-CZ" sz="1600" b="1" dirty="0">
                <a:solidFill>
                  <a:srgbClr val="002060"/>
                </a:solidFill>
                <a:latin typeface="Tahoma" panose="020B0604030504040204" pitchFamily="34" charset="0"/>
                <a:ea typeface="Tahoma" panose="020B0604030504040204" pitchFamily="34" charset="0"/>
                <a:cs typeface="Tahoma" panose="020B0604030504040204" pitchFamily="34" charset="0"/>
              </a:rPr>
              <a:t>původní</a:t>
            </a:r>
            <a:r>
              <a:rPr lang="cs-CZ" sz="1600" dirty="0">
                <a:solidFill>
                  <a:srgbClr val="002060"/>
                </a:solidFill>
                <a:latin typeface="Tahoma" panose="020B0604030504040204" pitchFamily="34" charset="0"/>
                <a:ea typeface="Tahoma" panose="020B0604030504040204" pitchFamily="34" charset="0"/>
                <a:cs typeface="Tahoma" panose="020B0604030504040204" pitchFamily="34" charset="0"/>
              </a:rPr>
              <a:t> v tom smyslu, že jsou autorovým </a:t>
            </a:r>
            <a:r>
              <a:rPr lang="cs-CZ" sz="1600" b="1" dirty="0">
                <a:solidFill>
                  <a:srgbClr val="002060"/>
                </a:solidFill>
                <a:latin typeface="Tahoma" panose="020B0604030504040204" pitchFamily="34" charset="0"/>
                <a:ea typeface="Tahoma" panose="020B0604030504040204" pitchFamily="34" charset="0"/>
                <a:cs typeface="Tahoma" panose="020B0604030504040204" pitchFamily="34" charset="0"/>
              </a:rPr>
              <a:t>vlastním duševním výtvorem</a:t>
            </a:r>
            <a:r>
              <a:rPr lang="cs-CZ" sz="1600" dirty="0">
                <a:solidFill>
                  <a:srgbClr val="002060"/>
                </a:solidFill>
                <a:latin typeface="Tahoma" panose="020B0604030504040204" pitchFamily="34" charset="0"/>
                <a:ea typeface="Tahoma" panose="020B0604030504040204" pitchFamily="34" charset="0"/>
                <a:cs typeface="Tahoma" panose="020B0604030504040204" pitchFamily="34" charset="0"/>
              </a:rPr>
              <a:t>, jsou chráněny jako dílo fotografické.</a:t>
            </a:r>
          </a:p>
          <a:p>
            <a:pPr marL="0" indent="0" algn="just">
              <a:lnSpc>
                <a:spcPct val="120000"/>
              </a:lnSpc>
              <a:buNone/>
            </a:pPr>
            <a:r>
              <a:rPr lang="cs-CZ" sz="18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dílem </a:t>
            </a:r>
            <a:r>
              <a:rPr lang="cs-CZ" sz="1800" b="1" dirty="0">
                <a:solidFill>
                  <a:srgbClr val="002060"/>
                </a:solidFill>
                <a:latin typeface="Tahoma" panose="020B0604030504040204" pitchFamily="34" charset="0"/>
                <a:ea typeface="Tahoma" panose="020B0604030504040204" pitchFamily="34" charset="0"/>
                <a:cs typeface="Tahoma" panose="020B0604030504040204" pitchFamily="34" charset="0"/>
              </a:rPr>
              <a:t>není </a:t>
            </a:r>
            <a:r>
              <a:rPr lang="cs-CZ" sz="1800" dirty="0">
                <a:solidFill>
                  <a:srgbClr val="002060"/>
                </a:solidFill>
                <a:latin typeface="Tahoma" panose="020B0604030504040204" pitchFamily="34" charset="0"/>
                <a:ea typeface="Tahoma" panose="020B0604030504040204" pitchFamily="34" charset="0"/>
                <a:cs typeface="Tahoma" panose="020B0604030504040204" pitchFamily="34" charset="0"/>
              </a:rPr>
              <a:t>zejména </a:t>
            </a:r>
            <a:r>
              <a:rPr lang="cs-CZ" sz="1800" b="1" dirty="0">
                <a:solidFill>
                  <a:srgbClr val="002060"/>
                </a:solidFill>
                <a:latin typeface="Tahoma" panose="020B0604030504040204" pitchFamily="34" charset="0"/>
                <a:ea typeface="Tahoma" panose="020B0604030504040204" pitchFamily="34" charset="0"/>
                <a:cs typeface="Tahoma" panose="020B0604030504040204" pitchFamily="34" charset="0"/>
              </a:rPr>
              <a:t>námět díla sám o sobě, denní zpráva nebo jiný údaj sám o sobě</a:t>
            </a:r>
            <a:r>
              <a:rPr lang="cs-CZ" sz="1800" dirty="0">
                <a:solidFill>
                  <a:srgbClr val="002060"/>
                </a:solidFill>
                <a:latin typeface="Tahoma" panose="020B0604030504040204" pitchFamily="34" charset="0"/>
                <a:ea typeface="Tahoma" panose="020B0604030504040204" pitchFamily="34" charset="0"/>
                <a:cs typeface="Tahoma" panose="020B0604030504040204" pitchFamily="34" charset="0"/>
              </a:rPr>
              <a:t>, myšlenka, postup, princip, metoda, objev, vědecká teorie, matematický a obdobný vzorec, statistický graf a podobný předmět </a:t>
            </a:r>
            <a:r>
              <a:rPr lang="cs-CZ" sz="1800" u="sng" dirty="0">
                <a:solidFill>
                  <a:srgbClr val="002060"/>
                </a:solidFill>
                <a:latin typeface="Tahoma" panose="020B0604030504040204" pitchFamily="34" charset="0"/>
                <a:ea typeface="Tahoma" panose="020B0604030504040204" pitchFamily="34" charset="0"/>
                <a:cs typeface="Tahoma" panose="020B0604030504040204" pitchFamily="34" charset="0"/>
              </a:rPr>
              <a:t>sám o sobě</a:t>
            </a:r>
            <a:r>
              <a:rPr lang="cs-CZ" sz="18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lgn="just">
              <a:lnSpc>
                <a:spcPct val="120000"/>
              </a:lnSpc>
              <a:buNone/>
            </a:pPr>
            <a:r>
              <a:rPr lang="cs-CZ" sz="18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ochrana se nevztahuje</a:t>
            </a:r>
            <a:r>
              <a:rPr lang="cs-CZ" sz="1800" dirty="0" smtClean="0">
                <a:solidFill>
                  <a:srgbClr val="002060"/>
                </a:solidFill>
                <a:latin typeface="Tahoma" panose="020B0604030504040204" pitchFamily="34" charset="0"/>
                <a:ea typeface="Tahoma" panose="020B0604030504040204" pitchFamily="34" charset="0"/>
                <a:cs typeface="Tahoma" panose="020B0604030504040204" pitchFamily="34" charset="0"/>
              </a:rPr>
              <a:t> na </a:t>
            </a:r>
            <a:r>
              <a:rPr lang="cs-CZ" sz="18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úřední dílo </a:t>
            </a:r>
            <a:r>
              <a:rPr lang="cs-CZ" sz="1800" dirty="0" smtClean="0">
                <a:solidFill>
                  <a:srgbClr val="002060"/>
                </a:solidFill>
                <a:latin typeface="Tahoma" panose="020B0604030504040204" pitchFamily="34" charset="0"/>
                <a:ea typeface="Tahoma" panose="020B0604030504040204" pitchFamily="34" charset="0"/>
                <a:cs typeface="Tahoma" panose="020B0604030504040204" pitchFamily="34" charset="0"/>
              </a:rPr>
              <a:t>- právní </a:t>
            </a:r>
            <a:r>
              <a:rPr lang="cs-CZ" sz="1800" dirty="0">
                <a:solidFill>
                  <a:srgbClr val="002060"/>
                </a:solidFill>
                <a:latin typeface="Tahoma" panose="020B0604030504040204" pitchFamily="34" charset="0"/>
                <a:ea typeface="Tahoma" panose="020B0604030504040204" pitchFamily="34" charset="0"/>
                <a:cs typeface="Tahoma" panose="020B0604030504040204" pitchFamily="34" charset="0"/>
              </a:rPr>
              <a:t>předpis, rozhodnutí, opatření obecné povahy, veřejná listina, veřejně přístupný rejstřík a sbírka jeho listin, jakož i úřední návrh úředního díla a jiná přípravná úřední dokumentace, včetně úředního překladu takového díla, </a:t>
            </a:r>
            <a:r>
              <a:rPr lang="cs-CZ" sz="18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1800" dirty="0">
                <a:solidFill>
                  <a:srgbClr val="002060"/>
                </a:solidFill>
                <a:latin typeface="Tahoma" panose="020B0604030504040204" pitchFamily="34" charset="0"/>
                <a:ea typeface="Tahoma" panose="020B0604030504040204" pitchFamily="34" charset="0"/>
                <a:cs typeface="Tahoma" panose="020B0604030504040204" pitchFamily="34" charset="0"/>
              </a:rPr>
              <a:t>státní symbol a symbol jednotky územní samosprávy a jiná taková díla, u nichž je veřejný zájem na vyloučení z </a:t>
            </a:r>
            <a:r>
              <a:rPr lang="cs-CZ" sz="1800" dirty="0" smtClean="0">
                <a:solidFill>
                  <a:srgbClr val="002060"/>
                </a:solidFill>
                <a:latin typeface="Tahoma" panose="020B0604030504040204" pitchFamily="34" charset="0"/>
                <a:ea typeface="Tahoma" panose="020B0604030504040204" pitchFamily="34" charset="0"/>
                <a:cs typeface="Tahoma" panose="020B0604030504040204" pitchFamily="34" charset="0"/>
              </a:rPr>
              <a:t>ochrany [§ 3 písm. a) AZ]</a:t>
            </a:r>
            <a:endParaRPr lang="cs-CZ" sz="1800" dirty="0"/>
          </a:p>
        </p:txBody>
      </p:sp>
    </p:spTree>
    <p:extLst>
      <p:ext uri="{BB962C8B-B14F-4D97-AF65-F5344CB8AC3E}">
        <p14:creationId xmlns:p14="http://schemas.microsoft.com/office/powerpoint/2010/main" val="1738851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rPr>
              <a:t>d</a:t>
            </a:r>
            <a:r>
              <a:rPr lang="cs-CZ"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atabáze (§ 88 a násl. AZ)</a:t>
            </a:r>
            <a:endPar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457200" y="1124744"/>
            <a:ext cx="8229600" cy="5472608"/>
          </a:xfrm>
        </p:spPr>
        <p:txBody>
          <a:bodyPr>
            <a:normAutofit fontScale="85000" lnSpcReduction="20000"/>
          </a:bodyPr>
          <a:lstStyle/>
          <a:p>
            <a:pPr marL="0" indent="0" algn="just">
              <a:buNone/>
            </a:pP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soubor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nezávislých děl, údajů nebo jiných prvků, systematicky nebo metodicky uspořádaných a individuálně přístupných elektronickými nebo jinými prostředky, bez ohledu na formu jejich </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vyjádření</a:t>
            </a:r>
          </a:p>
          <a:p>
            <a:pPr marL="0" indent="0" algn="just">
              <a:buNone/>
            </a:pPr>
            <a:endPar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zvláštní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práva k databázi </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přísluší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pořizovateli databáze</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pokud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pořízení, ověření nebo předvedení obsahu</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databáze představuje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kvalitativně</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nebo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kvantitativně podstatný vklad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bez ohledu na to, zda databáze nebo její obsah jsou předmětem autorskoprávní nebo jiné </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ochrany (§ 88a odst. 1 AZ)</a:t>
            </a:r>
          </a:p>
          <a:p>
            <a:pPr marL="0" indent="0" algn="just">
              <a:buNone/>
            </a:pPr>
            <a:endPar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pořizovatel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databáze má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právo na vytěžování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přepis) nebo na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zužitkování</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(zpřístupnění)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celého obsahu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databáze nebo její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kvalitativně nebo kvantitativně podstatné části</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a právo udělit jinému oprávnění k výkonu tohoto </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práva (§ 90 odst. 1 AZ)</a:t>
            </a:r>
          </a:p>
          <a:p>
            <a:pPr marL="0" indent="0">
              <a:buNone/>
            </a:pPr>
            <a:endPar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opakované</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a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systematické</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vytěžování nebo zužitkování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nepodstatných částí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obsahu databáze a jiné jednání, které není běžné, přiměřené a je na újmu oprávněným zájmům pořizovatele databáze, není </a:t>
            </a:r>
            <a:r>
              <a:rPr lang="cs-C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dovoleno</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 90 odst. 5 AZ)</a:t>
            </a:r>
            <a:endPar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88157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589458"/>
          </a:xfrm>
        </p:spPr>
        <p:txBody>
          <a:bodyPr>
            <a:normAutofit fontScale="90000"/>
          </a:bodyPr>
          <a:lstStyle/>
          <a:p>
            <a:r>
              <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rPr>
              <a:t>související práva</a:t>
            </a:r>
          </a:p>
        </p:txBody>
      </p:sp>
      <p:sp>
        <p:nvSpPr>
          <p:cNvPr id="3" name="Zástupný symbol pro obsah 2"/>
          <p:cNvSpPr>
            <a:spLocks noGrp="1"/>
          </p:cNvSpPr>
          <p:nvPr>
            <p:ph idx="1"/>
          </p:nvPr>
        </p:nvSpPr>
        <p:spPr>
          <a:xfrm>
            <a:off x="251520" y="836712"/>
            <a:ext cx="8435280" cy="5760640"/>
          </a:xfrm>
        </p:spPr>
        <p:txBody>
          <a:bodyPr>
            <a:normAutofit fontScale="55000" lnSpcReduction="20000"/>
          </a:bodyPr>
          <a:lstStyle/>
          <a:p>
            <a:pPr algn="just"/>
            <a:r>
              <a:rPr lang="cs-CZ"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právo </a:t>
            </a:r>
            <a:r>
              <a:rPr lang="cs-CZ" sz="4000" b="1" dirty="0">
                <a:solidFill>
                  <a:srgbClr val="002060"/>
                </a:solidFill>
                <a:latin typeface="Tahoma" panose="020B0604030504040204" pitchFamily="34" charset="0"/>
                <a:ea typeface="Tahoma" panose="020B0604030504040204" pitchFamily="34" charset="0"/>
                <a:cs typeface="Tahoma" panose="020B0604030504040204" pitchFamily="34" charset="0"/>
              </a:rPr>
              <a:t>výkonného umělce </a:t>
            </a:r>
            <a:r>
              <a:rPr lang="cs-CZ" sz="4000" dirty="0">
                <a:solidFill>
                  <a:srgbClr val="002060"/>
                </a:solidFill>
                <a:latin typeface="Tahoma" panose="020B0604030504040204" pitchFamily="34" charset="0"/>
                <a:ea typeface="Tahoma" panose="020B0604030504040204" pitchFamily="34" charset="0"/>
                <a:cs typeface="Tahoma" panose="020B0604030504040204" pitchFamily="34" charset="0"/>
              </a:rPr>
              <a:t>k jeho uměleckému </a:t>
            </a:r>
            <a:r>
              <a:rPr lang="cs-CZ"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výkonu</a:t>
            </a:r>
          </a:p>
          <a:p>
            <a:pPr marL="400050" lvl="1" indent="0" algn="just">
              <a:buNone/>
            </a:pPr>
            <a:r>
              <a:rPr lang="cs-CZ" sz="3200" dirty="0" smtClean="0">
                <a:solidFill>
                  <a:srgbClr val="002060"/>
                </a:solidFill>
                <a:latin typeface="Tahoma" panose="020B0604030504040204" pitchFamily="34" charset="0"/>
                <a:ea typeface="Tahoma" panose="020B0604030504040204" pitchFamily="34" charset="0"/>
                <a:cs typeface="Tahoma" panose="020B0604030504040204" pitchFamily="34" charset="0"/>
              </a:rPr>
              <a:t>= výkon </a:t>
            </a:r>
            <a:r>
              <a:rPr lang="cs-CZ" sz="3200" dirty="0">
                <a:solidFill>
                  <a:srgbClr val="002060"/>
                </a:solidFill>
                <a:latin typeface="Tahoma" panose="020B0604030504040204" pitchFamily="34" charset="0"/>
                <a:ea typeface="Tahoma" panose="020B0604030504040204" pitchFamily="34" charset="0"/>
                <a:cs typeface="Tahoma" panose="020B0604030504040204" pitchFamily="34" charset="0"/>
              </a:rPr>
              <a:t>herce, zpěváka, hudebníka, tanečníka, dirigenta, sbormistra, režiséra nebo jiné osoby, která hraje, zpívá, recituje, předvádí nebo jinak provádí umělecké dílo a výtvory tradiční lidové </a:t>
            </a:r>
            <a:r>
              <a:rPr lang="cs-CZ" sz="3200" dirty="0" smtClean="0">
                <a:solidFill>
                  <a:srgbClr val="002060"/>
                </a:solidFill>
                <a:latin typeface="Tahoma" panose="020B0604030504040204" pitchFamily="34" charset="0"/>
                <a:ea typeface="Tahoma" panose="020B0604030504040204" pitchFamily="34" charset="0"/>
                <a:cs typeface="Tahoma" panose="020B0604030504040204" pitchFamily="34" charset="0"/>
              </a:rPr>
              <a:t>kultury (§ 67 odst. 1 AZ)</a:t>
            </a:r>
          </a:p>
          <a:p>
            <a:pPr algn="just"/>
            <a:r>
              <a:rPr lang="cs-CZ" sz="4000" dirty="0">
                <a:solidFill>
                  <a:srgbClr val="002060"/>
                </a:solidFill>
                <a:latin typeface="Tahoma" panose="020B0604030504040204" pitchFamily="34" charset="0"/>
                <a:ea typeface="Tahoma" panose="020B0604030504040204" pitchFamily="34" charset="0"/>
                <a:cs typeface="Tahoma" panose="020B0604030504040204" pitchFamily="34" charset="0"/>
              </a:rPr>
              <a:t>právo </a:t>
            </a:r>
            <a:r>
              <a:rPr lang="cs-CZ" sz="4000" b="1" dirty="0">
                <a:solidFill>
                  <a:srgbClr val="002060"/>
                </a:solidFill>
                <a:latin typeface="Tahoma" panose="020B0604030504040204" pitchFamily="34" charset="0"/>
                <a:ea typeface="Tahoma" panose="020B0604030504040204" pitchFamily="34" charset="0"/>
                <a:cs typeface="Tahoma" panose="020B0604030504040204" pitchFamily="34" charset="0"/>
              </a:rPr>
              <a:t>výrobce zvukového záznamu </a:t>
            </a:r>
            <a:r>
              <a:rPr lang="cs-CZ" sz="4000" dirty="0">
                <a:solidFill>
                  <a:srgbClr val="002060"/>
                </a:solidFill>
                <a:latin typeface="Tahoma" panose="020B0604030504040204" pitchFamily="34" charset="0"/>
                <a:ea typeface="Tahoma" panose="020B0604030504040204" pitchFamily="34" charset="0"/>
                <a:cs typeface="Tahoma" panose="020B0604030504040204" pitchFamily="34" charset="0"/>
              </a:rPr>
              <a:t>k jeho záznamu</a:t>
            </a:r>
          </a:p>
          <a:p>
            <a:pPr marL="400050" lvl="1" indent="0" algn="just">
              <a:buNone/>
            </a:pPr>
            <a:r>
              <a:rPr lang="cs-CZ" sz="3200" dirty="0" smtClean="0">
                <a:solidFill>
                  <a:srgbClr val="002060"/>
                </a:solidFill>
                <a:latin typeface="Tahoma" panose="020B0604030504040204" pitchFamily="34" charset="0"/>
                <a:ea typeface="Tahoma" panose="020B0604030504040204" pitchFamily="34" charset="0"/>
                <a:cs typeface="Tahoma" panose="020B0604030504040204" pitchFamily="34" charset="0"/>
              </a:rPr>
              <a:t>= výlučně </a:t>
            </a:r>
            <a:r>
              <a:rPr lang="cs-CZ" sz="3200" dirty="0">
                <a:solidFill>
                  <a:srgbClr val="002060"/>
                </a:solidFill>
                <a:latin typeface="Tahoma" panose="020B0604030504040204" pitchFamily="34" charset="0"/>
                <a:ea typeface="Tahoma" panose="020B0604030504040204" pitchFamily="34" charset="0"/>
                <a:cs typeface="Tahoma" panose="020B0604030504040204" pitchFamily="34" charset="0"/>
              </a:rPr>
              <a:t>sluchem vnímatelný záznam zvuků výkonu výkonného umělce či jiných zvuků, nebo jejich </a:t>
            </a:r>
            <a:r>
              <a:rPr lang="cs-CZ" sz="3200" dirty="0" smtClean="0">
                <a:solidFill>
                  <a:srgbClr val="002060"/>
                </a:solidFill>
                <a:latin typeface="Tahoma" panose="020B0604030504040204" pitchFamily="34" charset="0"/>
                <a:ea typeface="Tahoma" panose="020B0604030504040204" pitchFamily="34" charset="0"/>
                <a:cs typeface="Tahoma" panose="020B0604030504040204" pitchFamily="34" charset="0"/>
              </a:rPr>
              <a:t>vyjádření (§ 75 </a:t>
            </a:r>
            <a:r>
              <a:rPr lang="cs-CZ" sz="3200" dirty="0">
                <a:solidFill>
                  <a:srgbClr val="002060"/>
                </a:solidFill>
                <a:latin typeface="Tahoma" panose="020B0604030504040204" pitchFamily="34" charset="0"/>
                <a:ea typeface="Tahoma" panose="020B0604030504040204" pitchFamily="34" charset="0"/>
                <a:cs typeface="Tahoma" panose="020B0604030504040204" pitchFamily="34" charset="0"/>
              </a:rPr>
              <a:t>odst. </a:t>
            </a:r>
            <a:r>
              <a:rPr lang="cs-CZ" sz="3200" dirty="0" smtClean="0">
                <a:solidFill>
                  <a:srgbClr val="002060"/>
                </a:solidFill>
                <a:latin typeface="Tahoma" panose="020B0604030504040204" pitchFamily="34" charset="0"/>
                <a:ea typeface="Tahoma" panose="020B0604030504040204" pitchFamily="34" charset="0"/>
                <a:cs typeface="Tahoma" panose="020B0604030504040204" pitchFamily="34" charset="0"/>
              </a:rPr>
              <a:t>1 AZ)</a:t>
            </a:r>
          </a:p>
          <a:p>
            <a:pPr algn="just"/>
            <a:r>
              <a:rPr lang="cs-CZ" sz="4000" dirty="0">
                <a:solidFill>
                  <a:srgbClr val="002060"/>
                </a:solidFill>
                <a:latin typeface="Tahoma" panose="020B0604030504040204" pitchFamily="34" charset="0"/>
                <a:ea typeface="Tahoma" panose="020B0604030504040204" pitchFamily="34" charset="0"/>
                <a:cs typeface="Tahoma" panose="020B0604030504040204" pitchFamily="34" charset="0"/>
              </a:rPr>
              <a:t>právo </a:t>
            </a:r>
            <a:r>
              <a:rPr lang="cs-CZ" sz="4000" b="1" dirty="0">
                <a:solidFill>
                  <a:srgbClr val="002060"/>
                </a:solidFill>
                <a:latin typeface="Tahoma" panose="020B0604030504040204" pitchFamily="34" charset="0"/>
                <a:ea typeface="Tahoma" panose="020B0604030504040204" pitchFamily="34" charset="0"/>
                <a:cs typeface="Tahoma" panose="020B0604030504040204" pitchFamily="34" charset="0"/>
              </a:rPr>
              <a:t>výrobce zvukově obrazového záznamu </a:t>
            </a:r>
            <a:r>
              <a:rPr lang="cs-CZ" sz="4000" dirty="0">
                <a:solidFill>
                  <a:srgbClr val="002060"/>
                </a:solidFill>
                <a:latin typeface="Tahoma" panose="020B0604030504040204" pitchFamily="34" charset="0"/>
                <a:ea typeface="Tahoma" panose="020B0604030504040204" pitchFamily="34" charset="0"/>
                <a:cs typeface="Tahoma" panose="020B0604030504040204" pitchFamily="34" charset="0"/>
              </a:rPr>
              <a:t>k jeho záznamu</a:t>
            </a:r>
          </a:p>
          <a:p>
            <a:pPr marL="400050" lvl="1" indent="0" algn="just">
              <a:buNone/>
            </a:pPr>
            <a:r>
              <a:rPr lang="cs-CZ" sz="3200" dirty="0" smtClean="0">
                <a:solidFill>
                  <a:srgbClr val="002060"/>
                </a:solidFill>
                <a:latin typeface="Tahoma" panose="020B0604030504040204" pitchFamily="34" charset="0"/>
                <a:ea typeface="Tahoma" panose="020B0604030504040204" pitchFamily="34" charset="0"/>
                <a:cs typeface="Tahoma" panose="020B0604030504040204" pitchFamily="34" charset="0"/>
              </a:rPr>
              <a:t>= záznam </a:t>
            </a:r>
            <a:r>
              <a:rPr lang="cs-CZ" sz="3200" dirty="0">
                <a:solidFill>
                  <a:srgbClr val="002060"/>
                </a:solidFill>
                <a:latin typeface="Tahoma" panose="020B0604030504040204" pitchFamily="34" charset="0"/>
                <a:ea typeface="Tahoma" panose="020B0604030504040204" pitchFamily="34" charset="0"/>
                <a:cs typeface="Tahoma" panose="020B0604030504040204" pitchFamily="34" charset="0"/>
              </a:rPr>
              <a:t>audiovizuálního díla nebo záznam jiné řady zaznamenaných, spolu souvisejících obrazů vyvolávajících dojem pohybu, ať již doprovázených zvukem, či nikoli, vnímatelných zrakem, a jsou-li doprovázeny zvukem, vnímatelných i </a:t>
            </a:r>
            <a:r>
              <a:rPr lang="cs-CZ" sz="3200" dirty="0" smtClean="0">
                <a:solidFill>
                  <a:srgbClr val="002060"/>
                </a:solidFill>
                <a:latin typeface="Tahoma" panose="020B0604030504040204" pitchFamily="34" charset="0"/>
                <a:ea typeface="Tahoma" panose="020B0604030504040204" pitchFamily="34" charset="0"/>
                <a:cs typeface="Tahoma" panose="020B0604030504040204" pitchFamily="34" charset="0"/>
              </a:rPr>
              <a:t>sluchem (§ 79 odst. 1 AZ)</a:t>
            </a:r>
          </a:p>
          <a:p>
            <a:pPr algn="just"/>
            <a:r>
              <a:rPr lang="cs-CZ" sz="4000" dirty="0">
                <a:solidFill>
                  <a:srgbClr val="002060"/>
                </a:solidFill>
                <a:latin typeface="Tahoma" panose="020B0604030504040204" pitchFamily="34" charset="0"/>
                <a:ea typeface="Tahoma" panose="020B0604030504040204" pitchFamily="34" charset="0"/>
                <a:cs typeface="Tahoma" panose="020B0604030504040204" pitchFamily="34" charset="0"/>
              </a:rPr>
              <a:t>právo </a:t>
            </a:r>
            <a:r>
              <a:rPr lang="cs-CZ" sz="4000" b="1" dirty="0">
                <a:solidFill>
                  <a:srgbClr val="002060"/>
                </a:solidFill>
                <a:latin typeface="Tahoma" panose="020B0604030504040204" pitchFamily="34" charset="0"/>
                <a:ea typeface="Tahoma" panose="020B0604030504040204" pitchFamily="34" charset="0"/>
                <a:cs typeface="Tahoma" panose="020B0604030504040204" pitchFamily="34" charset="0"/>
              </a:rPr>
              <a:t>rozhlasového nebo televizního vysílatele </a:t>
            </a:r>
            <a:r>
              <a:rPr lang="cs-CZ" sz="4000" dirty="0">
                <a:solidFill>
                  <a:srgbClr val="002060"/>
                </a:solidFill>
                <a:latin typeface="Tahoma" panose="020B0604030504040204" pitchFamily="34" charset="0"/>
                <a:ea typeface="Tahoma" panose="020B0604030504040204" pitchFamily="34" charset="0"/>
                <a:cs typeface="Tahoma" panose="020B0604030504040204" pitchFamily="34" charset="0"/>
              </a:rPr>
              <a:t>k jeho vysílání</a:t>
            </a:r>
          </a:p>
          <a:p>
            <a:pPr marL="400050" lvl="1" indent="0" algn="just">
              <a:buNone/>
            </a:pPr>
            <a:r>
              <a:rPr lang="cs-CZ" sz="3200" dirty="0" smtClean="0">
                <a:solidFill>
                  <a:srgbClr val="002060"/>
                </a:solidFill>
                <a:latin typeface="Tahoma" panose="020B0604030504040204" pitchFamily="34" charset="0"/>
                <a:ea typeface="Tahoma" panose="020B0604030504040204" pitchFamily="34" charset="0"/>
                <a:cs typeface="Tahoma" panose="020B0604030504040204" pitchFamily="34" charset="0"/>
              </a:rPr>
              <a:t>= výsledek </a:t>
            </a:r>
            <a:r>
              <a:rPr lang="cs-CZ" sz="3200" dirty="0">
                <a:solidFill>
                  <a:srgbClr val="002060"/>
                </a:solidFill>
                <a:latin typeface="Tahoma" panose="020B0604030504040204" pitchFamily="34" charset="0"/>
                <a:ea typeface="Tahoma" panose="020B0604030504040204" pitchFamily="34" charset="0"/>
                <a:cs typeface="Tahoma" panose="020B0604030504040204" pitchFamily="34" charset="0"/>
              </a:rPr>
              <a:t>šíření zvuků nebo obrazů a zvuků nebo jejich vyjádření rozhlasem nebo televizí pro příjem </a:t>
            </a:r>
            <a:r>
              <a:rPr lang="cs-CZ" sz="3200" dirty="0" smtClean="0">
                <a:solidFill>
                  <a:srgbClr val="002060"/>
                </a:solidFill>
                <a:latin typeface="Tahoma" panose="020B0604030504040204" pitchFamily="34" charset="0"/>
                <a:ea typeface="Tahoma" panose="020B0604030504040204" pitchFamily="34" charset="0"/>
                <a:cs typeface="Tahoma" panose="020B0604030504040204" pitchFamily="34" charset="0"/>
              </a:rPr>
              <a:t>veřejností (§ 83 odst. 1 AZ)</a:t>
            </a:r>
          </a:p>
          <a:p>
            <a:pPr marL="0" indent="0" algn="just">
              <a:buNone/>
            </a:pPr>
            <a:endParaRPr lang="cs-CZ"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cs-CZ" sz="4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cs-CZ"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4000" dirty="0">
                <a:solidFill>
                  <a:srgbClr val="002060"/>
                </a:solidFill>
                <a:latin typeface="Tahoma" panose="020B0604030504040204" pitchFamily="34" charset="0"/>
                <a:ea typeface="Tahoma" panose="020B0604030504040204" pitchFamily="34" charset="0"/>
                <a:cs typeface="Tahoma" panose="020B0604030504040204" pitchFamily="34" charset="0"/>
              </a:rPr>
              <a:t>Souběh ochrany </a:t>
            </a:r>
            <a:r>
              <a:rPr lang="cs-CZ" sz="4000" b="1" dirty="0">
                <a:solidFill>
                  <a:srgbClr val="002060"/>
                </a:solidFill>
                <a:latin typeface="Tahoma" panose="020B0604030504040204" pitchFamily="34" charset="0"/>
                <a:ea typeface="Tahoma" panose="020B0604030504040204" pitchFamily="34" charset="0"/>
                <a:cs typeface="Tahoma" panose="020B0604030504040204" pitchFamily="34" charset="0"/>
              </a:rPr>
              <a:t>(§ 105 AZ</a:t>
            </a:r>
            <a:r>
              <a:rPr lang="cs-CZ" sz="4000" dirty="0">
                <a:solidFill>
                  <a:srgbClr val="002060"/>
                </a:solidFill>
                <a:latin typeface="Tahoma" panose="020B0604030504040204" pitchFamily="34" charset="0"/>
                <a:ea typeface="Tahoma" panose="020B0604030504040204" pitchFamily="34" charset="0"/>
                <a:cs typeface="Tahoma" panose="020B0604030504040204" pitchFamily="34" charset="0"/>
              </a:rPr>
              <a:t>): Právo autorské není dotčeno právy souvisejícími s právem autorským ani právem pořizovatele databáze k jím pořízené databázi</a:t>
            </a:r>
            <a:r>
              <a:rPr lang="cs-CZ"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cs-CZ"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07356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normAutofit/>
          </a:bodyPr>
          <a:lstStyle/>
          <a:p>
            <a:r>
              <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rPr>
              <a:t>z</a:t>
            </a:r>
            <a:r>
              <a:rPr lang="cs-CZ"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ákladní princip autorského práva</a:t>
            </a:r>
            <a:endParaRPr lang="cs-CZ" sz="32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457200" y="1196752"/>
            <a:ext cx="8229600" cy="5400600"/>
          </a:xfrm>
        </p:spPr>
        <p:txBody>
          <a:bodyPr>
            <a:normAutofit fontScale="85000" lnSpcReduction="10000"/>
          </a:bodyPr>
          <a:lstStyle/>
          <a:p>
            <a:pPr marL="0" lvl="0" indent="0" algn="just">
              <a:buNone/>
            </a:pPr>
            <a:r>
              <a:rPr lang="cs-C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12 odst. 1 AZ: autor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má právo své dílo užít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v původní nebo jiným zpracované či jinak změněné podobě, samostatně nebo v souboru anebo ve spojení s jiným dílem či prvky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a udělit jiné osobě smlouvou oprávnění k výkonu tohoto práva</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jiná osoba může dílo užít bez udělení takového oprávnění pouze v případech stanovených tímto zákonem</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lvl="0" indent="0" algn="just">
              <a:buNone/>
            </a:pPr>
            <a:r>
              <a:rPr lang="cs-CZ" sz="2100" dirty="0" smtClean="0">
                <a:solidFill>
                  <a:srgbClr val="002060"/>
                </a:solidFill>
                <a:latin typeface="Tahoma" panose="020B0604030504040204" pitchFamily="34" charset="0"/>
                <a:ea typeface="Tahoma" panose="020B0604030504040204" pitchFamily="34" charset="0"/>
                <a:cs typeface="Tahoma" panose="020B0604030504040204" pitchFamily="34" charset="0"/>
              </a:rPr>
              <a:t>(vztahuje nejen na dílo jako celek, ale i jeho části)</a:t>
            </a:r>
          </a:p>
          <a:p>
            <a:pPr marL="0" lvl="0" indent="0" algn="just">
              <a:buNone/>
            </a:pP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pPr marL="0" lvl="0" indent="0" algn="just">
              <a:buNone/>
            </a:pP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výjimky a omezení</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 29 a násl. AZ)</a:t>
            </a:r>
          </a:p>
          <a:p>
            <a:pPr marL="0" lvl="0" indent="0" algn="just">
              <a:buNone/>
            </a:pPr>
            <a:endParaRPr lang="cs-CZ" sz="2400" dirty="0" smtClean="0"/>
          </a:p>
          <a:p>
            <a:pPr marL="0" lvl="0" indent="0" algn="just">
              <a:buNone/>
            </a:pP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lze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uplatnit pouze ve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zvláštních případech stanovených v </a:t>
            </a:r>
            <a:r>
              <a:rPr lang="cs-C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AZ </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a pouze tehdy, pokud takové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užití </a:t>
            </a:r>
            <a:r>
              <a:rPr lang="cs-C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není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v rozporu s běžným způsobem</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užití díla a ani jím </a:t>
            </a:r>
            <a:r>
              <a:rPr lang="cs-CZ" sz="2400" b="1" dirty="0">
                <a:solidFill>
                  <a:srgbClr val="002060"/>
                </a:solidFill>
                <a:latin typeface="Tahoma" panose="020B0604030504040204" pitchFamily="34" charset="0"/>
                <a:ea typeface="Tahoma" panose="020B0604030504040204" pitchFamily="34" charset="0"/>
                <a:cs typeface="Tahoma" panose="020B0604030504040204" pitchFamily="34" charset="0"/>
              </a:rPr>
              <a:t>nejsou nepřiměřeně dotčeny oprávněné zájmy </a:t>
            </a:r>
            <a:r>
              <a:rPr lang="cs-C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autora</a:t>
            </a:r>
            <a:endPar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lvl="0" indent="0" algn="just">
              <a:buNone/>
            </a:pPr>
            <a:endPar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lvl="0" indent="0" algn="just">
              <a:buNone/>
            </a:pP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cs-CZ" sz="24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platí i pro související práva, neplatí pro databáze</a:t>
            </a:r>
          </a:p>
          <a:p>
            <a:pPr marL="0" lvl="0" indent="0" algn="just">
              <a:buNone/>
            </a:pP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lvl="0" indent="0" algn="just">
              <a:buNone/>
            </a:pPr>
            <a:endPar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cs-CZ" dirty="0"/>
          </a:p>
        </p:txBody>
      </p:sp>
      <p:sp>
        <p:nvSpPr>
          <p:cNvPr id="4" name="Šipka doprava 3"/>
          <p:cNvSpPr/>
          <p:nvPr/>
        </p:nvSpPr>
        <p:spPr>
          <a:xfrm>
            <a:off x="591487" y="3501008"/>
            <a:ext cx="72008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746926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998984"/>
          </a:xfrm>
        </p:spPr>
        <p:txBody>
          <a:bodyPr>
            <a:normAutofit/>
          </a:bodyPr>
          <a:lstStyle/>
          <a:p>
            <a:r>
              <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rPr>
              <a:t>c</a:t>
            </a:r>
            <a:r>
              <a:rPr lang="cs-CZ"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itace (§ 31 AZ)</a:t>
            </a:r>
            <a:endParaRPr lang="cs-CZ"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457200" y="1268760"/>
            <a:ext cx="8229600" cy="5256584"/>
          </a:xfrm>
        </p:spPr>
        <p:txBody>
          <a:bodyPr>
            <a:normAutofit fontScale="77500" lnSpcReduction="20000"/>
          </a:bodyPr>
          <a:lstStyle/>
          <a:p>
            <a:pPr marL="0" indent="0" algn="just">
              <a:lnSpc>
                <a:spcPct val="120000"/>
              </a:lnSpc>
              <a:buNone/>
            </a:pP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Do práva </a:t>
            </a:r>
            <a:r>
              <a:rPr lang="cs-CZ" sz="2800" dirty="0" smtClean="0">
                <a:solidFill>
                  <a:srgbClr val="002060"/>
                </a:solidFill>
                <a:latin typeface="Tahoma" panose="020B0604030504040204" pitchFamily="34" charset="0"/>
                <a:ea typeface="Tahoma" panose="020B0604030504040204" pitchFamily="34" charset="0"/>
                <a:cs typeface="Tahoma" panose="020B0604030504040204" pitchFamily="34" charset="0"/>
              </a:rPr>
              <a:t>autorského </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nezasahuje ten, kdo</a:t>
            </a:r>
          </a:p>
          <a:p>
            <a:pPr marL="0" indent="0" algn="just">
              <a:lnSpc>
                <a:spcPct val="120000"/>
              </a:lnSpc>
              <a:buNone/>
            </a:pP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a) užije v odůvodněné míře </a:t>
            </a:r>
            <a:r>
              <a:rPr lang="cs-CZ" sz="2800" b="1" dirty="0">
                <a:solidFill>
                  <a:srgbClr val="002060"/>
                </a:solidFill>
                <a:latin typeface="Tahoma" panose="020B0604030504040204" pitchFamily="34" charset="0"/>
                <a:ea typeface="Tahoma" panose="020B0604030504040204" pitchFamily="34" charset="0"/>
                <a:cs typeface="Tahoma" panose="020B0604030504040204" pitchFamily="34" charset="0"/>
              </a:rPr>
              <a:t>výňatky</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 ze zveřejněných děl jiných autorů </a:t>
            </a:r>
            <a:r>
              <a:rPr lang="cs-CZ" sz="2800" b="1" dirty="0">
                <a:solidFill>
                  <a:srgbClr val="002060"/>
                </a:solidFill>
                <a:latin typeface="Tahoma" panose="020B0604030504040204" pitchFamily="34" charset="0"/>
                <a:ea typeface="Tahoma" panose="020B0604030504040204" pitchFamily="34" charset="0"/>
                <a:cs typeface="Tahoma" panose="020B0604030504040204" pitchFamily="34" charset="0"/>
              </a:rPr>
              <a:t>ve svém díle</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lgn="just">
              <a:lnSpc>
                <a:spcPct val="120000"/>
              </a:lnSpc>
              <a:buNone/>
            </a:pP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b) užije </a:t>
            </a:r>
            <a:r>
              <a:rPr lang="cs-CZ" sz="2800" b="1" dirty="0">
                <a:solidFill>
                  <a:srgbClr val="002060"/>
                </a:solidFill>
                <a:latin typeface="Tahoma" panose="020B0604030504040204" pitchFamily="34" charset="0"/>
                <a:ea typeface="Tahoma" panose="020B0604030504040204" pitchFamily="34" charset="0"/>
                <a:cs typeface="Tahoma" panose="020B0604030504040204" pitchFamily="34" charset="0"/>
              </a:rPr>
              <a:t>výňatky</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 z díla nebo </a:t>
            </a:r>
            <a:r>
              <a:rPr lang="cs-CZ" sz="2800" b="1" dirty="0">
                <a:solidFill>
                  <a:srgbClr val="002060"/>
                </a:solidFill>
                <a:latin typeface="Tahoma" panose="020B0604030504040204" pitchFamily="34" charset="0"/>
                <a:ea typeface="Tahoma" panose="020B0604030504040204" pitchFamily="34" charset="0"/>
                <a:cs typeface="Tahoma" panose="020B0604030504040204" pitchFamily="34" charset="0"/>
              </a:rPr>
              <a:t>drobná celá díla </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pro účely </a:t>
            </a:r>
            <a:r>
              <a:rPr lang="cs-CZ" sz="2800" b="1" dirty="0">
                <a:solidFill>
                  <a:srgbClr val="002060"/>
                </a:solidFill>
                <a:latin typeface="Tahoma" panose="020B0604030504040204" pitchFamily="34" charset="0"/>
                <a:ea typeface="Tahoma" panose="020B0604030504040204" pitchFamily="34" charset="0"/>
                <a:cs typeface="Tahoma" panose="020B0604030504040204" pitchFamily="34" charset="0"/>
              </a:rPr>
              <a:t>kritiky nebo recenze</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 vztahující se k takovému dílu, vědecké či odborné tvorby a takové užití bude v souladu s poctivými zvyklostmi a v rozsahu vyžadovaném konkrétním účelem,</a:t>
            </a:r>
          </a:p>
          <a:p>
            <a:pPr marL="0" indent="0" algn="just">
              <a:lnSpc>
                <a:spcPct val="120000"/>
              </a:lnSpc>
              <a:buNone/>
            </a:pPr>
            <a:r>
              <a:rPr lang="cs-CZ" sz="28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buNone/>
            </a:pPr>
            <a:r>
              <a:rPr lang="cs-CZ" sz="2800" dirty="0" smtClean="0">
                <a:solidFill>
                  <a:srgbClr val="002060"/>
                </a:solidFill>
                <a:latin typeface="Tahoma" panose="020B0604030504040204" pitchFamily="34" charset="0"/>
                <a:ea typeface="Tahoma" panose="020B0604030504040204" pitchFamily="34" charset="0"/>
                <a:cs typeface="Tahoma" panose="020B0604030504040204" pitchFamily="34" charset="0"/>
              </a:rPr>
              <a:t>vždy </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je však nutno uvést, je-li to možné, </a:t>
            </a:r>
            <a:r>
              <a:rPr lang="cs-CZ" sz="2800" b="1" dirty="0">
                <a:solidFill>
                  <a:srgbClr val="002060"/>
                </a:solidFill>
                <a:latin typeface="Tahoma" panose="020B0604030504040204" pitchFamily="34" charset="0"/>
                <a:ea typeface="Tahoma" panose="020B0604030504040204" pitchFamily="34" charset="0"/>
                <a:cs typeface="Tahoma" panose="020B0604030504040204" pitchFamily="34" charset="0"/>
              </a:rPr>
              <a:t>jméno autora</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 nejde-li o dílo anonymní, </a:t>
            </a:r>
            <a:r>
              <a:rPr lang="cs-CZ" sz="2800" b="1" dirty="0">
                <a:solidFill>
                  <a:srgbClr val="002060"/>
                </a:solidFill>
                <a:latin typeface="Tahoma" panose="020B0604030504040204" pitchFamily="34" charset="0"/>
                <a:ea typeface="Tahoma" panose="020B0604030504040204" pitchFamily="34" charset="0"/>
                <a:cs typeface="Tahoma" panose="020B0604030504040204" pitchFamily="34" charset="0"/>
              </a:rPr>
              <a:t>nebo jméno osoby, pod jejímž jménem se dílo uvádí na veřejnost</a:t>
            </a:r>
            <a:r>
              <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rPr>
              <a:t>, a </a:t>
            </a:r>
            <a:r>
              <a:rPr lang="cs-CZ" sz="2800" dirty="0" smtClean="0">
                <a:solidFill>
                  <a:srgbClr val="002060"/>
                </a:solidFill>
                <a:latin typeface="Tahoma" panose="020B0604030504040204" pitchFamily="34" charset="0"/>
                <a:ea typeface="Tahoma" panose="020B0604030504040204" pitchFamily="34" charset="0"/>
                <a:cs typeface="Tahoma" panose="020B0604030504040204" pitchFamily="34" charset="0"/>
              </a:rPr>
              <a:t>dále </a:t>
            </a:r>
            <a:r>
              <a:rPr lang="cs-CZ" sz="28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název díla a pramen</a:t>
            </a:r>
            <a:r>
              <a:rPr lang="cs-CZ" sz="28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lgn="just">
              <a:lnSpc>
                <a:spcPct val="120000"/>
              </a:lnSpc>
              <a:buNone/>
            </a:pPr>
            <a:endParaRPr lang="cs-CZ"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buNone/>
            </a:pPr>
            <a:r>
              <a:rPr lang="cs-CZ" sz="28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cs-CZ" sz="28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8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citovat lze jen ze zveřejněných děl x zpravodajská licence dle § 34 písm. b) AZ platí i pro díla nezveřejněná</a:t>
            </a:r>
            <a:endParaRPr lang="cs-CZ" i="1" dirty="0"/>
          </a:p>
        </p:txBody>
      </p:sp>
    </p:spTree>
    <p:extLst>
      <p:ext uri="{BB962C8B-B14F-4D97-AF65-F5344CB8AC3E}">
        <p14:creationId xmlns:p14="http://schemas.microsoft.com/office/powerpoint/2010/main" val="194114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1234</TotalTime>
  <Words>2962</Words>
  <Application>Microsoft Office PowerPoint</Application>
  <PresentationFormat>Předvádění na obrazovce (4:3)</PresentationFormat>
  <Paragraphs>242</Paragraphs>
  <Slides>31</Slides>
  <Notes>0</Notes>
  <HiddenSlides>0</HiddenSlides>
  <MMClips>0</MMClips>
  <ScaleCrop>false</ScaleCrop>
  <HeadingPairs>
    <vt:vector size="4" baseType="variant">
      <vt:variant>
        <vt:lpstr>Motiv</vt:lpstr>
      </vt:variant>
      <vt:variant>
        <vt:i4>1</vt:i4>
      </vt:variant>
      <vt:variant>
        <vt:lpstr>Nadpisy snímků</vt:lpstr>
      </vt:variant>
      <vt:variant>
        <vt:i4>31</vt:i4>
      </vt:variant>
    </vt:vector>
  </HeadingPairs>
  <TitlesOfParts>
    <vt:vector size="32" baseType="lpstr">
      <vt:lpstr>Motiv systému Office</vt:lpstr>
      <vt:lpstr>Autorskoprávní, soutěžní a etické aspekty přebírání obsahu v tradičních médiích a na internetu</vt:lpstr>
      <vt:lpstr>Tisk</vt:lpstr>
      <vt:lpstr>Vysílání</vt:lpstr>
      <vt:lpstr>Internet</vt:lpstr>
      <vt:lpstr>autorské dílo (§ 2 AZ)</vt:lpstr>
      <vt:lpstr>databáze (§ 88 a násl. AZ)</vt:lpstr>
      <vt:lpstr>související práva</vt:lpstr>
      <vt:lpstr>základní princip autorského práva</vt:lpstr>
      <vt:lpstr>citace (§ 31 AZ)</vt:lpstr>
      <vt:lpstr>zpravodajská licence (§ 34 AZ)</vt:lpstr>
      <vt:lpstr>mezinárodní právo - RÚB</vt:lpstr>
      <vt:lpstr>vývoj úpravy v RÚB</vt:lpstr>
      <vt:lpstr>Prezentace aplikace PowerPoint</vt:lpstr>
      <vt:lpstr>Prezentace aplikace PowerPoint</vt:lpstr>
      <vt:lpstr>evropské právo</vt:lpstr>
      <vt:lpstr>soutěžní aspekty</vt:lpstr>
      <vt:lpstr>přebírání obsahu z tisku</vt:lpstr>
      <vt:lpstr>přebírání obsahu ve vysílání</vt:lpstr>
      <vt:lpstr>způsoby přebírání obsahu na internetu</vt:lpstr>
      <vt:lpstr>kauzy Google</vt:lpstr>
      <vt:lpstr>etický kodex SPIR</vt:lpstr>
      <vt:lpstr>rozhodnutí soudního dvora EU</vt:lpstr>
      <vt:lpstr>z odůvodnění rozhodnutí SGAE</vt:lpstr>
      <vt:lpstr>z odůvodnění rozhodnutí Svensson</vt:lpstr>
      <vt:lpstr>Prezentace aplikace PowerPoint</vt:lpstr>
      <vt:lpstr>Prezentace aplikace PowerPoint</vt:lpstr>
      <vt:lpstr>rozhodnutí BestWatter</vt:lpstr>
      <vt:lpstr>rozhodnutí GS Media BV</vt:lpstr>
      <vt:lpstr>sociální sítě</vt:lpstr>
      <vt:lpstr>sociální sítě jako zdroj obsahu</vt:lpstr>
      <vt:lpstr>Otázky?</vt:lpstr>
    </vt:vector>
  </TitlesOfParts>
  <Company>MAFRA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Hartmanová Dagmar</dc:creator>
  <cp:lastModifiedBy>Alena Votypkova</cp:lastModifiedBy>
  <cp:revision>101</cp:revision>
  <cp:lastPrinted>2017-04-06T13:31:36Z</cp:lastPrinted>
  <dcterms:created xsi:type="dcterms:W3CDTF">2015-04-08T19:06:25Z</dcterms:created>
  <dcterms:modified xsi:type="dcterms:W3CDTF">2017-04-26T08:32:01Z</dcterms:modified>
</cp:coreProperties>
</file>