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04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33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38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7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86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1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59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07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2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94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00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D32E2-3267-431D-B260-7390C27C9E0F}" type="datetimeFigureOut">
              <a:rPr lang="cs-CZ" smtClean="0"/>
              <a:t>18.4.2017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8FAD6-461C-44CF-8ED8-A3FF3F39F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9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2016223"/>
          </a:xfrm>
        </p:spPr>
        <p:txBody>
          <a:bodyPr>
            <a:normAutofit/>
          </a:bodyPr>
          <a:lstStyle/>
          <a:p>
            <a:r>
              <a:rPr lang="cs-CZ" sz="4800" dirty="0" smtClean="0"/>
              <a:t>Správní řízení III.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7920880" cy="2808312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tx1"/>
                </a:solidFill>
              </a:rPr>
              <a:t>Zahájení a průběh správního řízení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7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 pro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 </a:t>
            </a:r>
            <a:r>
              <a:rPr lang="cs-CZ" u="sng" dirty="0"/>
              <a:t>podklad pro rozhodnutí může sloužit vše</a:t>
            </a:r>
            <a:r>
              <a:rPr lang="cs-CZ" dirty="0"/>
              <a:t>, co umožní zjistit všechny rozhodné </a:t>
            </a:r>
            <a:r>
              <a:rPr lang="cs-CZ" dirty="0" smtClean="0"/>
              <a:t>skutečnosti (demonstrativní výčet </a:t>
            </a:r>
            <a:r>
              <a:rPr lang="cs-CZ" dirty="0"/>
              <a:t>v § 50 odst. </a:t>
            </a:r>
            <a:r>
              <a:rPr lang="cs-CZ" dirty="0" smtClean="0"/>
              <a:t>1)</a:t>
            </a:r>
          </a:p>
          <a:p>
            <a:r>
              <a:rPr lang="cs-CZ" dirty="0" smtClean="0"/>
              <a:t>Dokazování § 51 a násl.</a:t>
            </a:r>
          </a:p>
          <a:p>
            <a:r>
              <a:rPr lang="cs-CZ" dirty="0" smtClean="0"/>
              <a:t>Právo i povinnost účastníků navrhovat důkazy (§ 36 odst. 1, § 52)</a:t>
            </a:r>
          </a:p>
          <a:p>
            <a:r>
              <a:rPr lang="cs-CZ" dirty="0"/>
              <a:t>zásada volného hodnocení podkladů (§ 50 odst. 4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91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Zajištění průběhu a účelu správního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Předvolání (§ 59)</a:t>
            </a:r>
          </a:p>
          <a:p>
            <a:r>
              <a:rPr lang="cs-CZ" sz="3600" dirty="0" smtClean="0"/>
              <a:t>Předvedení (§ 60)</a:t>
            </a:r>
          </a:p>
          <a:p>
            <a:r>
              <a:rPr lang="cs-CZ" sz="3600" dirty="0" smtClean="0"/>
              <a:t>Předběžné opatření (§ 61)</a:t>
            </a:r>
          </a:p>
          <a:p>
            <a:r>
              <a:rPr lang="cs-CZ" sz="3600" dirty="0" smtClean="0"/>
              <a:t>Uložení pořádkové pokuty (§ 62</a:t>
            </a:r>
          </a:p>
          <a:p>
            <a:r>
              <a:rPr lang="cs-CZ" sz="3600" dirty="0" smtClean="0"/>
              <a:t>Vykázání z místa konání úkonu (§ 63)</a:t>
            </a:r>
          </a:p>
          <a:p>
            <a:r>
              <a:rPr lang="cs-CZ" sz="3600" dirty="0" smtClean="0"/>
              <a:t>Peněžitá nebo nepeněžitá záruka (§ 147)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7457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Zvláštní druhy řízení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cs-CZ" sz="3600" dirty="0"/>
              <a:t>společné řízení (§ </a:t>
            </a:r>
            <a:r>
              <a:rPr lang="cs-CZ" sz="3600" dirty="0" smtClean="0"/>
              <a:t>140)</a:t>
            </a:r>
          </a:p>
          <a:p>
            <a:r>
              <a:rPr lang="cs-CZ" sz="3600" dirty="0"/>
              <a:t>sporné řízení (§ 141) </a:t>
            </a:r>
            <a:endParaRPr lang="cs-CZ" sz="3600" dirty="0" smtClean="0"/>
          </a:p>
          <a:p>
            <a:r>
              <a:rPr lang="cs-CZ" sz="3600" dirty="0"/>
              <a:t>řízení o určení právního vztahu (§ 142</a:t>
            </a:r>
            <a:r>
              <a:rPr lang="cs-CZ" sz="3600" dirty="0" smtClean="0"/>
              <a:t>)</a:t>
            </a:r>
          </a:p>
          <a:p>
            <a:r>
              <a:rPr lang="cs-CZ" sz="3600" dirty="0"/>
              <a:t>řízení na místě (§ 143) </a:t>
            </a:r>
            <a:endParaRPr lang="cs-CZ" sz="3600" dirty="0" smtClean="0"/>
          </a:p>
          <a:p>
            <a:r>
              <a:rPr lang="cs-CZ" sz="3600" dirty="0"/>
              <a:t>řízení s velkým množstvím účastníků (§ 144) </a:t>
            </a:r>
            <a:endParaRPr lang="cs-CZ" sz="3600" dirty="0" smtClean="0"/>
          </a:p>
          <a:p>
            <a:r>
              <a:rPr lang="cs-CZ" sz="3600" dirty="0"/>
              <a:t>řízení s předstihem žádosti (§ 145) </a:t>
            </a:r>
            <a:endParaRPr lang="cs-CZ" sz="3600" dirty="0" smtClean="0"/>
          </a:p>
          <a:p>
            <a:r>
              <a:rPr lang="cs-CZ" sz="3600" dirty="0"/>
              <a:t>řízení o výběru žádosti (§ 146) </a:t>
            </a:r>
          </a:p>
        </p:txBody>
      </p:sp>
    </p:spTree>
    <p:extLst>
      <p:ext uri="{BB962C8B-B14F-4D97-AF65-F5344CB8AC3E}">
        <p14:creationId xmlns:p14="http://schemas.microsoft.com/office/powerpoint/2010/main" val="4024435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správního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2813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Meritorním rozhodnutím (konstitutivním nebo deklaratorním)</a:t>
            </a:r>
          </a:p>
          <a:p>
            <a:r>
              <a:rPr lang="cs-CZ" sz="3600" dirty="0" smtClean="0"/>
              <a:t>Usnesením o zastavení řízení (§ 66)</a:t>
            </a:r>
          </a:p>
          <a:p>
            <a:r>
              <a:rPr lang="cs-CZ" sz="3600" dirty="0" smtClean="0"/>
              <a:t>Schválením smíru (§ 141 odst. 8)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32858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Formy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Rozhodnutí</a:t>
            </a:r>
          </a:p>
          <a:p>
            <a:r>
              <a:rPr lang="cs-CZ" dirty="0" smtClean="0"/>
              <a:t>Usnesení (§ 76)</a:t>
            </a:r>
          </a:p>
          <a:p>
            <a:r>
              <a:rPr lang="cs-CZ" dirty="0" smtClean="0"/>
              <a:t>Příkaz (§ 150)</a:t>
            </a:r>
          </a:p>
          <a:p>
            <a:r>
              <a:rPr lang="cs-CZ" dirty="0"/>
              <a:t>schválení smíru </a:t>
            </a:r>
            <a:r>
              <a:rPr lang="cs-CZ" dirty="0" smtClean="0"/>
              <a:t>( </a:t>
            </a:r>
            <a:r>
              <a:rPr lang="cs-CZ" dirty="0"/>
              <a:t>§ 141 odst. </a:t>
            </a:r>
            <a:r>
              <a:rPr lang="cs-CZ" dirty="0" smtClean="0"/>
              <a:t>8)</a:t>
            </a:r>
          </a:p>
          <a:p>
            <a:r>
              <a:rPr lang="cs-CZ" dirty="0" smtClean="0"/>
              <a:t>rozhodnutí </a:t>
            </a:r>
            <a:r>
              <a:rPr lang="cs-CZ" dirty="0"/>
              <a:t>na místě </a:t>
            </a:r>
            <a:r>
              <a:rPr lang="cs-CZ" dirty="0" smtClean="0"/>
              <a:t>(§ 143)</a:t>
            </a:r>
            <a:endParaRPr lang="cs-CZ" dirty="0"/>
          </a:p>
          <a:p>
            <a:pPr lvl="0"/>
            <a:r>
              <a:rPr lang="cs-CZ" dirty="0"/>
              <a:t>rozhodnutí mezitímní a rozhodnutí v části věci </a:t>
            </a:r>
            <a:r>
              <a:rPr lang="cs-CZ" dirty="0" smtClean="0"/>
              <a:t>(§ 148) </a:t>
            </a:r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podmíněné závazným stanoviskem </a:t>
            </a:r>
            <a:r>
              <a:rPr lang="cs-CZ" dirty="0" smtClean="0"/>
              <a:t>(§ 149)</a:t>
            </a:r>
          </a:p>
          <a:p>
            <a:pPr lvl="0"/>
            <a:r>
              <a:rPr lang="cs-CZ" dirty="0"/>
              <a:t>vydání dokladu místo rozhodnutí </a:t>
            </a:r>
            <a:r>
              <a:rPr lang="cs-CZ" dirty="0" smtClean="0"/>
              <a:t>(§ 151)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105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Obsahové náležitosti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u="sng" dirty="0" smtClean="0"/>
              <a:t>Výroková část </a:t>
            </a:r>
            <a:r>
              <a:rPr lang="cs-CZ" dirty="0" smtClean="0"/>
              <a:t>(řešení otázky, která byla předmětem řízení, právní ustanovení, účastníci řízení podle § 27 odst. 1, lhůta ke splnění povinnosti, výrok o vyloučení odkladného účinku odvolání podle § 85 odst. </a:t>
            </a:r>
          </a:p>
          <a:p>
            <a:pPr marL="514350" indent="-514350">
              <a:buAutoNum type="arabicPeriod"/>
            </a:pPr>
            <a:r>
              <a:rPr lang="cs-CZ" u="sng" dirty="0" smtClean="0"/>
              <a:t>Odůvodnění</a:t>
            </a:r>
            <a:r>
              <a:rPr lang="cs-CZ" dirty="0" smtClean="0"/>
              <a:t> (z jakého skutkového základu vycházel, výklad neurčitých právních pojmů, užití správního uvážení)</a:t>
            </a:r>
          </a:p>
          <a:p>
            <a:pPr marL="514350" indent="-514350">
              <a:buAutoNum type="arabicPeriod"/>
            </a:pPr>
            <a:r>
              <a:rPr lang="cs-CZ" u="sng" dirty="0" smtClean="0"/>
              <a:t>Poučení o opravném prostředku</a:t>
            </a:r>
            <a:r>
              <a:rPr lang="cs-CZ" dirty="0" smtClean="0"/>
              <a:t> 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76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Etapy, stadia správního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Autofit/>
          </a:bodyPr>
          <a:lstStyle/>
          <a:p>
            <a:r>
              <a:rPr lang="cs-CZ" sz="4000" dirty="0" smtClean="0"/>
              <a:t>Postup před zahájením řízení</a:t>
            </a:r>
          </a:p>
          <a:p>
            <a:r>
              <a:rPr lang="cs-CZ" sz="4000" dirty="0" smtClean="0"/>
              <a:t>Zahájení řízení</a:t>
            </a:r>
          </a:p>
          <a:p>
            <a:r>
              <a:rPr lang="cs-CZ" sz="4000" dirty="0" smtClean="0"/>
              <a:t>Opatřování podkladů pro rozhodnutí</a:t>
            </a:r>
          </a:p>
          <a:p>
            <a:r>
              <a:rPr lang="cs-CZ" sz="4000" dirty="0" smtClean="0"/>
              <a:t>Vydání rozhodnutí a jeho oznámení</a:t>
            </a:r>
          </a:p>
          <a:p>
            <a:r>
              <a:rPr lang="cs-CZ" sz="4000" dirty="0" smtClean="0"/>
              <a:t>Přezkoumávání rozhodnutí</a:t>
            </a:r>
          </a:p>
          <a:p>
            <a:r>
              <a:rPr lang="cs-CZ" sz="4000" dirty="0" smtClean="0"/>
              <a:t>Správní exekuce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6156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Postup před zahájením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/>
          <a:lstStyle/>
          <a:p>
            <a:r>
              <a:rPr lang="cs-CZ" sz="4000" dirty="0" smtClean="0"/>
              <a:t>Podněty k oficiálním řízením (§ 42)</a:t>
            </a:r>
          </a:p>
          <a:p>
            <a:r>
              <a:rPr lang="cs-CZ" sz="4000" dirty="0" smtClean="0"/>
              <a:t>Odložení věci (§ 43)</a:t>
            </a:r>
          </a:p>
          <a:p>
            <a:r>
              <a:rPr lang="cs-CZ" sz="4000" dirty="0" smtClean="0"/>
              <a:t>Vysvětlení (§ 137)</a:t>
            </a:r>
          </a:p>
          <a:p>
            <a:r>
              <a:rPr lang="cs-CZ" sz="4000" dirty="0" smtClean="0"/>
              <a:t>Zajištění důkazu (§ 138)</a:t>
            </a:r>
          </a:p>
          <a:p>
            <a:r>
              <a:rPr lang="cs-CZ" sz="4000" dirty="0" smtClean="0"/>
              <a:t>Předběžná informace (§ 139)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2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Zahajování správního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Základní procesní podmínky</a:t>
            </a:r>
          </a:p>
          <a:p>
            <a:pPr marL="0" indent="0">
              <a:buNone/>
            </a:pPr>
            <a:r>
              <a:rPr lang="cs-CZ" dirty="0" smtClean="0"/>
              <a:t>Způsoby zahájení řízení:</a:t>
            </a:r>
          </a:p>
          <a:p>
            <a:pPr marL="514350" indent="-514350">
              <a:buAutoNum type="arabicPeriod"/>
            </a:pPr>
            <a:r>
              <a:rPr lang="cs-CZ" dirty="0" smtClean="0"/>
              <a:t>na žádost, </a:t>
            </a:r>
          </a:p>
          <a:p>
            <a:pPr marL="514350" indent="-514350">
              <a:buAutoNum type="arabicPeriod"/>
            </a:pPr>
            <a:r>
              <a:rPr lang="cs-CZ" dirty="0" smtClean="0"/>
              <a:t>z moci úřední.</a:t>
            </a:r>
          </a:p>
          <a:p>
            <a:pPr marL="0" indent="0">
              <a:buNone/>
            </a:pPr>
            <a:r>
              <a:rPr lang="cs-CZ" u="sng" dirty="0" smtClean="0"/>
              <a:t>Řízení zahajované na žádost </a:t>
            </a:r>
          </a:p>
          <a:p>
            <a:pPr>
              <a:buFontTx/>
              <a:buChar char="-"/>
            </a:pPr>
            <a:r>
              <a:rPr lang="cs-CZ" dirty="0" smtClean="0"/>
              <a:t>zásada dispoziční</a:t>
            </a:r>
          </a:p>
          <a:p>
            <a:pPr>
              <a:buFontTx/>
              <a:buChar char="-"/>
            </a:pPr>
            <a:r>
              <a:rPr lang="cs-CZ" dirty="0" smtClean="0"/>
              <a:t>Náležitost obecné a zvláštní</a:t>
            </a:r>
          </a:p>
          <a:p>
            <a:pPr>
              <a:buFontTx/>
              <a:buChar char="-"/>
            </a:pPr>
            <a:r>
              <a:rPr lang="cs-CZ" dirty="0" smtClean="0"/>
              <a:t>Postup při odstraňování nedostatků žádosti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Podle charakteru a závažnosti nedostatků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dirty="0" smtClean="0"/>
              <a:t>Odložení věci usnesením (§ 43)</a:t>
            </a:r>
          </a:p>
          <a:p>
            <a:r>
              <a:rPr lang="cs-CZ" dirty="0" smtClean="0"/>
              <a:t>Pomoc správního orgánu nedostatky na místě odstranit (§ 45 odst. 2)</a:t>
            </a:r>
          </a:p>
          <a:p>
            <a:r>
              <a:rPr lang="cs-CZ" dirty="0" smtClean="0"/>
              <a:t>Výzva k odstranění nedostatků žádosti</a:t>
            </a:r>
          </a:p>
          <a:p>
            <a:r>
              <a:rPr lang="cs-CZ" dirty="0" smtClean="0"/>
              <a:t>Poskytnutí přiměřené lhůty (usnesením, § 39 odst. 1)</a:t>
            </a:r>
          </a:p>
          <a:p>
            <a:r>
              <a:rPr lang="cs-CZ" dirty="0" smtClean="0"/>
              <a:t>Poučení o důsledcích neodstranění vad</a:t>
            </a:r>
          </a:p>
          <a:p>
            <a:r>
              <a:rPr lang="cs-CZ" dirty="0" smtClean="0"/>
              <a:t>Event. přerušení </a:t>
            </a:r>
            <a:r>
              <a:rPr lang="cs-CZ" dirty="0"/>
              <a:t>řízení podle § 64 odst. 1 písm. a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8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/>
          <a:lstStyle/>
          <a:p>
            <a:r>
              <a:rPr lang="cs-CZ" sz="3600" dirty="0"/>
              <a:t>I podání, které má nedostatky, </a:t>
            </a:r>
            <a:r>
              <a:rPr lang="cs-CZ" sz="3600" u="sng" dirty="0"/>
              <a:t>způsobuje právní </a:t>
            </a:r>
            <a:r>
              <a:rPr lang="cs-CZ" sz="3600" u="sng" dirty="0" smtClean="0"/>
              <a:t>následky</a:t>
            </a:r>
          </a:p>
          <a:p>
            <a:r>
              <a:rPr lang="cs-CZ" sz="3600" dirty="0" smtClean="0"/>
              <a:t>Neodstranění nedostatků žádosti - </a:t>
            </a:r>
            <a:r>
              <a:rPr lang="cs-CZ" sz="3600" u="sng" dirty="0"/>
              <a:t>zastavení řízení</a:t>
            </a:r>
            <a:r>
              <a:rPr lang="cs-CZ" sz="3600" dirty="0"/>
              <a:t> podle § 66 odst. 1 písm. c</a:t>
            </a:r>
            <a:r>
              <a:rPr lang="cs-CZ" sz="3600" dirty="0" smtClean="0"/>
              <a:t>)</a:t>
            </a:r>
          </a:p>
          <a:p>
            <a:pPr marL="0" indent="0">
              <a:buNone/>
            </a:pPr>
            <a:r>
              <a:rPr lang="cs-CZ" sz="3600" u="sng" dirty="0" smtClean="0"/>
              <a:t>Odlišné</a:t>
            </a:r>
            <a:r>
              <a:rPr lang="cs-CZ" sz="3600" dirty="0" smtClean="0"/>
              <a:t>:</a:t>
            </a:r>
          </a:p>
          <a:p>
            <a:pPr marL="0" indent="0">
              <a:buNone/>
            </a:pPr>
            <a:r>
              <a:rPr lang="cs-CZ" sz="3600" dirty="0" smtClean="0"/>
              <a:t>Žádost zjevně právně nepřípustná - § </a:t>
            </a:r>
            <a:r>
              <a:rPr lang="cs-CZ" sz="3600" dirty="0"/>
              <a:t>66 odst. 1 písm. b</a:t>
            </a:r>
            <a:r>
              <a:rPr lang="cs-CZ" sz="3600" dirty="0" smtClean="0"/>
              <a:t>)</a:t>
            </a:r>
          </a:p>
          <a:p>
            <a:pPr marL="0" indent="0">
              <a:buNone/>
            </a:pPr>
            <a:r>
              <a:rPr lang="cs-CZ" sz="3600" dirty="0" smtClean="0"/>
              <a:t>Zamítnutí </a:t>
            </a:r>
            <a:r>
              <a:rPr lang="cs-CZ" dirty="0" smtClean="0"/>
              <a:t>žádosti </a:t>
            </a:r>
            <a:r>
              <a:rPr lang="cs-CZ" dirty="0"/>
              <a:t>podle § 51 odst. 3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6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Způsob podávání žádosti (§ 37 odst. 4 a 5) – formy podání</a:t>
            </a:r>
          </a:p>
          <a:p>
            <a:r>
              <a:rPr lang="cs-CZ" sz="4000" dirty="0" smtClean="0"/>
              <a:t>Místo podání žádosti (§ 37 odst. 6)</a:t>
            </a:r>
          </a:p>
          <a:p>
            <a:r>
              <a:rPr lang="cs-CZ" sz="4000" dirty="0" smtClean="0"/>
              <a:t>okamžik zahájení správního řízení  (§ 44 odst. 1)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14363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cs-CZ" u="sng" dirty="0" smtClean="0"/>
              <a:t>Zahájení řízení z moci úřední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Zásada oficiality</a:t>
            </a:r>
          </a:p>
          <a:p>
            <a:pPr marL="0" indent="0">
              <a:buNone/>
            </a:pPr>
            <a:r>
              <a:rPr lang="cs-CZ" dirty="0" smtClean="0"/>
              <a:t>Z moci úřední x z úřední povinnosti</a:t>
            </a:r>
          </a:p>
          <a:p>
            <a:pPr marL="0" indent="0">
              <a:buNone/>
            </a:pPr>
            <a:r>
              <a:rPr lang="cs-CZ" dirty="0" smtClean="0"/>
              <a:t>je </a:t>
            </a:r>
            <a:r>
              <a:rPr lang="cs-CZ" dirty="0"/>
              <a:t>zahájeno dnem (§ 46), kdy správní orgán oznámil zahájení řízení účastníkovi podle § 27 odst. 1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Oznámení se provádí:</a:t>
            </a:r>
          </a:p>
          <a:p>
            <a:pPr lvl="0"/>
            <a:r>
              <a:rPr lang="cs-CZ" dirty="0"/>
              <a:t>doručením oznámení </a:t>
            </a:r>
            <a:r>
              <a:rPr lang="cs-CZ" dirty="0" smtClean="0"/>
              <a:t>(§ 46 odst. 1)</a:t>
            </a:r>
          </a:p>
          <a:p>
            <a:pPr lvl="0"/>
            <a:r>
              <a:rPr lang="cs-CZ" dirty="0" smtClean="0"/>
              <a:t>ústním </a:t>
            </a:r>
            <a:r>
              <a:rPr lang="cs-CZ" dirty="0"/>
              <a:t>prohlášením,</a:t>
            </a:r>
          </a:p>
          <a:p>
            <a:r>
              <a:rPr lang="cs-CZ" dirty="0"/>
              <a:t>na místě, kde je prováděn dozor, v řízení, které na něj navazuje (§ 143 odst. 5).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Náležitosti oznámení zahájení řízení</a:t>
            </a:r>
          </a:p>
          <a:p>
            <a:pPr marL="0" indent="0">
              <a:buNone/>
            </a:pPr>
            <a:r>
              <a:rPr lang="cs-CZ" dirty="0"/>
              <a:t>Uvědomění o zahájení řízení </a:t>
            </a:r>
          </a:p>
        </p:txBody>
      </p:sp>
    </p:spTree>
    <p:extLst>
      <p:ext uri="{BB962C8B-B14F-4D97-AF65-F5344CB8AC3E}">
        <p14:creationId xmlns:p14="http://schemas.microsoft.com/office/powerpoint/2010/main" val="3872246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u="sng" dirty="0"/>
              <a:t/>
            </a:r>
            <a:br>
              <a:rPr lang="cs-CZ" u="sng" dirty="0"/>
            </a:br>
            <a:r>
              <a:rPr lang="cs-CZ" u="sng" dirty="0" smtClean="0"/>
              <a:t>Zásady vedení správního </a:t>
            </a:r>
            <a:r>
              <a:rPr lang="cs-CZ" u="sng" dirty="0"/>
              <a:t>řízení</a:t>
            </a:r>
            <a:br>
              <a:rPr lang="cs-CZ" u="sng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Zásada písemnosti a zásada ústnosti, ústní jednání</a:t>
            </a:r>
          </a:p>
          <a:p>
            <a:pPr marL="0" indent="0">
              <a:buNone/>
            </a:pPr>
            <a:r>
              <a:rPr lang="cs-CZ" dirty="0" smtClean="0"/>
              <a:t>Zásada neveřejnosti a zásada veřejnosti</a:t>
            </a:r>
          </a:p>
          <a:p>
            <a:pPr marL="0" indent="0">
              <a:buNone/>
            </a:pPr>
            <a:r>
              <a:rPr lang="cs-CZ" dirty="0" smtClean="0"/>
              <a:t>Zásada jednotnosti řízení a zásada koncentrace řízení</a:t>
            </a:r>
          </a:p>
          <a:p>
            <a:pPr marL="0" indent="0">
              <a:buNone/>
            </a:pPr>
            <a:r>
              <a:rPr lang="cs-CZ" dirty="0" smtClean="0"/>
              <a:t>Zásada materiální pravdy</a:t>
            </a:r>
          </a:p>
          <a:p>
            <a:pPr marL="0" indent="0">
              <a:buNone/>
            </a:pPr>
            <a:r>
              <a:rPr lang="cs-CZ" dirty="0" smtClean="0"/>
              <a:t>Zásada vyhledávací, vyšetřovací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9605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567</Words>
  <Application>Microsoft Office PowerPoint</Application>
  <PresentationFormat>Předvádění na obrazovce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Správní řízení III.</vt:lpstr>
      <vt:lpstr>Etapy, stadia správního řízení</vt:lpstr>
      <vt:lpstr>Postup před zahájením řízení</vt:lpstr>
      <vt:lpstr>Zahajování správního řízení</vt:lpstr>
      <vt:lpstr>Podle charakteru a závažnosti nedostatků</vt:lpstr>
      <vt:lpstr>Prezentace aplikace PowerPoint</vt:lpstr>
      <vt:lpstr>Prezentace aplikace PowerPoint</vt:lpstr>
      <vt:lpstr>Zahájení řízení z moci úřední</vt:lpstr>
      <vt:lpstr>  Zásady vedení správního řízení   </vt:lpstr>
      <vt:lpstr>Podklady pro rozhodnutí</vt:lpstr>
      <vt:lpstr>Zajištění průběhu a účelu správního řízení</vt:lpstr>
      <vt:lpstr>Zvláštní druhy řízení </vt:lpstr>
      <vt:lpstr>Skončení správního řízení</vt:lpstr>
      <vt:lpstr>Formy rozhodnutí</vt:lpstr>
      <vt:lpstr>Obsahové náležitosti rozhodnutí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Eva Preclikova</cp:lastModifiedBy>
  <cp:revision>19</cp:revision>
  <dcterms:created xsi:type="dcterms:W3CDTF">2017-04-13T14:45:14Z</dcterms:created>
  <dcterms:modified xsi:type="dcterms:W3CDTF">2017-04-18T07:58:08Z</dcterms:modified>
</cp:coreProperties>
</file>