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notesMasterIdLst>
    <p:notesMasterId r:id="rId23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2" r:id="rId18"/>
    <p:sldId id="274" r:id="rId19"/>
    <p:sldId id="275" r:id="rId20"/>
    <p:sldId id="276" r:id="rId21"/>
    <p:sldId id="277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8A3658-A442-9448-886D-4F42EE8C2A99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E56C25-876E-BF4F-9D8A-A65C71C05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188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56C25-876E-BF4F-9D8A-A65C71C056C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58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12/10/2015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12/10/2015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12/10/2015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FATCA_implementation_agreements.sv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fcr.cz/cs/legislativa/dvoji-zdaneni/prehled-platnych-smluv/2013/prehled-platnych-smluv-ceske-republiky-o-1020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fcr.cz/cs/legislativa/mezinarodni-vymena-info-v-danove-oblasti/platne-smlouvy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Mezinárodní spolupráce při správě daní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Mgr. Michal </a:t>
            </a:r>
            <a:r>
              <a:rPr lang="en-US" dirty="0" err="1" smtClean="0"/>
              <a:t>Tuláček</a:t>
            </a:r>
            <a:endParaRPr lang="en-US" dirty="0" smtClean="0"/>
          </a:p>
          <a:p>
            <a:r>
              <a:rPr lang="en-US" dirty="0" smtClean="0"/>
              <a:t>9. </a:t>
            </a:r>
            <a:r>
              <a:rPr lang="en-US" dirty="0" err="1"/>
              <a:t>l</a:t>
            </a:r>
            <a:r>
              <a:rPr lang="en-US" dirty="0" err="1" smtClean="0"/>
              <a:t>istopadu</a:t>
            </a:r>
            <a:r>
              <a:rPr lang="en-US" dirty="0" smtClean="0"/>
              <a:t>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563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Subjekty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Ministerstvo</a:t>
            </a:r>
            <a:r>
              <a:rPr lang="en-US" dirty="0" smtClean="0"/>
              <a:t> </a:t>
            </a:r>
            <a:r>
              <a:rPr lang="en-US" dirty="0" err="1" smtClean="0"/>
              <a:t>financí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Ústřední</a:t>
            </a:r>
            <a:r>
              <a:rPr lang="en-US" dirty="0" smtClean="0"/>
              <a:t> </a:t>
            </a:r>
            <a:r>
              <a:rPr lang="en-US" dirty="0" err="1" smtClean="0"/>
              <a:t>kontaktní</a:t>
            </a:r>
            <a:r>
              <a:rPr lang="en-US" dirty="0" smtClean="0"/>
              <a:t> </a:t>
            </a:r>
            <a:r>
              <a:rPr lang="en-US" dirty="0" err="1" smtClean="0"/>
              <a:t>orgán</a:t>
            </a:r>
            <a:endParaRPr lang="en-US" dirty="0" smtClean="0"/>
          </a:p>
          <a:p>
            <a:pPr lvl="1"/>
            <a:r>
              <a:rPr lang="en-US" dirty="0" err="1" smtClean="0"/>
              <a:t>Generální</a:t>
            </a:r>
            <a:r>
              <a:rPr lang="en-US" dirty="0" smtClean="0"/>
              <a:t> </a:t>
            </a:r>
            <a:r>
              <a:rPr lang="en-US" dirty="0" err="1" smtClean="0"/>
              <a:t>finanční</a:t>
            </a:r>
            <a:r>
              <a:rPr lang="en-US" dirty="0" smtClean="0"/>
              <a:t> </a:t>
            </a:r>
            <a:r>
              <a:rPr lang="en-US" dirty="0" err="1" smtClean="0"/>
              <a:t>ředitelství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err="1" smtClean="0"/>
              <a:t>Kontaktní</a:t>
            </a:r>
            <a:r>
              <a:rPr lang="en-US" dirty="0" smtClean="0"/>
              <a:t> </a:t>
            </a:r>
            <a:r>
              <a:rPr lang="en-US" dirty="0" err="1" smtClean="0"/>
              <a:t>orgán</a:t>
            </a:r>
            <a:endParaRPr lang="en-US" dirty="0" smtClean="0"/>
          </a:p>
          <a:p>
            <a:pPr lvl="1"/>
            <a:r>
              <a:rPr lang="en-US" dirty="0" err="1" smtClean="0"/>
              <a:t>Poveřený</a:t>
            </a:r>
            <a:r>
              <a:rPr lang="en-US" dirty="0" smtClean="0"/>
              <a:t> </a:t>
            </a:r>
            <a:r>
              <a:rPr lang="en-US" dirty="0" err="1" smtClean="0"/>
              <a:t>Ministerstvem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err="1" smtClean="0"/>
              <a:t>Správce</a:t>
            </a:r>
            <a:r>
              <a:rPr lang="en-US" dirty="0" smtClean="0"/>
              <a:t> </a:t>
            </a:r>
            <a:r>
              <a:rPr lang="en-US" dirty="0" err="1" smtClean="0"/>
              <a:t>daně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Finanční</a:t>
            </a:r>
            <a:r>
              <a:rPr lang="en-US" dirty="0" smtClean="0"/>
              <a:t> </a:t>
            </a:r>
            <a:r>
              <a:rPr lang="en-US" dirty="0" err="1" smtClean="0"/>
              <a:t>instituce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454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271235" cy="1143000"/>
          </a:xfrm>
        </p:spPr>
        <p:txBody>
          <a:bodyPr/>
          <a:lstStyle/>
          <a:p>
            <a:r>
              <a:rPr lang="en-US" dirty="0" err="1" smtClean="0"/>
              <a:t>Automatická</a:t>
            </a:r>
            <a:r>
              <a:rPr lang="en-US" dirty="0" smtClean="0"/>
              <a:t> </a:t>
            </a:r>
            <a:r>
              <a:rPr lang="en-US" dirty="0" err="1" smtClean="0"/>
              <a:t>výměna</a:t>
            </a:r>
            <a:r>
              <a:rPr lang="en-US" dirty="0" smtClean="0"/>
              <a:t> </a:t>
            </a:r>
            <a:r>
              <a:rPr lang="en-US" dirty="0" err="1" smtClean="0"/>
              <a:t>informací</a:t>
            </a:r>
            <a:r>
              <a:rPr lang="en-US" dirty="0" smtClean="0"/>
              <a:t>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Výměna</a:t>
            </a:r>
            <a:r>
              <a:rPr lang="en-US" dirty="0" smtClean="0"/>
              <a:t> </a:t>
            </a:r>
            <a:r>
              <a:rPr lang="en-US" dirty="0" err="1" smtClean="0"/>
              <a:t>informací</a:t>
            </a:r>
            <a:r>
              <a:rPr lang="en-US" dirty="0" smtClean="0"/>
              <a:t> z </a:t>
            </a:r>
            <a:r>
              <a:rPr lang="en-US" dirty="0" err="1" smtClean="0"/>
              <a:t>vlastní</a:t>
            </a:r>
            <a:r>
              <a:rPr lang="en-US" dirty="0" smtClean="0"/>
              <a:t> </a:t>
            </a:r>
            <a:r>
              <a:rPr lang="en-US" dirty="0" err="1" smtClean="0"/>
              <a:t>činnosti</a:t>
            </a:r>
            <a:endParaRPr lang="en-US" dirty="0" smtClean="0"/>
          </a:p>
          <a:p>
            <a:pPr lvl="1"/>
            <a:r>
              <a:rPr lang="en-US" dirty="0" err="1" smtClean="0"/>
              <a:t>Podle</a:t>
            </a:r>
            <a:r>
              <a:rPr lang="en-US" dirty="0" smtClean="0"/>
              <a:t> </a:t>
            </a:r>
            <a:r>
              <a:rPr lang="en-US" dirty="0" err="1" smtClean="0"/>
              <a:t>druhů</a:t>
            </a:r>
            <a:r>
              <a:rPr lang="en-US" dirty="0" smtClean="0"/>
              <a:t> </a:t>
            </a:r>
            <a:r>
              <a:rPr lang="en-US" dirty="0" err="1" smtClean="0"/>
              <a:t>příjmu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majetku</a:t>
            </a:r>
            <a:r>
              <a:rPr lang="en-US" dirty="0" smtClean="0"/>
              <a:t> (DAC)</a:t>
            </a:r>
          </a:p>
          <a:p>
            <a:pPr lvl="1"/>
            <a:r>
              <a:rPr lang="en-US" dirty="0" smtClean="0"/>
              <a:t>V </a:t>
            </a:r>
            <a:r>
              <a:rPr lang="en-US" dirty="0" err="1" smtClean="0"/>
              <a:t>oblasti</a:t>
            </a:r>
            <a:r>
              <a:rPr lang="en-US" dirty="0" smtClean="0"/>
              <a:t> DPH a </a:t>
            </a:r>
            <a:r>
              <a:rPr lang="en-US" dirty="0" err="1" smtClean="0"/>
              <a:t>spotřebních</a:t>
            </a:r>
            <a:r>
              <a:rPr lang="en-US" dirty="0" smtClean="0"/>
              <a:t> </a:t>
            </a:r>
            <a:r>
              <a:rPr lang="en-US" dirty="0" err="1" smtClean="0"/>
              <a:t>daní</a:t>
            </a:r>
            <a:r>
              <a:rPr lang="en-US" dirty="0" smtClean="0"/>
              <a:t> (</a:t>
            </a:r>
            <a:r>
              <a:rPr lang="en-US" dirty="0" err="1" smtClean="0"/>
              <a:t>příslušná</a:t>
            </a:r>
            <a:r>
              <a:rPr lang="en-US" dirty="0" smtClean="0"/>
              <a:t> </a:t>
            </a:r>
            <a:r>
              <a:rPr lang="en-US" dirty="0" err="1" smtClean="0"/>
              <a:t>nařízení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Na </a:t>
            </a:r>
            <a:r>
              <a:rPr lang="en-US" dirty="0" err="1" smtClean="0"/>
              <a:t>základě</a:t>
            </a:r>
            <a:r>
              <a:rPr lang="en-US" dirty="0" smtClean="0"/>
              <a:t> </a:t>
            </a:r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smlouvy</a:t>
            </a:r>
            <a:r>
              <a:rPr lang="en-US" dirty="0" smtClean="0"/>
              <a:t> (TEIA)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V </a:t>
            </a:r>
            <a:r>
              <a:rPr lang="en-US" dirty="0" err="1" smtClean="0"/>
              <a:t>přípravě</a:t>
            </a:r>
            <a:r>
              <a:rPr lang="en-US" dirty="0" smtClean="0"/>
              <a:t> </a:t>
            </a:r>
            <a:r>
              <a:rPr lang="en-US" dirty="0" err="1" smtClean="0"/>
              <a:t>výměna</a:t>
            </a:r>
            <a:r>
              <a:rPr lang="en-US" dirty="0" smtClean="0"/>
              <a:t> </a:t>
            </a:r>
            <a:r>
              <a:rPr lang="en-US" dirty="0" err="1" smtClean="0"/>
              <a:t>informací</a:t>
            </a:r>
            <a:r>
              <a:rPr lang="en-US" dirty="0" smtClean="0"/>
              <a:t> o </a:t>
            </a:r>
            <a:r>
              <a:rPr lang="en-US" dirty="0" err="1" smtClean="0"/>
              <a:t>závazných</a:t>
            </a:r>
            <a:r>
              <a:rPr lang="en-US" dirty="0" smtClean="0"/>
              <a:t> </a:t>
            </a:r>
            <a:r>
              <a:rPr lang="en-US" dirty="0" err="1" smtClean="0"/>
              <a:t>stanoviscích</a:t>
            </a:r>
            <a:r>
              <a:rPr lang="en-US" dirty="0" smtClean="0"/>
              <a:t> (DAC III)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473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258783" cy="1143000"/>
          </a:xfrm>
        </p:spPr>
        <p:txBody>
          <a:bodyPr/>
          <a:lstStyle/>
          <a:p>
            <a:r>
              <a:rPr lang="en-US" dirty="0" err="1" smtClean="0"/>
              <a:t>Automatická</a:t>
            </a:r>
            <a:r>
              <a:rPr lang="en-US" dirty="0" smtClean="0"/>
              <a:t> </a:t>
            </a:r>
            <a:r>
              <a:rPr lang="en-US" dirty="0" err="1" smtClean="0"/>
              <a:t>výměna</a:t>
            </a:r>
            <a:r>
              <a:rPr lang="en-US" dirty="0" smtClean="0"/>
              <a:t> </a:t>
            </a:r>
            <a:r>
              <a:rPr lang="en-US" dirty="0" err="1" smtClean="0"/>
              <a:t>informací</a:t>
            </a:r>
            <a:r>
              <a:rPr lang="en-US" dirty="0" smtClean="0"/>
              <a:t>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Výměna</a:t>
            </a:r>
            <a:r>
              <a:rPr lang="en-US" dirty="0" smtClean="0"/>
              <a:t> </a:t>
            </a:r>
            <a:r>
              <a:rPr lang="en-US" dirty="0" err="1" smtClean="0"/>
              <a:t>informací</a:t>
            </a:r>
            <a:r>
              <a:rPr lang="en-US" dirty="0" smtClean="0"/>
              <a:t> </a:t>
            </a:r>
            <a:r>
              <a:rPr lang="en-US" dirty="0" err="1" smtClean="0"/>
              <a:t>oznamovaných</a:t>
            </a:r>
            <a:r>
              <a:rPr lang="en-US" dirty="0" smtClean="0"/>
              <a:t> </a:t>
            </a:r>
            <a:r>
              <a:rPr lang="en-US" dirty="0" err="1" smtClean="0"/>
              <a:t>finančními</a:t>
            </a:r>
            <a:r>
              <a:rPr lang="en-US" dirty="0" smtClean="0"/>
              <a:t> </a:t>
            </a:r>
            <a:r>
              <a:rPr lang="en-US" dirty="0" err="1" smtClean="0"/>
              <a:t>institucemi</a:t>
            </a:r>
            <a:endParaRPr lang="en-US" dirty="0" smtClean="0"/>
          </a:p>
          <a:p>
            <a:pPr lvl="1"/>
            <a:r>
              <a:rPr lang="en-US" dirty="0" smtClean="0"/>
              <a:t>FATCA</a:t>
            </a:r>
          </a:p>
          <a:p>
            <a:pPr lvl="1"/>
            <a:r>
              <a:rPr lang="en-US" dirty="0" smtClean="0"/>
              <a:t>DAC II</a:t>
            </a:r>
          </a:p>
          <a:p>
            <a:pPr lvl="1"/>
            <a:r>
              <a:rPr lang="en-US" dirty="0" err="1" smtClean="0"/>
              <a:t>Smlouvy</a:t>
            </a:r>
            <a:r>
              <a:rPr lang="en-US" dirty="0" smtClean="0"/>
              <a:t> </a:t>
            </a:r>
            <a:r>
              <a:rPr lang="en-US" dirty="0" err="1" smtClean="0"/>
              <a:t>Evropské</a:t>
            </a:r>
            <a:r>
              <a:rPr lang="en-US" dirty="0" smtClean="0"/>
              <a:t> </a:t>
            </a:r>
            <a:r>
              <a:rPr lang="en-US" dirty="0" err="1" smtClean="0"/>
              <a:t>unie</a:t>
            </a:r>
            <a:r>
              <a:rPr lang="en-US" dirty="0" smtClean="0"/>
              <a:t> (</a:t>
            </a:r>
            <a:r>
              <a:rPr lang="cs-CZ" dirty="0" smtClean="0"/>
              <a:t>Andorra, Monako, </a:t>
            </a:r>
            <a:r>
              <a:rPr lang="cs-CZ" dirty="0"/>
              <a:t>San </a:t>
            </a:r>
            <a:r>
              <a:rPr lang="cs-CZ" dirty="0" smtClean="0"/>
              <a:t>Marino, Lichtenštejnsko, Švýcarsko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Štrasburská</a:t>
            </a:r>
            <a:r>
              <a:rPr lang="en-US" dirty="0" smtClean="0"/>
              <a:t> </a:t>
            </a:r>
            <a:r>
              <a:rPr lang="en-US" dirty="0" err="1" smtClean="0"/>
              <a:t>úmluva</a:t>
            </a:r>
            <a:endParaRPr lang="en-US" dirty="0" smtClean="0"/>
          </a:p>
          <a:p>
            <a:pPr lvl="1"/>
            <a:r>
              <a:rPr lang="en-US" dirty="0" err="1" smtClean="0"/>
              <a:t>Smlouvy</a:t>
            </a:r>
            <a:r>
              <a:rPr lang="en-US" dirty="0" smtClean="0"/>
              <a:t> o </a:t>
            </a:r>
            <a:r>
              <a:rPr lang="en-US" dirty="0" err="1" smtClean="0"/>
              <a:t>zamezení</a:t>
            </a:r>
            <a:r>
              <a:rPr lang="en-US" dirty="0" smtClean="0"/>
              <a:t> </a:t>
            </a:r>
            <a:r>
              <a:rPr lang="en-US" dirty="0" err="1" smtClean="0"/>
              <a:t>dvojímu</a:t>
            </a:r>
            <a:r>
              <a:rPr lang="en-US" dirty="0" smtClean="0"/>
              <a:t> </a:t>
            </a:r>
            <a:r>
              <a:rPr lang="en-US" dirty="0" err="1" smtClean="0"/>
              <a:t>zdanění</a:t>
            </a:r>
            <a:endParaRPr lang="en-US" dirty="0" smtClean="0"/>
          </a:p>
          <a:p>
            <a:pPr lvl="1"/>
            <a:r>
              <a:rPr lang="cs-CZ" dirty="0"/>
              <a:t>Smlouvy o výměně informací v daňových </a:t>
            </a:r>
            <a:r>
              <a:rPr lang="cs-CZ" dirty="0" smtClean="0"/>
              <a:t>záležitostech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en-US" dirty="0"/>
          </a:p>
          <a:p>
            <a:pPr lvl="1"/>
            <a:r>
              <a:rPr lang="en-US" dirty="0"/>
              <a:t>O </a:t>
            </a:r>
            <a:r>
              <a:rPr lang="en-US" dirty="0" err="1"/>
              <a:t>úrokových</a:t>
            </a:r>
            <a:r>
              <a:rPr lang="en-US" dirty="0"/>
              <a:t> </a:t>
            </a:r>
            <a:r>
              <a:rPr lang="en-US" dirty="0" err="1"/>
              <a:t>příjmech</a:t>
            </a:r>
            <a:r>
              <a:rPr lang="en-US" dirty="0"/>
              <a:t> (Savings)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352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Foreign Account Tax Compliance Act</a:t>
            </a:r>
          </a:p>
          <a:p>
            <a:r>
              <a:rPr lang="en-US" dirty="0" err="1" smtClean="0"/>
              <a:t>Dohoda</a:t>
            </a:r>
            <a:r>
              <a:rPr lang="en-US" dirty="0" smtClean="0"/>
              <a:t> FATCA</a:t>
            </a:r>
          </a:p>
          <a:p>
            <a:pPr lvl="1"/>
            <a:r>
              <a:rPr lang="en-US" dirty="0" err="1" smtClean="0"/>
              <a:t>Typ</a:t>
            </a:r>
            <a:r>
              <a:rPr lang="en-US" dirty="0" smtClean="0"/>
              <a:t> 1 – </a:t>
            </a:r>
            <a:r>
              <a:rPr lang="en-US" dirty="0" err="1" smtClean="0"/>
              <a:t>finanční</a:t>
            </a:r>
            <a:r>
              <a:rPr lang="en-US" dirty="0" smtClean="0"/>
              <a:t> </a:t>
            </a:r>
            <a:r>
              <a:rPr lang="en-US" dirty="0" err="1" smtClean="0"/>
              <a:t>instituce</a:t>
            </a:r>
            <a:r>
              <a:rPr lang="en-US" dirty="0" smtClean="0"/>
              <a:t> </a:t>
            </a:r>
            <a:r>
              <a:rPr lang="en-US" dirty="0" err="1" smtClean="0"/>
              <a:t>oznamuje</a:t>
            </a:r>
            <a:r>
              <a:rPr lang="en-US" dirty="0" smtClean="0"/>
              <a:t> </a:t>
            </a:r>
            <a:r>
              <a:rPr lang="en-US" dirty="0" err="1" smtClean="0"/>
              <a:t>údaje</a:t>
            </a:r>
            <a:r>
              <a:rPr lang="en-US" dirty="0" smtClean="0"/>
              <a:t> </a:t>
            </a:r>
            <a:r>
              <a:rPr lang="en-US" dirty="0" err="1" smtClean="0"/>
              <a:t>svému</a:t>
            </a:r>
            <a:r>
              <a:rPr lang="en-US" dirty="0" smtClean="0"/>
              <a:t> </a:t>
            </a:r>
            <a:r>
              <a:rPr lang="en-US" dirty="0" err="1" smtClean="0"/>
              <a:t>správci</a:t>
            </a:r>
            <a:r>
              <a:rPr lang="en-US" dirty="0" smtClean="0"/>
              <a:t> </a:t>
            </a:r>
            <a:r>
              <a:rPr lang="en-US" dirty="0" err="1" smtClean="0"/>
              <a:t>daně</a:t>
            </a:r>
            <a:r>
              <a:rPr lang="en-US" dirty="0" smtClean="0"/>
              <a:t>, ten </a:t>
            </a:r>
            <a:r>
              <a:rPr lang="en-US" dirty="0" err="1" smtClean="0"/>
              <a:t>zajistí</a:t>
            </a:r>
            <a:r>
              <a:rPr lang="en-US" dirty="0" smtClean="0"/>
              <a:t> </a:t>
            </a:r>
            <a:r>
              <a:rPr lang="en-US" dirty="0" err="1" smtClean="0"/>
              <a:t>předání</a:t>
            </a:r>
            <a:r>
              <a:rPr lang="en-US" dirty="0" smtClean="0"/>
              <a:t> do USA</a:t>
            </a:r>
          </a:p>
          <a:p>
            <a:pPr lvl="2"/>
            <a:r>
              <a:rPr lang="en-US" dirty="0" err="1" smtClean="0"/>
              <a:t>Reciproční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nereciproční</a:t>
            </a:r>
            <a:endParaRPr lang="cs-CZ" dirty="0"/>
          </a:p>
          <a:p>
            <a:pPr lvl="1"/>
            <a:r>
              <a:rPr lang="cs-CZ" dirty="0" smtClean="0"/>
              <a:t>Typ 2 </a:t>
            </a:r>
            <a:r>
              <a:rPr lang="en-US" dirty="0" smtClean="0"/>
              <a:t>–</a:t>
            </a:r>
            <a:r>
              <a:rPr lang="cs-CZ" dirty="0" smtClean="0"/>
              <a:t> finanční instituce oznamuje údaje přímo do USA</a:t>
            </a:r>
          </a:p>
          <a:p>
            <a:pPr lvl="1"/>
            <a:endParaRPr lang="cs-CZ" dirty="0"/>
          </a:p>
          <a:p>
            <a:pPr marL="114300" indent="0">
              <a:buNone/>
            </a:pPr>
            <a:r>
              <a:rPr lang="cs-CZ" dirty="0" smtClean="0"/>
              <a:t>V ČR:</a:t>
            </a:r>
          </a:p>
          <a:p>
            <a:r>
              <a:rPr lang="cs-CZ" dirty="0" smtClean="0"/>
              <a:t>Typ 1</a:t>
            </a:r>
          </a:p>
          <a:p>
            <a:r>
              <a:rPr lang="cs-CZ" dirty="0" smtClean="0"/>
              <a:t>Realizováno zákonem FATCA</a:t>
            </a:r>
          </a:p>
          <a:p>
            <a:r>
              <a:rPr lang="cs-CZ" dirty="0" smtClean="0"/>
              <a:t>Povinnost registrace u IRS (americká daňová správa)</a:t>
            </a:r>
          </a:p>
          <a:p>
            <a:r>
              <a:rPr lang="cs-CZ" dirty="0" smtClean="0"/>
              <a:t>V určitých případech nutnost aplikovat americké daňové právo</a:t>
            </a:r>
          </a:p>
        </p:txBody>
      </p:sp>
    </p:spTree>
    <p:extLst>
      <p:ext uri="{BB962C8B-B14F-4D97-AF65-F5344CB8AC3E}">
        <p14:creationId xmlns:p14="http://schemas.microsoft.com/office/powerpoint/2010/main" val="2112816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FATCA</a:t>
            </a:r>
            <a:endParaRPr lang="en-US" dirty="0"/>
          </a:p>
        </p:txBody>
      </p:sp>
      <p:pic>
        <p:nvPicPr>
          <p:cNvPr id="6" name="Content Placeholder 5" descr="FATCA_implementation_agreements.svg.pn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404" b="-11404"/>
          <a:stretch>
            <a:fillRect/>
          </a:stretch>
        </p:blipFill>
        <p:spPr/>
      </p:pic>
      <p:sp>
        <p:nvSpPr>
          <p:cNvPr id="7" name="TextBox 6"/>
          <p:cNvSpPr txBox="1"/>
          <p:nvPr/>
        </p:nvSpPr>
        <p:spPr>
          <a:xfrm>
            <a:off x="4432700" y="6226055"/>
            <a:ext cx="3835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Zdroj</a:t>
            </a:r>
            <a:r>
              <a:rPr lang="en-US" dirty="0" smtClean="0"/>
              <a:t>: </a:t>
            </a:r>
            <a:r>
              <a:rPr lang="en-US" dirty="0" smtClean="0">
                <a:hlinkClick r:id="rId3"/>
              </a:rPr>
              <a:t>Wikipedia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2823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Globální</a:t>
            </a:r>
            <a:r>
              <a:rPr lang="en-US" dirty="0" smtClean="0"/>
              <a:t> standard (CRS)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Navržen</a:t>
            </a:r>
            <a:r>
              <a:rPr lang="en-US" dirty="0" smtClean="0"/>
              <a:t> OECD</a:t>
            </a:r>
          </a:p>
          <a:p>
            <a:r>
              <a:rPr lang="en-US" dirty="0" err="1" smtClean="0"/>
              <a:t>Inspirováno</a:t>
            </a:r>
            <a:r>
              <a:rPr lang="en-US" dirty="0" smtClean="0"/>
              <a:t> </a:t>
            </a:r>
            <a:r>
              <a:rPr lang="en-US" dirty="0" err="1" smtClean="0"/>
              <a:t>dohodami</a:t>
            </a:r>
            <a:r>
              <a:rPr lang="en-US" dirty="0" smtClean="0"/>
              <a:t> FATCA</a:t>
            </a:r>
          </a:p>
          <a:p>
            <a:r>
              <a:rPr lang="en-US" dirty="0" err="1" smtClean="0"/>
              <a:t>Společný</a:t>
            </a:r>
            <a:r>
              <a:rPr lang="en-US" dirty="0" smtClean="0"/>
              <a:t> standard pro </a:t>
            </a:r>
            <a:r>
              <a:rPr lang="en-US" dirty="0" err="1" smtClean="0"/>
              <a:t>výměnu</a:t>
            </a:r>
            <a:r>
              <a:rPr lang="en-US" dirty="0" smtClean="0"/>
              <a:t> </a:t>
            </a:r>
            <a:r>
              <a:rPr lang="en-US" dirty="0" err="1" smtClean="0"/>
              <a:t>informací</a:t>
            </a:r>
            <a:endParaRPr lang="en-US" dirty="0" smtClean="0"/>
          </a:p>
          <a:p>
            <a:pPr lvl="1"/>
            <a:r>
              <a:rPr lang="en-US" dirty="0" err="1" smtClean="0"/>
              <a:t>Není</a:t>
            </a:r>
            <a:r>
              <a:rPr lang="en-US" dirty="0" smtClean="0"/>
              <a:t> </a:t>
            </a:r>
            <a:r>
              <a:rPr lang="en-US" dirty="0" err="1" smtClean="0"/>
              <a:t>sám</a:t>
            </a:r>
            <a:r>
              <a:rPr lang="en-US" dirty="0" smtClean="0"/>
              <a:t> o </a:t>
            </a:r>
            <a:r>
              <a:rPr lang="en-US" dirty="0" err="1" smtClean="0"/>
              <a:t>sobě</a:t>
            </a:r>
            <a:r>
              <a:rPr lang="en-US" dirty="0" smtClean="0"/>
              <a:t> </a:t>
            </a:r>
            <a:r>
              <a:rPr lang="en-US" dirty="0" err="1" smtClean="0"/>
              <a:t>právně</a:t>
            </a:r>
            <a:r>
              <a:rPr lang="en-US" dirty="0" smtClean="0"/>
              <a:t> </a:t>
            </a:r>
            <a:r>
              <a:rPr lang="en-US" dirty="0" err="1" smtClean="0"/>
              <a:t>závazný</a:t>
            </a:r>
            <a:endParaRPr lang="en-US" dirty="0" smtClean="0"/>
          </a:p>
          <a:p>
            <a:r>
              <a:rPr lang="en-US" dirty="0" err="1" smtClean="0"/>
              <a:t>Používán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všech</a:t>
            </a:r>
            <a:r>
              <a:rPr lang="en-US" dirty="0" smtClean="0"/>
              <a:t> </a:t>
            </a:r>
            <a:r>
              <a:rPr lang="en-US" dirty="0" err="1" smtClean="0"/>
              <a:t>zmíněných</a:t>
            </a:r>
            <a:r>
              <a:rPr lang="en-US" dirty="0" smtClean="0"/>
              <a:t> </a:t>
            </a:r>
            <a:r>
              <a:rPr lang="en-US" dirty="0" err="1" smtClean="0"/>
              <a:t>režimech</a:t>
            </a:r>
            <a:r>
              <a:rPr lang="en-US" dirty="0" smtClean="0"/>
              <a:t> </a:t>
            </a:r>
            <a:r>
              <a:rPr lang="en-US" dirty="0" err="1" smtClean="0"/>
              <a:t>výměny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Složitý</a:t>
            </a:r>
            <a:r>
              <a:rPr lang="en-US" dirty="0" smtClean="0"/>
              <a:t> a </a:t>
            </a:r>
            <a:r>
              <a:rPr lang="en-US" dirty="0" err="1" smtClean="0"/>
              <a:t>poměrně</a:t>
            </a:r>
            <a:r>
              <a:rPr lang="en-US" dirty="0" smtClean="0"/>
              <a:t> </a:t>
            </a:r>
            <a:r>
              <a:rPr lang="en-US" dirty="0" err="1" smtClean="0"/>
              <a:t>nejasný</a:t>
            </a:r>
            <a:r>
              <a:rPr lang="en-US" dirty="0" smtClean="0"/>
              <a:t> text v </a:t>
            </a:r>
            <a:r>
              <a:rPr lang="en-US" dirty="0" err="1" smtClean="0"/>
              <a:t>angličtině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476966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Princip</a:t>
            </a:r>
            <a:r>
              <a:rPr lang="en-US" dirty="0" smtClean="0"/>
              <a:t> CRS &amp; FATCA </a:t>
            </a:r>
            <a:r>
              <a:rPr lang="en-US" dirty="0" err="1" smtClean="0"/>
              <a:t>podle</a:t>
            </a:r>
            <a:r>
              <a:rPr lang="en-US" dirty="0" smtClean="0"/>
              <a:t> </a:t>
            </a:r>
            <a:r>
              <a:rPr lang="en-US" dirty="0" err="1" smtClean="0"/>
              <a:t>České</a:t>
            </a:r>
            <a:r>
              <a:rPr lang="en-US" dirty="0" smtClean="0"/>
              <a:t> </a:t>
            </a:r>
            <a:r>
              <a:rPr lang="en-US" dirty="0" err="1" smtClean="0"/>
              <a:t>úpravy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Oznamující</a:t>
            </a:r>
            <a:r>
              <a:rPr lang="en-US" dirty="0" smtClean="0"/>
              <a:t> a </a:t>
            </a:r>
            <a:r>
              <a:rPr lang="en-US" dirty="0" err="1" smtClean="0"/>
              <a:t>neoznamující</a:t>
            </a:r>
            <a:r>
              <a:rPr lang="en-US" dirty="0" smtClean="0"/>
              <a:t> </a:t>
            </a:r>
            <a:r>
              <a:rPr lang="en-US" dirty="0" err="1" smtClean="0"/>
              <a:t>české</a:t>
            </a:r>
            <a:r>
              <a:rPr lang="en-US" dirty="0" smtClean="0"/>
              <a:t> </a:t>
            </a:r>
            <a:r>
              <a:rPr lang="en-US" dirty="0" err="1"/>
              <a:t>f</a:t>
            </a:r>
            <a:r>
              <a:rPr lang="en-US" dirty="0" err="1" smtClean="0"/>
              <a:t>inanční</a:t>
            </a:r>
            <a:r>
              <a:rPr lang="en-US" dirty="0" smtClean="0"/>
              <a:t> </a:t>
            </a:r>
            <a:r>
              <a:rPr lang="en-US" dirty="0" err="1" smtClean="0"/>
              <a:t>instituce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Zúčastněný</a:t>
            </a:r>
            <a:r>
              <a:rPr lang="en-US" dirty="0" smtClean="0"/>
              <a:t> </a:t>
            </a:r>
            <a:r>
              <a:rPr lang="en-US" dirty="0" err="1" smtClean="0"/>
              <a:t>stát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/>
              <a:t>š</a:t>
            </a:r>
            <a:r>
              <a:rPr lang="en-US" dirty="0" err="1" smtClean="0"/>
              <a:t>irší</a:t>
            </a:r>
            <a:r>
              <a:rPr lang="en-US" dirty="0" smtClean="0"/>
              <a:t> </a:t>
            </a:r>
            <a:r>
              <a:rPr lang="en-US" dirty="0" err="1" smtClean="0"/>
              <a:t>přístup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err="1" smtClean="0"/>
              <a:t>Oznamovaná</a:t>
            </a:r>
            <a:r>
              <a:rPr lang="en-US" dirty="0" smtClean="0"/>
              <a:t> </a:t>
            </a:r>
            <a:r>
              <a:rPr lang="en-US" dirty="0" err="1" smtClean="0"/>
              <a:t>osoba</a:t>
            </a:r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dirty="0" err="1"/>
              <a:t>p</a:t>
            </a:r>
            <a:r>
              <a:rPr lang="en-US" dirty="0" err="1" smtClean="0"/>
              <a:t>asivní</a:t>
            </a:r>
            <a:r>
              <a:rPr lang="en-US" dirty="0" smtClean="0"/>
              <a:t> </a:t>
            </a:r>
            <a:r>
              <a:rPr lang="en-US" dirty="0" err="1" smtClean="0"/>
              <a:t>nefinanční</a:t>
            </a:r>
            <a:r>
              <a:rPr lang="en-US" dirty="0" smtClean="0"/>
              <a:t> </a:t>
            </a:r>
            <a:r>
              <a:rPr lang="en-US" dirty="0" err="1" smtClean="0"/>
              <a:t>entita</a:t>
            </a:r>
            <a:endParaRPr lang="en-US" dirty="0" smtClean="0"/>
          </a:p>
          <a:p>
            <a:r>
              <a:rPr lang="en-US" dirty="0" err="1" smtClean="0"/>
              <a:t>Oznamovaný</a:t>
            </a:r>
            <a:r>
              <a:rPr lang="en-US" dirty="0" smtClean="0"/>
              <a:t> </a:t>
            </a:r>
            <a:r>
              <a:rPr lang="en-US" dirty="0" err="1" smtClean="0"/>
              <a:t>účet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Prověřování</a:t>
            </a:r>
            <a:r>
              <a:rPr lang="en-US" dirty="0" smtClean="0"/>
              <a:t>, </a:t>
            </a:r>
            <a:r>
              <a:rPr lang="en-US" dirty="0" err="1" smtClean="0"/>
              <a:t>zjišťování</a:t>
            </a:r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dirty="0" err="1" smtClean="0"/>
              <a:t>Součinnost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Pokuty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Ochrana</a:t>
            </a:r>
            <a:r>
              <a:rPr lang="en-US" dirty="0" smtClean="0"/>
              <a:t> </a:t>
            </a:r>
            <a:r>
              <a:rPr lang="en-US" dirty="0" err="1" smtClean="0"/>
              <a:t>osobních</a:t>
            </a:r>
            <a:r>
              <a:rPr lang="en-US" dirty="0" smtClean="0"/>
              <a:t> </a:t>
            </a:r>
            <a:r>
              <a:rPr lang="en-US" dirty="0" err="1" smtClean="0"/>
              <a:t>údajů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007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CRS &amp; FATCA v ČR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1. </a:t>
            </a:r>
            <a:r>
              <a:rPr lang="en-US" dirty="0" err="1" smtClean="0"/>
              <a:t>lednu</a:t>
            </a:r>
            <a:r>
              <a:rPr lang="en-US" dirty="0" smtClean="0"/>
              <a:t>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Oba </a:t>
            </a:r>
            <a:r>
              <a:rPr lang="en-US" dirty="0" err="1" smtClean="0"/>
              <a:t>druhy</a:t>
            </a:r>
            <a:r>
              <a:rPr lang="en-US" dirty="0" smtClean="0"/>
              <a:t> </a:t>
            </a:r>
            <a:r>
              <a:rPr lang="en-US" dirty="0" err="1" smtClean="0"/>
              <a:t>výměny</a:t>
            </a:r>
            <a:r>
              <a:rPr lang="en-US" dirty="0" smtClean="0"/>
              <a:t> </a:t>
            </a:r>
            <a:r>
              <a:rPr lang="en-US" dirty="0" err="1" smtClean="0"/>
              <a:t>budou</a:t>
            </a:r>
            <a:r>
              <a:rPr lang="en-US" dirty="0" smtClean="0"/>
              <a:t> </a:t>
            </a:r>
            <a:r>
              <a:rPr lang="en-US" dirty="0" err="1" smtClean="0"/>
              <a:t>mít</a:t>
            </a:r>
            <a:r>
              <a:rPr lang="en-US" dirty="0" smtClean="0"/>
              <a:t> </a:t>
            </a:r>
            <a:r>
              <a:rPr lang="en-US" dirty="0" err="1" smtClean="0"/>
              <a:t>jednotnou</a:t>
            </a:r>
            <a:r>
              <a:rPr lang="en-US" dirty="0" smtClean="0"/>
              <a:t> </a:t>
            </a:r>
            <a:r>
              <a:rPr lang="en-US" dirty="0" err="1" smtClean="0"/>
              <a:t>právní</a:t>
            </a:r>
            <a:r>
              <a:rPr lang="en-US" dirty="0" smtClean="0"/>
              <a:t> </a:t>
            </a:r>
            <a:r>
              <a:rPr lang="en-US" dirty="0" err="1" smtClean="0"/>
              <a:t>úpravu</a:t>
            </a:r>
            <a:r>
              <a:rPr lang="en-US" dirty="0" smtClean="0"/>
              <a:t> v </a:t>
            </a:r>
            <a:r>
              <a:rPr lang="en-US" dirty="0" err="1" smtClean="0"/>
              <a:t>zákoně</a:t>
            </a:r>
            <a:r>
              <a:rPr lang="en-US" dirty="0" smtClean="0"/>
              <a:t> o </a:t>
            </a:r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spolupráci</a:t>
            </a:r>
            <a:endParaRPr lang="en-US" dirty="0" smtClean="0"/>
          </a:p>
          <a:p>
            <a:pPr lvl="1"/>
            <a:r>
              <a:rPr lang="en-US" dirty="0" smtClean="0"/>
              <a:t>V </a:t>
            </a:r>
            <a:r>
              <a:rPr lang="en-US" dirty="0" err="1" smtClean="0"/>
              <a:t>tuto</a:t>
            </a:r>
            <a:r>
              <a:rPr lang="en-US" dirty="0" smtClean="0"/>
              <a:t> </a:t>
            </a:r>
            <a:r>
              <a:rPr lang="en-US" dirty="0" err="1" smtClean="0"/>
              <a:t>chvíli</a:t>
            </a:r>
            <a:r>
              <a:rPr lang="en-US" dirty="0" smtClean="0"/>
              <a:t> s </a:t>
            </a:r>
            <a:r>
              <a:rPr lang="en-US" dirty="0" err="1" smtClean="0"/>
              <a:t>doplňkovými</a:t>
            </a:r>
            <a:r>
              <a:rPr lang="en-US" dirty="0" smtClean="0"/>
              <a:t> </a:t>
            </a:r>
            <a:r>
              <a:rPr lang="en-US" dirty="0" err="1" smtClean="0"/>
              <a:t>pravidly</a:t>
            </a:r>
            <a:r>
              <a:rPr lang="en-US" dirty="0" smtClean="0"/>
              <a:t> pro USA (</a:t>
            </a:r>
            <a:r>
              <a:rPr lang="en-US" dirty="0" err="1" smtClean="0"/>
              <a:t>např</a:t>
            </a:r>
            <a:r>
              <a:rPr lang="en-US" dirty="0" smtClean="0"/>
              <a:t>. </a:t>
            </a:r>
            <a:r>
              <a:rPr lang="en-US" dirty="0" err="1"/>
              <a:t>p</a:t>
            </a:r>
            <a:r>
              <a:rPr lang="en-US" dirty="0" err="1" smtClean="0"/>
              <a:t>ovinnost</a:t>
            </a:r>
            <a:r>
              <a:rPr lang="en-US" dirty="0" smtClean="0"/>
              <a:t> </a:t>
            </a:r>
            <a:r>
              <a:rPr lang="en-US" dirty="0" err="1" smtClean="0"/>
              <a:t>registrovat</a:t>
            </a:r>
            <a:r>
              <a:rPr lang="en-US" dirty="0" smtClean="0"/>
              <a:t> se u IRS)</a:t>
            </a:r>
          </a:p>
          <a:p>
            <a:r>
              <a:rPr lang="en-US" dirty="0" err="1" smtClean="0"/>
              <a:t>Zákon</a:t>
            </a:r>
            <a:r>
              <a:rPr lang="en-US" dirty="0" smtClean="0"/>
              <a:t> FATCA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zrušen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491175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Výměna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žádost</a:t>
            </a:r>
            <a:r>
              <a:rPr lang="en-US" dirty="0" smtClean="0"/>
              <a:t> a </a:t>
            </a:r>
            <a:r>
              <a:rPr lang="en-US" dirty="0" err="1" smtClean="0"/>
              <a:t>spontánní</a:t>
            </a:r>
            <a:r>
              <a:rPr lang="en-US" dirty="0" smtClean="0"/>
              <a:t> </a:t>
            </a:r>
            <a:r>
              <a:rPr lang="en-US" dirty="0" err="1" smtClean="0"/>
              <a:t>výměna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Kontaktní</a:t>
            </a:r>
            <a:r>
              <a:rPr lang="en-US" dirty="0" smtClean="0"/>
              <a:t> </a:t>
            </a:r>
            <a:r>
              <a:rPr lang="en-US" dirty="0" err="1" smtClean="0"/>
              <a:t>místo</a:t>
            </a:r>
            <a:r>
              <a:rPr lang="en-US" dirty="0" smtClean="0"/>
              <a:t> </a:t>
            </a:r>
            <a:r>
              <a:rPr lang="en-US" dirty="0" err="1" smtClean="0"/>
              <a:t>může</a:t>
            </a:r>
            <a:r>
              <a:rPr lang="en-US" dirty="0" smtClean="0"/>
              <a:t> </a:t>
            </a:r>
            <a:r>
              <a:rPr lang="en-US" dirty="0" err="1" smtClean="0"/>
              <a:t>požádat</a:t>
            </a:r>
            <a:r>
              <a:rPr lang="en-US" dirty="0" smtClean="0"/>
              <a:t> o </a:t>
            </a:r>
            <a:r>
              <a:rPr lang="en-US" dirty="0" err="1" smtClean="0"/>
              <a:t>informace</a:t>
            </a:r>
            <a:r>
              <a:rPr lang="en-US" dirty="0" smtClean="0"/>
              <a:t> </a:t>
            </a:r>
            <a:r>
              <a:rPr lang="en-US" dirty="0" err="1" smtClean="0"/>
              <a:t>cizí</a:t>
            </a:r>
            <a:r>
              <a:rPr lang="en-US" dirty="0" smtClean="0"/>
              <a:t> </a:t>
            </a:r>
            <a:r>
              <a:rPr lang="en-US" dirty="0" err="1" smtClean="0"/>
              <a:t>kontaktní</a:t>
            </a:r>
            <a:r>
              <a:rPr lang="en-US" dirty="0" smtClean="0"/>
              <a:t> </a:t>
            </a:r>
            <a:r>
              <a:rPr lang="en-US" dirty="0" err="1" smtClean="0"/>
              <a:t>místo</a:t>
            </a:r>
            <a:r>
              <a:rPr lang="en-US" dirty="0" smtClean="0"/>
              <a:t> (a </a:t>
            </a:r>
            <a:r>
              <a:rPr lang="en-US" dirty="0" err="1" smtClean="0"/>
              <a:t>naopak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Pouze</a:t>
            </a:r>
            <a:r>
              <a:rPr lang="en-US" dirty="0" smtClean="0"/>
              <a:t> </a:t>
            </a:r>
            <a:r>
              <a:rPr lang="en-US" dirty="0" err="1" smtClean="0"/>
              <a:t>pokud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vyčerpány</a:t>
            </a:r>
            <a:r>
              <a:rPr lang="en-US" dirty="0" smtClean="0"/>
              <a:t> </a:t>
            </a:r>
            <a:r>
              <a:rPr lang="en-US" dirty="0" err="1" smtClean="0"/>
              <a:t>vlastní</a:t>
            </a:r>
            <a:r>
              <a:rPr lang="en-US" dirty="0" smtClean="0"/>
              <a:t> </a:t>
            </a:r>
            <a:r>
              <a:rPr lang="en-US" dirty="0" err="1" smtClean="0"/>
              <a:t>zdroje</a:t>
            </a:r>
            <a:r>
              <a:rPr lang="en-US" dirty="0" smtClean="0"/>
              <a:t> </a:t>
            </a:r>
            <a:r>
              <a:rPr lang="en-US" dirty="0" err="1" smtClean="0"/>
              <a:t>informací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by </a:t>
            </a:r>
            <a:r>
              <a:rPr lang="en-US" dirty="0" err="1" smtClean="0"/>
              <a:t>byl</a:t>
            </a:r>
            <a:r>
              <a:rPr lang="en-US" dirty="0" smtClean="0"/>
              <a:t> </a:t>
            </a:r>
            <a:r>
              <a:rPr lang="en-US" dirty="0" err="1" smtClean="0"/>
              <a:t>získáním</a:t>
            </a:r>
            <a:r>
              <a:rPr lang="en-US" dirty="0" smtClean="0"/>
              <a:t> </a:t>
            </a:r>
            <a:r>
              <a:rPr lang="en-US" dirty="0" err="1" smtClean="0"/>
              <a:t>informací</a:t>
            </a:r>
            <a:r>
              <a:rPr lang="en-US" dirty="0" smtClean="0"/>
              <a:t> z </a:t>
            </a:r>
            <a:r>
              <a:rPr lang="en-US" dirty="0" err="1" smtClean="0"/>
              <a:t>vlastních</a:t>
            </a:r>
            <a:r>
              <a:rPr lang="en-US" dirty="0" smtClean="0"/>
              <a:t> </a:t>
            </a:r>
            <a:r>
              <a:rPr lang="en-US" dirty="0" err="1" smtClean="0"/>
              <a:t>zdrojů</a:t>
            </a:r>
            <a:r>
              <a:rPr lang="en-US" dirty="0" smtClean="0"/>
              <a:t> </a:t>
            </a:r>
            <a:r>
              <a:rPr lang="en-US" dirty="0" err="1" smtClean="0"/>
              <a:t>ohrožen</a:t>
            </a:r>
            <a:r>
              <a:rPr lang="en-US" dirty="0" smtClean="0"/>
              <a:t> </a:t>
            </a:r>
            <a:r>
              <a:rPr lang="en-US" dirty="0" err="1" smtClean="0"/>
              <a:t>cíl</a:t>
            </a:r>
            <a:r>
              <a:rPr lang="en-US" dirty="0" smtClean="0"/>
              <a:t> </a:t>
            </a:r>
            <a:r>
              <a:rPr lang="en-US" dirty="0" err="1" smtClean="0"/>
              <a:t>správy</a:t>
            </a:r>
            <a:r>
              <a:rPr lang="en-US" dirty="0" smtClean="0"/>
              <a:t> </a:t>
            </a:r>
            <a:r>
              <a:rPr lang="en-US" dirty="0" err="1" smtClean="0"/>
              <a:t>daní</a:t>
            </a:r>
            <a:endParaRPr lang="en-US" dirty="0"/>
          </a:p>
          <a:p>
            <a:pPr lvl="1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stanovených</a:t>
            </a:r>
            <a:r>
              <a:rPr lang="en-US" dirty="0" smtClean="0"/>
              <a:t> </a:t>
            </a:r>
            <a:r>
              <a:rPr lang="en-US" dirty="0" err="1" smtClean="0"/>
              <a:t>podmínek</a:t>
            </a:r>
            <a:r>
              <a:rPr lang="en-US" dirty="0" smtClean="0"/>
              <a:t> </a:t>
            </a:r>
            <a:r>
              <a:rPr lang="en-US" dirty="0" err="1" smtClean="0"/>
              <a:t>lze</a:t>
            </a:r>
            <a:r>
              <a:rPr lang="en-US" dirty="0" smtClean="0"/>
              <a:t> </a:t>
            </a:r>
            <a:r>
              <a:rPr lang="en-US" dirty="0" err="1" smtClean="0"/>
              <a:t>poskytnutí</a:t>
            </a:r>
            <a:r>
              <a:rPr lang="en-US" dirty="0" smtClean="0"/>
              <a:t> </a:t>
            </a:r>
            <a:r>
              <a:rPr lang="en-US" dirty="0" err="1" smtClean="0"/>
              <a:t>odmítnout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err="1" smtClean="0"/>
              <a:t>Kontaktní</a:t>
            </a:r>
            <a:r>
              <a:rPr lang="en-US" dirty="0" smtClean="0"/>
              <a:t> </a:t>
            </a:r>
            <a:r>
              <a:rPr lang="en-US" dirty="0" err="1" smtClean="0"/>
              <a:t>místo</a:t>
            </a:r>
            <a:r>
              <a:rPr lang="en-US" dirty="0" smtClean="0"/>
              <a:t> </a:t>
            </a:r>
            <a:r>
              <a:rPr lang="en-US" dirty="0" err="1" smtClean="0"/>
              <a:t>může</a:t>
            </a:r>
            <a:r>
              <a:rPr lang="en-US" dirty="0" smtClean="0"/>
              <a:t> z </a:t>
            </a:r>
            <a:r>
              <a:rPr lang="en-US" dirty="0" err="1" smtClean="0"/>
              <a:t>vlastního</a:t>
            </a:r>
            <a:r>
              <a:rPr lang="en-US" dirty="0" smtClean="0"/>
              <a:t> </a:t>
            </a:r>
            <a:r>
              <a:rPr lang="en-US" dirty="0" err="1" smtClean="0"/>
              <a:t>podnětu</a:t>
            </a:r>
            <a:r>
              <a:rPr lang="en-US" dirty="0" smtClean="0"/>
              <a:t> </a:t>
            </a:r>
            <a:r>
              <a:rPr lang="en-US" dirty="0" err="1" smtClean="0"/>
              <a:t>poskytnout</a:t>
            </a:r>
            <a:r>
              <a:rPr lang="en-US" dirty="0" smtClean="0"/>
              <a:t> </a:t>
            </a:r>
            <a:r>
              <a:rPr lang="en-US" dirty="0" err="1" smtClean="0"/>
              <a:t>informace</a:t>
            </a:r>
            <a:r>
              <a:rPr lang="en-US" dirty="0" smtClean="0"/>
              <a:t> </a:t>
            </a:r>
            <a:r>
              <a:rPr lang="en-US" dirty="0" err="1" smtClean="0"/>
              <a:t>kontaktnímu</a:t>
            </a:r>
            <a:r>
              <a:rPr lang="en-US" dirty="0" smtClean="0"/>
              <a:t> </a:t>
            </a:r>
            <a:r>
              <a:rPr lang="en-US" dirty="0" err="1" smtClean="0"/>
              <a:t>místu</a:t>
            </a:r>
            <a:r>
              <a:rPr lang="en-US" dirty="0" smtClean="0"/>
              <a:t> </a:t>
            </a:r>
            <a:r>
              <a:rPr lang="en-US" dirty="0" err="1" smtClean="0"/>
              <a:t>jiného</a:t>
            </a:r>
            <a:r>
              <a:rPr lang="en-US" dirty="0" smtClean="0"/>
              <a:t> </a:t>
            </a:r>
            <a:r>
              <a:rPr lang="en-US" dirty="0" err="1" smtClean="0"/>
              <a:t>státu</a:t>
            </a:r>
            <a:r>
              <a:rPr lang="en-US" dirty="0" smtClean="0"/>
              <a:t> (a </a:t>
            </a:r>
            <a:r>
              <a:rPr lang="en-US" dirty="0" err="1" smtClean="0"/>
              <a:t>naopak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Taxativní</a:t>
            </a:r>
            <a:r>
              <a:rPr lang="en-US" dirty="0" smtClean="0"/>
              <a:t> </a:t>
            </a:r>
            <a:r>
              <a:rPr lang="en-US" dirty="0" err="1" smtClean="0"/>
              <a:t>seznam</a:t>
            </a:r>
            <a:r>
              <a:rPr lang="en-US" dirty="0" smtClean="0"/>
              <a:t> </a:t>
            </a:r>
            <a:r>
              <a:rPr lang="en-US" dirty="0" err="1" smtClean="0"/>
              <a:t>důvodů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err="1" smtClean="0"/>
              <a:t>Zpětná</a:t>
            </a:r>
            <a:r>
              <a:rPr lang="en-US" dirty="0" smtClean="0"/>
              <a:t> </a:t>
            </a:r>
            <a:r>
              <a:rPr lang="en-US" dirty="0" err="1" smtClean="0"/>
              <a:t>vazba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2026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Využití</a:t>
            </a:r>
            <a:r>
              <a:rPr lang="en-US" dirty="0" smtClean="0"/>
              <a:t> </a:t>
            </a:r>
            <a:r>
              <a:rPr lang="en-US" dirty="0" err="1" smtClean="0"/>
              <a:t>informací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Velmi</a:t>
            </a:r>
            <a:r>
              <a:rPr lang="en-US" dirty="0" smtClean="0"/>
              <a:t> </a:t>
            </a:r>
            <a:r>
              <a:rPr lang="en-US" dirty="0" err="1" smtClean="0"/>
              <a:t>široké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Primární</a:t>
            </a:r>
            <a:r>
              <a:rPr lang="en-US" dirty="0" smtClean="0"/>
              <a:t> </a:t>
            </a:r>
            <a:r>
              <a:rPr lang="en-US" dirty="0" err="1" smtClean="0"/>
              <a:t>využití</a:t>
            </a:r>
            <a:r>
              <a:rPr lang="en-US" dirty="0" smtClean="0"/>
              <a:t>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správě</a:t>
            </a:r>
            <a:r>
              <a:rPr lang="en-US" dirty="0" smtClean="0"/>
              <a:t> </a:t>
            </a:r>
            <a:r>
              <a:rPr lang="en-US" dirty="0" err="1" smtClean="0"/>
              <a:t>daní</a:t>
            </a:r>
            <a:r>
              <a:rPr lang="en-US" dirty="0" smtClean="0"/>
              <a:t> (</a:t>
            </a:r>
            <a:r>
              <a:rPr lang="en-US" dirty="0" err="1" smtClean="0"/>
              <a:t>zjištění</a:t>
            </a:r>
            <a:r>
              <a:rPr lang="en-US" dirty="0" smtClean="0"/>
              <a:t>, </a:t>
            </a:r>
            <a:r>
              <a:rPr lang="en-US" dirty="0" err="1" smtClean="0"/>
              <a:t>stanovení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zabezpečení</a:t>
            </a:r>
            <a:r>
              <a:rPr lang="en-US" dirty="0" smtClean="0"/>
              <a:t> </a:t>
            </a:r>
            <a:r>
              <a:rPr lang="en-US" dirty="0" err="1" smtClean="0"/>
              <a:t>daní</a:t>
            </a:r>
            <a:r>
              <a:rPr lang="en-US" dirty="0" smtClean="0"/>
              <a:t> a </a:t>
            </a:r>
            <a:r>
              <a:rPr lang="en-US" dirty="0" err="1" smtClean="0"/>
              <a:t>dalších</a:t>
            </a:r>
            <a:r>
              <a:rPr lang="en-US" dirty="0" smtClean="0"/>
              <a:t> </a:t>
            </a:r>
            <a:r>
              <a:rPr lang="en-US" dirty="0" err="1" smtClean="0"/>
              <a:t>peněžitých</a:t>
            </a:r>
            <a:r>
              <a:rPr lang="en-US" dirty="0" smtClean="0"/>
              <a:t> </a:t>
            </a:r>
            <a:r>
              <a:rPr lang="en-US" dirty="0" err="1" smtClean="0"/>
              <a:t>plnění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err="1" smtClean="0"/>
              <a:t>Informace</a:t>
            </a:r>
            <a:r>
              <a:rPr lang="en-US" dirty="0" smtClean="0"/>
              <a:t> </a:t>
            </a:r>
            <a:r>
              <a:rPr lang="en-US" dirty="0" err="1" smtClean="0"/>
              <a:t>lze</a:t>
            </a:r>
            <a:r>
              <a:rPr lang="en-US" dirty="0" smtClean="0"/>
              <a:t> </a:t>
            </a:r>
            <a:r>
              <a:rPr lang="en-US" dirty="0" err="1" smtClean="0"/>
              <a:t>dále</a:t>
            </a:r>
            <a:r>
              <a:rPr lang="en-US" dirty="0" smtClean="0"/>
              <a:t> </a:t>
            </a:r>
            <a:r>
              <a:rPr lang="en-US" dirty="0" err="1" smtClean="0"/>
              <a:t>využít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správním</a:t>
            </a:r>
            <a:r>
              <a:rPr lang="en-US" dirty="0" smtClean="0"/>
              <a:t>, </a:t>
            </a:r>
            <a:r>
              <a:rPr lang="en-US" dirty="0" err="1" smtClean="0"/>
              <a:t>soundím</a:t>
            </a:r>
            <a:r>
              <a:rPr lang="en-US" dirty="0" smtClean="0"/>
              <a:t> </a:t>
            </a:r>
            <a:r>
              <a:rPr lang="en-US" dirty="0" err="1" smtClean="0"/>
              <a:t>či</a:t>
            </a:r>
            <a:r>
              <a:rPr lang="en-US" dirty="0" smtClean="0"/>
              <a:t> </a:t>
            </a:r>
            <a:r>
              <a:rPr lang="en-US" dirty="0" err="1" smtClean="0"/>
              <a:t>trestním</a:t>
            </a:r>
            <a:r>
              <a:rPr lang="en-US" dirty="0" smtClean="0"/>
              <a:t> </a:t>
            </a:r>
            <a:r>
              <a:rPr lang="en-US" dirty="0" err="1" smtClean="0"/>
              <a:t>řízení</a:t>
            </a:r>
            <a:r>
              <a:rPr lang="en-US" dirty="0" smtClean="0"/>
              <a:t> </a:t>
            </a:r>
            <a:r>
              <a:rPr lang="en-US" dirty="0" err="1" smtClean="0"/>
              <a:t>týkajícím</a:t>
            </a:r>
            <a:r>
              <a:rPr lang="en-US" dirty="0" smtClean="0"/>
              <a:t> se </a:t>
            </a:r>
            <a:r>
              <a:rPr lang="en-US" dirty="0" err="1" smtClean="0"/>
              <a:t>porušení</a:t>
            </a:r>
            <a:r>
              <a:rPr lang="en-US" dirty="0" smtClean="0"/>
              <a:t> </a:t>
            </a:r>
            <a:r>
              <a:rPr lang="en-US" dirty="0" err="1" smtClean="0"/>
              <a:t>daňových</a:t>
            </a:r>
            <a:r>
              <a:rPr lang="en-US" dirty="0" smtClean="0"/>
              <a:t> </a:t>
            </a:r>
            <a:r>
              <a:rPr lang="en-US" dirty="0" err="1" smtClean="0"/>
              <a:t>předpisů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Stále</a:t>
            </a:r>
            <a:r>
              <a:rPr lang="en-US" dirty="0" smtClean="0"/>
              <a:t> </a:t>
            </a:r>
            <a:r>
              <a:rPr lang="en-US" dirty="0" err="1" smtClean="0"/>
              <a:t>platí</a:t>
            </a:r>
            <a:r>
              <a:rPr lang="en-US" dirty="0" smtClean="0"/>
              <a:t> </a:t>
            </a:r>
            <a:r>
              <a:rPr lang="en-US" dirty="0" err="1" smtClean="0"/>
              <a:t>daňová</a:t>
            </a:r>
            <a:r>
              <a:rPr lang="en-US" dirty="0" smtClean="0"/>
              <a:t> </a:t>
            </a:r>
            <a:r>
              <a:rPr lang="en-US" dirty="0" err="1" smtClean="0"/>
              <a:t>mlčenlivost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592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Osnova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Prameny</a:t>
            </a:r>
            <a:endParaRPr lang="en-US" dirty="0" smtClean="0"/>
          </a:p>
          <a:p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spolupráce</a:t>
            </a:r>
            <a:r>
              <a:rPr lang="en-US" dirty="0" smtClean="0"/>
              <a:t>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správě</a:t>
            </a:r>
            <a:r>
              <a:rPr lang="en-US" dirty="0" smtClean="0"/>
              <a:t> </a:t>
            </a:r>
            <a:r>
              <a:rPr lang="en-US" dirty="0" err="1" smtClean="0"/>
              <a:t>daní</a:t>
            </a:r>
            <a:endParaRPr lang="en-US" dirty="0" smtClean="0"/>
          </a:p>
          <a:p>
            <a:pPr lvl="1"/>
            <a:r>
              <a:rPr lang="en-US" dirty="0" err="1" smtClean="0"/>
              <a:t>Výměna</a:t>
            </a:r>
            <a:r>
              <a:rPr lang="en-US" dirty="0" smtClean="0"/>
              <a:t> </a:t>
            </a:r>
            <a:r>
              <a:rPr lang="en-US" dirty="0" err="1" smtClean="0"/>
              <a:t>informací</a:t>
            </a:r>
            <a:endParaRPr lang="en-US" dirty="0" smtClean="0"/>
          </a:p>
          <a:p>
            <a:pPr lvl="1"/>
            <a:r>
              <a:rPr lang="en-US" dirty="0"/>
              <a:t>CRS a </a:t>
            </a:r>
            <a:r>
              <a:rPr lang="en-US" dirty="0" smtClean="0"/>
              <a:t>FATCA</a:t>
            </a:r>
          </a:p>
          <a:p>
            <a:pPr lvl="1"/>
            <a:r>
              <a:rPr lang="en-US" dirty="0" err="1" smtClean="0"/>
              <a:t>Další</a:t>
            </a:r>
            <a:r>
              <a:rPr lang="en-US" dirty="0" smtClean="0"/>
              <a:t> </a:t>
            </a:r>
            <a:r>
              <a:rPr lang="en-US" dirty="0" err="1" smtClean="0"/>
              <a:t>formy</a:t>
            </a:r>
            <a:r>
              <a:rPr lang="en-US" dirty="0" smtClean="0"/>
              <a:t> </a:t>
            </a:r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spolupráce</a:t>
            </a:r>
            <a:r>
              <a:rPr lang="en-US" dirty="0" smtClean="0"/>
              <a:t>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správě</a:t>
            </a:r>
            <a:r>
              <a:rPr lang="en-US" dirty="0" smtClean="0"/>
              <a:t> </a:t>
            </a:r>
            <a:r>
              <a:rPr lang="en-US" dirty="0" err="1" smtClean="0"/>
              <a:t>daní</a:t>
            </a:r>
            <a:endParaRPr lang="en-US" dirty="0"/>
          </a:p>
          <a:p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pomoc</a:t>
            </a:r>
            <a:r>
              <a:rPr lang="en-US" dirty="0" smtClean="0"/>
              <a:t>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vymáhání</a:t>
            </a:r>
            <a:r>
              <a:rPr lang="en-US" dirty="0" smtClean="0"/>
              <a:t> </a:t>
            </a:r>
            <a:r>
              <a:rPr lang="en-US" dirty="0" err="1" smtClean="0"/>
              <a:t>finančních</a:t>
            </a:r>
            <a:r>
              <a:rPr lang="en-US" dirty="0" smtClean="0"/>
              <a:t> </a:t>
            </a:r>
            <a:r>
              <a:rPr lang="en-US" dirty="0" err="1" smtClean="0"/>
              <a:t>pohledávek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8024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Vymáhání</a:t>
            </a:r>
            <a:r>
              <a:rPr lang="en-US" dirty="0" smtClean="0"/>
              <a:t> </a:t>
            </a:r>
            <a:r>
              <a:rPr lang="en-US" dirty="0" err="1" smtClean="0"/>
              <a:t>finančních</a:t>
            </a:r>
            <a:r>
              <a:rPr lang="en-US" dirty="0" smtClean="0"/>
              <a:t> </a:t>
            </a:r>
            <a:r>
              <a:rPr lang="en-US" dirty="0" err="1" smtClean="0"/>
              <a:t>pohledávek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Vymáhání</a:t>
            </a:r>
            <a:endParaRPr lang="en-US" dirty="0" smtClean="0"/>
          </a:p>
          <a:p>
            <a:r>
              <a:rPr lang="en-US" dirty="0" err="1" smtClean="0"/>
              <a:t>Zajištění</a:t>
            </a:r>
            <a:endParaRPr lang="en-US" dirty="0" smtClean="0"/>
          </a:p>
          <a:p>
            <a:r>
              <a:rPr lang="en-US" dirty="0" err="1" smtClean="0"/>
              <a:t>Výměna</a:t>
            </a:r>
            <a:r>
              <a:rPr lang="en-US" dirty="0" smtClean="0"/>
              <a:t> </a:t>
            </a:r>
            <a:r>
              <a:rPr lang="en-US" dirty="0" err="1" smtClean="0"/>
              <a:t>informací</a:t>
            </a:r>
            <a:r>
              <a:rPr lang="en-US" dirty="0" smtClean="0"/>
              <a:t> </a:t>
            </a:r>
            <a:r>
              <a:rPr lang="en-US" dirty="0" err="1" smtClean="0"/>
              <a:t>souvisejících</a:t>
            </a:r>
            <a:r>
              <a:rPr lang="en-US" dirty="0" smtClean="0"/>
              <a:t> s </a:t>
            </a:r>
            <a:r>
              <a:rPr lang="en-US" dirty="0" err="1" smtClean="0"/>
              <a:t>vymáháním</a:t>
            </a:r>
            <a:r>
              <a:rPr lang="en-US" dirty="0" smtClean="0"/>
              <a:t> a </a:t>
            </a:r>
            <a:r>
              <a:rPr lang="en-US" dirty="0" err="1" smtClean="0"/>
              <a:t>zajištěním</a:t>
            </a:r>
            <a:endParaRPr lang="en-US" dirty="0" smtClean="0"/>
          </a:p>
          <a:p>
            <a:r>
              <a:rPr lang="en-US" dirty="0" err="1" smtClean="0"/>
              <a:t>Doručování</a:t>
            </a:r>
            <a:r>
              <a:rPr lang="en-US" dirty="0" smtClean="0"/>
              <a:t> </a:t>
            </a:r>
            <a:r>
              <a:rPr lang="en-US" dirty="0" err="1" smtClean="0"/>
              <a:t>dokumentů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Exekuční</a:t>
            </a:r>
            <a:r>
              <a:rPr lang="en-US" dirty="0" smtClean="0"/>
              <a:t> </a:t>
            </a:r>
            <a:r>
              <a:rPr lang="en-US" dirty="0" err="1" smtClean="0"/>
              <a:t>titul</a:t>
            </a:r>
            <a:r>
              <a:rPr lang="en-US" dirty="0" smtClean="0"/>
              <a:t> – </a:t>
            </a:r>
            <a:r>
              <a:rPr lang="en-US" dirty="0" err="1" smtClean="0"/>
              <a:t>jednotný</a:t>
            </a:r>
            <a:r>
              <a:rPr lang="en-US" dirty="0" smtClean="0"/>
              <a:t> </a:t>
            </a:r>
            <a:r>
              <a:rPr lang="en-US" dirty="0" err="1" smtClean="0"/>
              <a:t>doklad</a:t>
            </a:r>
            <a:r>
              <a:rPr lang="en-US" dirty="0" smtClean="0"/>
              <a:t> o </a:t>
            </a:r>
            <a:r>
              <a:rPr lang="en-US" dirty="0" err="1" smtClean="0"/>
              <a:t>vymahatelnosti</a:t>
            </a:r>
            <a:r>
              <a:rPr lang="en-US" dirty="0" smtClean="0"/>
              <a:t> </a:t>
            </a:r>
            <a:r>
              <a:rPr lang="en-US" dirty="0" err="1" smtClean="0"/>
              <a:t>pohledávky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Lze</a:t>
            </a:r>
            <a:r>
              <a:rPr lang="en-US" dirty="0" smtClean="0"/>
              <a:t> </a:t>
            </a:r>
            <a:r>
              <a:rPr lang="en-US" dirty="0" err="1" smtClean="0"/>
              <a:t>aplikovat</a:t>
            </a:r>
            <a:r>
              <a:rPr lang="en-US" dirty="0" smtClean="0"/>
              <a:t> </a:t>
            </a:r>
            <a:r>
              <a:rPr lang="en-US" dirty="0" err="1" smtClean="0"/>
              <a:t>posečkání</a:t>
            </a:r>
            <a:r>
              <a:rPr lang="en-US" dirty="0" smtClean="0"/>
              <a:t> </a:t>
            </a:r>
            <a:r>
              <a:rPr lang="en-US" dirty="0" err="1" smtClean="0"/>
              <a:t>úhrady</a:t>
            </a:r>
            <a:endParaRPr lang="en-US" dirty="0"/>
          </a:p>
          <a:p>
            <a:endParaRPr lang="en-US" dirty="0"/>
          </a:p>
          <a:p>
            <a:r>
              <a:rPr lang="en-US" dirty="0" err="1" smtClean="0"/>
              <a:t>Možnost</a:t>
            </a:r>
            <a:r>
              <a:rPr lang="en-US" dirty="0" smtClean="0"/>
              <a:t> </a:t>
            </a:r>
            <a:r>
              <a:rPr lang="en-US" dirty="0" err="1" smtClean="0"/>
              <a:t>odmítnout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4105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Děkuji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pozornost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427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7710921" cy="1143000"/>
          </a:xfrm>
        </p:spPr>
        <p:txBody>
          <a:bodyPr/>
          <a:lstStyle/>
          <a:p>
            <a:r>
              <a:rPr lang="en-US" dirty="0" err="1" smtClean="0"/>
              <a:t>Prameny</a:t>
            </a:r>
            <a:r>
              <a:rPr lang="en-US" dirty="0" smtClean="0"/>
              <a:t> – </a:t>
            </a:r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právo</a:t>
            </a:r>
            <a:r>
              <a:rPr lang="en-US" dirty="0"/>
              <a:t> </a:t>
            </a:r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Úmluva </a:t>
            </a:r>
            <a:r>
              <a:rPr lang="cs-CZ" dirty="0"/>
              <a:t>o vzájemné správní pomoci v daňových </a:t>
            </a:r>
            <a:r>
              <a:rPr lang="cs-CZ" dirty="0" smtClean="0"/>
              <a:t>záležitostech (2/2014 Sb. </a:t>
            </a:r>
            <a:r>
              <a:rPr lang="en-US" dirty="0" smtClean="0"/>
              <a:t>m</a:t>
            </a:r>
            <a:r>
              <a:rPr lang="cs-CZ" dirty="0" smtClean="0"/>
              <a:t>. </a:t>
            </a:r>
            <a:r>
              <a:rPr lang="en-US" dirty="0"/>
              <a:t>s</a:t>
            </a:r>
            <a:r>
              <a:rPr lang="cs-CZ" dirty="0" smtClean="0"/>
              <a:t>.), tzv. Štrasburská úmluva</a:t>
            </a:r>
          </a:p>
          <a:p>
            <a:pPr lvl="1"/>
            <a:r>
              <a:rPr lang="cs-CZ" dirty="0" smtClean="0"/>
              <a:t>Multilaterální</a:t>
            </a:r>
          </a:p>
          <a:p>
            <a:pPr lvl="1"/>
            <a:r>
              <a:rPr lang="cs-CZ" dirty="0" smtClean="0"/>
              <a:t>Správní spolupráce, pomoc při vymáhání, doručování</a:t>
            </a:r>
          </a:p>
          <a:p>
            <a:r>
              <a:rPr lang="cs-CZ" dirty="0" smtClean="0"/>
              <a:t>Smlouvy o zamezení dvojímu zdanění</a:t>
            </a:r>
          </a:p>
          <a:p>
            <a:pPr lvl="1"/>
            <a:r>
              <a:rPr lang="cs-CZ" dirty="0" smtClean="0"/>
              <a:t>Modelové dohody (OECD, OSN)</a:t>
            </a:r>
          </a:p>
          <a:p>
            <a:pPr lvl="1"/>
            <a:r>
              <a:rPr lang="cs-CZ" dirty="0" smtClean="0"/>
              <a:t>Seznam smluv </a:t>
            </a:r>
            <a:r>
              <a:rPr lang="cs-CZ" dirty="0" smtClean="0">
                <a:hlinkClick r:id="rId3"/>
              </a:rPr>
              <a:t>zde</a:t>
            </a:r>
            <a:endParaRPr lang="cs-CZ" dirty="0" smtClean="0"/>
          </a:p>
          <a:p>
            <a:r>
              <a:rPr lang="cs-CZ" dirty="0" smtClean="0"/>
              <a:t>Smlouvy </a:t>
            </a:r>
            <a:r>
              <a:rPr lang="cs-CZ" dirty="0"/>
              <a:t>o výměně informací v daňových </a:t>
            </a:r>
            <a:r>
              <a:rPr lang="cs-CZ" dirty="0" smtClean="0"/>
              <a:t>záležitostech</a:t>
            </a:r>
          </a:p>
          <a:p>
            <a:pPr lvl="1"/>
            <a:r>
              <a:rPr lang="en-US" dirty="0"/>
              <a:t>TIEA - Tax Information Exchange Agreement</a:t>
            </a:r>
            <a:endParaRPr lang="cs-CZ" dirty="0" smtClean="0"/>
          </a:p>
          <a:p>
            <a:pPr lvl="1"/>
            <a:r>
              <a:rPr lang="cs-CZ" dirty="0" smtClean="0"/>
              <a:t>Seznam smluv </a:t>
            </a:r>
            <a:r>
              <a:rPr lang="cs-CZ" dirty="0" smtClean="0">
                <a:hlinkClick r:id="rId4"/>
              </a:rPr>
              <a:t>zde</a:t>
            </a:r>
            <a:endParaRPr lang="cs-CZ" dirty="0" smtClean="0"/>
          </a:p>
          <a:p>
            <a:r>
              <a:rPr lang="cs-CZ" dirty="0" smtClean="0"/>
              <a:t>Dohoda </a:t>
            </a:r>
            <a:r>
              <a:rPr lang="cs-CZ" dirty="0"/>
              <a:t>se Spojenými státy americkými o zlepšení dodržování daňových předpisů v mezinárodním měřítku a s ohledem na právní předpisy Spojených států amerických o informacích a jejich oznamování obecně známé jako </a:t>
            </a:r>
            <a:r>
              <a:rPr lang="cs-CZ" dirty="0" err="1"/>
              <a:t>Foreign</a:t>
            </a:r>
            <a:r>
              <a:rPr lang="cs-CZ" dirty="0"/>
              <a:t> </a:t>
            </a:r>
            <a:r>
              <a:rPr lang="cs-CZ" dirty="0" err="1"/>
              <a:t>Account</a:t>
            </a:r>
            <a:r>
              <a:rPr lang="cs-CZ" dirty="0"/>
              <a:t> Tax </a:t>
            </a:r>
            <a:r>
              <a:rPr lang="cs-CZ" dirty="0" err="1"/>
              <a:t>Compliance</a:t>
            </a:r>
            <a:r>
              <a:rPr lang="cs-CZ" dirty="0"/>
              <a:t> </a:t>
            </a:r>
            <a:r>
              <a:rPr lang="cs-CZ" dirty="0" err="1"/>
              <a:t>Act</a:t>
            </a:r>
            <a:r>
              <a:rPr lang="cs-CZ" dirty="0"/>
              <a:t> </a:t>
            </a:r>
            <a:r>
              <a:rPr lang="cs-CZ" dirty="0" smtClean="0"/>
              <a:t> (72/2014 Sb.), tzv. Dohoda FATCA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51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97692" cy="1143000"/>
          </a:xfrm>
        </p:spPr>
        <p:txBody>
          <a:bodyPr/>
          <a:lstStyle/>
          <a:p>
            <a:r>
              <a:rPr lang="en-US" dirty="0" err="1" smtClean="0"/>
              <a:t>Prameny</a:t>
            </a:r>
            <a:r>
              <a:rPr lang="en-US" dirty="0" smtClean="0"/>
              <a:t> – </a:t>
            </a:r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právo</a:t>
            </a:r>
            <a:r>
              <a:rPr lang="en-US" dirty="0" smtClean="0"/>
              <a:t>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Dohoda mezi Evropským společenstvím a Švýcarskou konfederací, kterou se stanoví opatření rovnocenná opatřením stanoveným směrnicí Rady 2003/48/ES o zdanění příjmů z úspor ve formě příjmů úrokového </a:t>
            </a:r>
            <a:r>
              <a:rPr lang="cs-CZ" dirty="0" smtClean="0"/>
              <a:t>charakteru (</a:t>
            </a:r>
            <a:r>
              <a:rPr lang="cs-CZ" dirty="0" err="1" smtClean="0"/>
              <a:t>Úř</a:t>
            </a:r>
            <a:r>
              <a:rPr lang="cs-CZ" dirty="0" smtClean="0"/>
              <a:t>. </a:t>
            </a:r>
            <a:r>
              <a:rPr lang="en-US" dirty="0"/>
              <a:t>v</a:t>
            </a:r>
            <a:r>
              <a:rPr lang="cs-CZ" dirty="0" err="1" smtClean="0"/>
              <a:t>ěst</a:t>
            </a:r>
            <a:r>
              <a:rPr lang="cs-CZ" dirty="0" smtClean="0"/>
              <a:t>. L 385, 29. 12. 2004, s. 30)</a:t>
            </a:r>
          </a:p>
          <a:p>
            <a:pPr lvl="1"/>
            <a:r>
              <a:rPr lang="cs-CZ" dirty="0" smtClean="0"/>
              <a:t>Obdobné dohody s Andorrou, Monakem, San Marinem, Lichtenštejnskem </a:t>
            </a:r>
          </a:p>
          <a:p>
            <a:r>
              <a:rPr lang="cs-CZ" dirty="0" smtClean="0"/>
              <a:t>Automatická výměna informací oznamovaných finančními institucemi</a:t>
            </a:r>
          </a:p>
          <a:p>
            <a:pPr lvl="1"/>
            <a:r>
              <a:rPr lang="cs-CZ" dirty="0" smtClean="0"/>
              <a:t>Společný </a:t>
            </a:r>
            <a:r>
              <a:rPr lang="cs-CZ" dirty="0"/>
              <a:t>standard pro oznamování a náležitou péči v oblasti informací o finančních </a:t>
            </a:r>
            <a:r>
              <a:rPr lang="cs-CZ" dirty="0" smtClean="0"/>
              <a:t>účtech (CRS, „globální standard“)</a:t>
            </a:r>
          </a:p>
          <a:p>
            <a:pPr lvl="1"/>
            <a:r>
              <a:rPr lang="cs-CZ" dirty="0"/>
              <a:t>Mnohostranná dohoda příslušných orgánů o automatické výměně informací o finančních </a:t>
            </a:r>
            <a:r>
              <a:rPr lang="cs-CZ" dirty="0" smtClean="0"/>
              <a:t>účtech (MCAA)</a:t>
            </a:r>
          </a:p>
          <a:p>
            <a:pPr lvl="1"/>
            <a:r>
              <a:rPr lang="cs-CZ" dirty="0" smtClean="0"/>
              <a:t>Samy o sobě právně nezávazné!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9143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Prameny</a:t>
            </a:r>
            <a:r>
              <a:rPr lang="en-US" dirty="0" smtClean="0"/>
              <a:t> – </a:t>
            </a:r>
            <a:r>
              <a:rPr lang="en-US" dirty="0" err="1" smtClean="0"/>
              <a:t>evropské</a:t>
            </a:r>
            <a:r>
              <a:rPr lang="en-US" dirty="0" smtClean="0"/>
              <a:t> </a:t>
            </a:r>
            <a:r>
              <a:rPr lang="en-US" dirty="0" err="1" smtClean="0"/>
              <a:t>právo</a:t>
            </a:r>
            <a:r>
              <a:rPr lang="en-US" dirty="0" smtClean="0"/>
              <a:t>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Nepřímé</a:t>
            </a:r>
            <a:r>
              <a:rPr lang="en-US" dirty="0" smtClean="0"/>
              <a:t> </a:t>
            </a:r>
            <a:r>
              <a:rPr lang="en-US" dirty="0" err="1" smtClean="0"/>
              <a:t>daně</a:t>
            </a:r>
            <a:endParaRPr lang="en-US" dirty="0" smtClean="0"/>
          </a:p>
          <a:p>
            <a:pPr lvl="1"/>
            <a:r>
              <a:rPr lang="en-US" dirty="0" err="1" smtClean="0"/>
              <a:t>Nařízení</a:t>
            </a:r>
            <a:r>
              <a:rPr lang="en-US" dirty="0" smtClean="0"/>
              <a:t> </a:t>
            </a:r>
            <a:r>
              <a:rPr lang="en-US" dirty="0" err="1" smtClean="0"/>
              <a:t>Rady</a:t>
            </a:r>
            <a:r>
              <a:rPr lang="en-US" dirty="0" smtClean="0"/>
              <a:t> (EU) </a:t>
            </a:r>
            <a:r>
              <a:rPr lang="en-US" dirty="0" err="1" smtClean="0"/>
              <a:t>č</a:t>
            </a:r>
            <a:r>
              <a:rPr lang="en-US" dirty="0" smtClean="0"/>
              <a:t>. 904/2010, </a:t>
            </a:r>
            <a:r>
              <a:rPr lang="cs-CZ" dirty="0"/>
              <a:t>o správní spolupráci a boji proti podvodům v oblasti daně z přidané </a:t>
            </a:r>
            <a:r>
              <a:rPr lang="cs-CZ" dirty="0" smtClean="0"/>
              <a:t>hodnoty</a:t>
            </a:r>
          </a:p>
          <a:p>
            <a:pPr lvl="1"/>
            <a:r>
              <a:rPr lang="en-US" dirty="0" err="1" smtClean="0"/>
              <a:t>Nařízení</a:t>
            </a:r>
            <a:r>
              <a:rPr lang="en-US" dirty="0" smtClean="0"/>
              <a:t> </a:t>
            </a:r>
            <a:r>
              <a:rPr lang="en-US" dirty="0" err="1" smtClean="0"/>
              <a:t>Rady</a:t>
            </a:r>
            <a:r>
              <a:rPr lang="en-US" dirty="0" smtClean="0"/>
              <a:t> (EU) </a:t>
            </a:r>
            <a:r>
              <a:rPr lang="en-US" dirty="0" err="1" smtClean="0"/>
              <a:t>č</a:t>
            </a:r>
            <a:r>
              <a:rPr lang="en-US" dirty="0" smtClean="0"/>
              <a:t>. 389/2012, o </a:t>
            </a:r>
            <a:r>
              <a:rPr lang="en-US" dirty="0" err="1" smtClean="0"/>
              <a:t>správní</a:t>
            </a:r>
            <a:r>
              <a:rPr lang="en-US" dirty="0" smtClean="0"/>
              <a:t> </a:t>
            </a:r>
            <a:r>
              <a:rPr lang="en-US" dirty="0" err="1" smtClean="0"/>
              <a:t>spolupráci</a:t>
            </a:r>
            <a:r>
              <a:rPr lang="en-US" dirty="0" smtClean="0"/>
              <a:t> v </a:t>
            </a:r>
            <a:r>
              <a:rPr lang="en-US" dirty="0" err="1" smtClean="0"/>
              <a:t>oblasti</a:t>
            </a:r>
            <a:r>
              <a:rPr lang="en-US" dirty="0" smtClean="0"/>
              <a:t> </a:t>
            </a:r>
            <a:r>
              <a:rPr lang="en-US" dirty="0" err="1" smtClean="0"/>
              <a:t>spotřebních</a:t>
            </a:r>
            <a:r>
              <a:rPr lang="en-US" dirty="0" smtClean="0"/>
              <a:t> </a:t>
            </a:r>
            <a:r>
              <a:rPr lang="en-US" dirty="0" err="1" smtClean="0"/>
              <a:t>daní</a:t>
            </a:r>
            <a:endParaRPr lang="en-US" dirty="0" smtClean="0"/>
          </a:p>
          <a:p>
            <a:r>
              <a:rPr lang="en-US" dirty="0" err="1" smtClean="0"/>
              <a:t>Ostatní</a:t>
            </a:r>
            <a:r>
              <a:rPr lang="en-US" dirty="0" smtClean="0"/>
              <a:t> </a:t>
            </a:r>
            <a:r>
              <a:rPr lang="en-US" dirty="0" err="1" smtClean="0"/>
              <a:t>daně</a:t>
            </a:r>
            <a:endParaRPr lang="en-US" dirty="0" smtClean="0"/>
          </a:p>
          <a:p>
            <a:pPr lvl="1"/>
            <a:r>
              <a:rPr lang="en-US" dirty="0" err="1" smtClean="0"/>
              <a:t>Směrnice</a:t>
            </a:r>
            <a:r>
              <a:rPr lang="en-US" dirty="0" smtClean="0"/>
              <a:t> </a:t>
            </a:r>
            <a:r>
              <a:rPr lang="en-US" dirty="0" err="1" smtClean="0"/>
              <a:t>Rady</a:t>
            </a:r>
            <a:r>
              <a:rPr lang="en-US" dirty="0" smtClean="0"/>
              <a:t> 2011/16/EU, o </a:t>
            </a:r>
            <a:r>
              <a:rPr lang="en-US" dirty="0" err="1" smtClean="0"/>
              <a:t>správní</a:t>
            </a:r>
            <a:r>
              <a:rPr lang="en-US" dirty="0" smtClean="0"/>
              <a:t> </a:t>
            </a:r>
            <a:r>
              <a:rPr lang="en-US" dirty="0" err="1" smtClean="0"/>
              <a:t>spolupráci</a:t>
            </a:r>
            <a:r>
              <a:rPr lang="en-US" dirty="0" smtClean="0"/>
              <a:t> v </a:t>
            </a:r>
            <a:r>
              <a:rPr lang="en-US" dirty="0" err="1" smtClean="0"/>
              <a:t>oblasti</a:t>
            </a:r>
            <a:r>
              <a:rPr lang="en-US" dirty="0" smtClean="0"/>
              <a:t> </a:t>
            </a:r>
            <a:r>
              <a:rPr lang="en-US" dirty="0" err="1" smtClean="0"/>
              <a:t>daní</a:t>
            </a:r>
            <a:r>
              <a:rPr lang="en-US" dirty="0" smtClean="0"/>
              <a:t> (DAC)</a:t>
            </a:r>
          </a:p>
          <a:p>
            <a:pPr lvl="2"/>
            <a:r>
              <a:rPr lang="en-US" dirty="0" err="1" smtClean="0"/>
              <a:t>Novela</a:t>
            </a:r>
            <a:r>
              <a:rPr lang="en-US" dirty="0" smtClean="0"/>
              <a:t> 2014/107/EU (DAC II), </a:t>
            </a:r>
            <a:r>
              <a:rPr lang="cs-CZ" dirty="0"/>
              <a:t>povinná automatická výměna informací v oblasti </a:t>
            </a:r>
            <a:r>
              <a:rPr lang="cs-CZ" dirty="0" smtClean="0"/>
              <a:t>daní</a:t>
            </a:r>
          </a:p>
          <a:p>
            <a:pPr lvl="2"/>
            <a:r>
              <a:rPr lang="cs-CZ" dirty="0" smtClean="0"/>
              <a:t>Seznamy vyňatých účtů a neoznamujících finančních institucí v úředním věstníku</a:t>
            </a:r>
            <a:endParaRPr lang="en-US" dirty="0" smtClean="0"/>
          </a:p>
          <a:p>
            <a:pPr lvl="2"/>
            <a:r>
              <a:rPr lang="en-US" dirty="0" err="1" smtClean="0"/>
              <a:t>Připravovaná</a:t>
            </a:r>
            <a:r>
              <a:rPr lang="en-US" dirty="0" smtClean="0"/>
              <a:t> </a:t>
            </a:r>
            <a:r>
              <a:rPr lang="en-US" dirty="0" err="1" smtClean="0"/>
              <a:t>novela</a:t>
            </a:r>
            <a:r>
              <a:rPr lang="en-US" dirty="0" smtClean="0"/>
              <a:t> (DAC III), </a:t>
            </a:r>
            <a:r>
              <a:rPr lang="en-US" dirty="0" err="1" smtClean="0"/>
              <a:t>výměna</a:t>
            </a:r>
            <a:r>
              <a:rPr lang="en-US" dirty="0" smtClean="0"/>
              <a:t> </a:t>
            </a:r>
            <a:r>
              <a:rPr lang="en-US" dirty="0" err="1" smtClean="0"/>
              <a:t>závazných</a:t>
            </a:r>
            <a:r>
              <a:rPr lang="en-US" dirty="0" smtClean="0"/>
              <a:t> </a:t>
            </a:r>
            <a:r>
              <a:rPr lang="en-US" dirty="0" err="1" smtClean="0"/>
              <a:t>stanovisek</a:t>
            </a:r>
            <a:endParaRPr lang="en-US" dirty="0" smtClean="0"/>
          </a:p>
          <a:p>
            <a:pPr lvl="1"/>
            <a:r>
              <a:rPr lang="en-US" dirty="0" err="1" smtClean="0"/>
              <a:t>Směrnice</a:t>
            </a:r>
            <a:r>
              <a:rPr lang="en-US" dirty="0" smtClean="0"/>
              <a:t> </a:t>
            </a:r>
            <a:r>
              <a:rPr lang="en-US" dirty="0" err="1" smtClean="0"/>
              <a:t>Rady</a:t>
            </a:r>
            <a:r>
              <a:rPr lang="en-US" dirty="0" smtClean="0"/>
              <a:t> 2003/48/ES, o </a:t>
            </a:r>
            <a:r>
              <a:rPr lang="en-US" dirty="0" err="1" smtClean="0"/>
              <a:t>zdanění</a:t>
            </a:r>
            <a:r>
              <a:rPr lang="en-US" dirty="0" smtClean="0"/>
              <a:t> </a:t>
            </a:r>
            <a:r>
              <a:rPr lang="en-US" dirty="0" err="1" smtClean="0"/>
              <a:t>příjmů</a:t>
            </a:r>
            <a:r>
              <a:rPr lang="en-US" dirty="0" smtClean="0"/>
              <a:t> z </a:t>
            </a:r>
            <a:r>
              <a:rPr lang="en-US" dirty="0" err="1" smtClean="0"/>
              <a:t>úspor</a:t>
            </a:r>
            <a:r>
              <a:rPr lang="en-US" dirty="0" smtClean="0"/>
              <a:t> v </a:t>
            </a:r>
            <a:r>
              <a:rPr lang="en-US" dirty="0" err="1" smtClean="0"/>
              <a:t>podobě</a:t>
            </a:r>
            <a:r>
              <a:rPr lang="en-US" dirty="0" smtClean="0"/>
              <a:t> </a:t>
            </a:r>
            <a:r>
              <a:rPr lang="en-US" dirty="0" err="1" smtClean="0"/>
              <a:t>úrokových</a:t>
            </a:r>
            <a:r>
              <a:rPr lang="en-US" dirty="0" smtClean="0"/>
              <a:t> </a:t>
            </a:r>
            <a:r>
              <a:rPr lang="en-US" dirty="0" err="1" smtClean="0"/>
              <a:t>plateb</a:t>
            </a:r>
            <a:r>
              <a:rPr lang="en-US" dirty="0" smtClean="0"/>
              <a:t> (</a:t>
            </a:r>
            <a:r>
              <a:rPr lang="en-US" dirty="0" err="1" smtClean="0"/>
              <a:t>tzv</a:t>
            </a:r>
            <a:r>
              <a:rPr lang="en-US" dirty="0" smtClean="0"/>
              <a:t>. savings </a:t>
            </a:r>
            <a:r>
              <a:rPr lang="en-US" dirty="0" err="1" smtClean="0"/>
              <a:t>směrnice</a:t>
            </a:r>
            <a:r>
              <a:rPr lang="en-US" dirty="0" smtClean="0"/>
              <a:t>) [</a:t>
            </a:r>
            <a:r>
              <a:rPr lang="en-US" dirty="0" err="1" smtClean="0"/>
              <a:t>naplánováno</a:t>
            </a:r>
            <a:r>
              <a:rPr lang="en-US" dirty="0" smtClean="0"/>
              <a:t> </a:t>
            </a:r>
            <a:r>
              <a:rPr lang="en-US" dirty="0" err="1" smtClean="0"/>
              <a:t>zrušení</a:t>
            </a:r>
            <a:r>
              <a:rPr lang="en-US" dirty="0" smtClean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967081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Prameny</a:t>
            </a:r>
            <a:r>
              <a:rPr lang="en-US" dirty="0" smtClean="0"/>
              <a:t> – </a:t>
            </a:r>
            <a:r>
              <a:rPr lang="en-US" dirty="0" err="1" smtClean="0"/>
              <a:t>evropské</a:t>
            </a:r>
            <a:r>
              <a:rPr lang="en-US" dirty="0" smtClean="0"/>
              <a:t> </a:t>
            </a:r>
            <a:r>
              <a:rPr lang="en-US" dirty="0" err="1" smtClean="0"/>
              <a:t>právo</a:t>
            </a:r>
            <a:r>
              <a:rPr lang="en-US" dirty="0" smtClean="0"/>
              <a:t>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Vymáhání</a:t>
            </a:r>
            <a:r>
              <a:rPr lang="en-US" dirty="0" smtClean="0"/>
              <a:t> </a:t>
            </a:r>
            <a:r>
              <a:rPr lang="en-US" dirty="0" err="1" smtClean="0"/>
              <a:t>daní</a:t>
            </a:r>
            <a:endParaRPr lang="en-US" dirty="0" smtClean="0"/>
          </a:p>
          <a:p>
            <a:pPr lvl="1"/>
            <a:r>
              <a:rPr lang="en-US" dirty="0" err="1" smtClean="0"/>
              <a:t>Směrnice</a:t>
            </a:r>
            <a:r>
              <a:rPr lang="en-US" dirty="0" smtClean="0"/>
              <a:t> </a:t>
            </a:r>
            <a:r>
              <a:rPr lang="en-US" dirty="0" err="1" smtClean="0"/>
              <a:t>rady</a:t>
            </a:r>
            <a:r>
              <a:rPr lang="en-US" dirty="0" smtClean="0"/>
              <a:t> 2010/24/EU, o </a:t>
            </a:r>
            <a:r>
              <a:rPr lang="en-US" dirty="0" err="1" smtClean="0"/>
              <a:t>vzájemné</a:t>
            </a:r>
            <a:r>
              <a:rPr lang="en-US" dirty="0" smtClean="0"/>
              <a:t> </a:t>
            </a:r>
            <a:r>
              <a:rPr lang="en-US" dirty="0" err="1" smtClean="0"/>
              <a:t>pomoci</a:t>
            </a:r>
            <a:r>
              <a:rPr lang="en-US" dirty="0" smtClean="0"/>
              <a:t>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vymáhání</a:t>
            </a:r>
            <a:r>
              <a:rPr lang="en-US" dirty="0" smtClean="0"/>
              <a:t> </a:t>
            </a:r>
            <a:r>
              <a:rPr lang="en-US" dirty="0" err="1" smtClean="0"/>
              <a:t>pohledávek</a:t>
            </a:r>
            <a:r>
              <a:rPr lang="en-US" dirty="0" smtClean="0"/>
              <a:t> </a:t>
            </a:r>
            <a:r>
              <a:rPr lang="en-US" dirty="0" err="1" smtClean="0"/>
              <a:t>vyplývajících</a:t>
            </a:r>
            <a:r>
              <a:rPr lang="en-US" dirty="0" smtClean="0"/>
              <a:t> z </a:t>
            </a:r>
            <a:r>
              <a:rPr lang="en-US" dirty="0" err="1" smtClean="0"/>
              <a:t>daní</a:t>
            </a:r>
            <a:r>
              <a:rPr lang="en-US" dirty="0" smtClean="0"/>
              <a:t>, </a:t>
            </a:r>
            <a:r>
              <a:rPr lang="en-US" dirty="0" err="1" smtClean="0"/>
              <a:t>poplatků</a:t>
            </a:r>
            <a:r>
              <a:rPr lang="en-US" dirty="0" smtClean="0"/>
              <a:t>, </a:t>
            </a:r>
            <a:r>
              <a:rPr lang="en-US" dirty="0" err="1" smtClean="0"/>
              <a:t>cel</a:t>
            </a:r>
            <a:r>
              <a:rPr lang="en-US" dirty="0" smtClean="0"/>
              <a:t> a </a:t>
            </a:r>
            <a:r>
              <a:rPr lang="en-US" dirty="0" err="1" smtClean="0"/>
              <a:t>jiných</a:t>
            </a:r>
            <a:r>
              <a:rPr lang="en-US" dirty="0" smtClean="0"/>
              <a:t> </a:t>
            </a:r>
            <a:r>
              <a:rPr lang="en-US" dirty="0" err="1" smtClean="0"/>
              <a:t>opatření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5274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Prameny</a:t>
            </a:r>
            <a:r>
              <a:rPr lang="en-US" dirty="0" smtClean="0"/>
              <a:t> – </a:t>
            </a:r>
            <a:r>
              <a:rPr lang="en-US" dirty="0" err="1" smtClean="0"/>
              <a:t>české</a:t>
            </a:r>
            <a:r>
              <a:rPr lang="en-US" dirty="0" smtClean="0"/>
              <a:t> </a:t>
            </a:r>
            <a:r>
              <a:rPr lang="en-US" dirty="0" err="1" smtClean="0"/>
              <a:t>právo</a:t>
            </a:r>
            <a:r>
              <a:rPr lang="en-US" dirty="0" smtClean="0"/>
              <a:t>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080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Zákon</a:t>
            </a:r>
            <a:r>
              <a:rPr lang="en-US" dirty="0" smtClean="0"/>
              <a:t> </a:t>
            </a:r>
            <a:r>
              <a:rPr lang="en-US" dirty="0" err="1" smtClean="0"/>
              <a:t>č</a:t>
            </a:r>
            <a:r>
              <a:rPr lang="en-US" dirty="0" smtClean="0"/>
              <a:t>. 164/2013 Sb., o </a:t>
            </a:r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spolupráci</a:t>
            </a:r>
            <a:r>
              <a:rPr lang="en-US" dirty="0" smtClean="0"/>
              <a:t>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správě</a:t>
            </a:r>
            <a:r>
              <a:rPr lang="en-US" dirty="0" smtClean="0"/>
              <a:t> </a:t>
            </a:r>
            <a:r>
              <a:rPr lang="en-US" dirty="0" err="1" smtClean="0"/>
              <a:t>daní</a:t>
            </a:r>
            <a:endParaRPr lang="en-US" dirty="0" smtClean="0"/>
          </a:p>
          <a:p>
            <a:pPr lvl="1"/>
            <a:r>
              <a:rPr lang="en-US" dirty="0" err="1" smtClean="0"/>
              <a:t>Provádí</a:t>
            </a:r>
            <a:r>
              <a:rPr lang="en-US" dirty="0" smtClean="0"/>
              <a:t> </a:t>
            </a:r>
            <a:r>
              <a:rPr lang="en-US" dirty="0" err="1" smtClean="0"/>
              <a:t>směrnici</a:t>
            </a:r>
            <a:r>
              <a:rPr lang="en-US" dirty="0" smtClean="0"/>
              <a:t> DAC, </a:t>
            </a:r>
            <a:r>
              <a:rPr lang="en-US" dirty="0" err="1" smtClean="0"/>
              <a:t>Štrasburskou</a:t>
            </a:r>
            <a:r>
              <a:rPr lang="en-US" dirty="0" smtClean="0"/>
              <a:t> </a:t>
            </a:r>
            <a:r>
              <a:rPr lang="en-US" dirty="0" err="1" smtClean="0"/>
              <a:t>úmluvu</a:t>
            </a:r>
            <a:r>
              <a:rPr lang="en-US" dirty="0" smtClean="0"/>
              <a:t> a </a:t>
            </a:r>
            <a:r>
              <a:rPr lang="en-US" dirty="0" err="1" smtClean="0"/>
              <a:t>ostatní</a:t>
            </a:r>
            <a:r>
              <a:rPr lang="en-US" dirty="0" smtClean="0"/>
              <a:t> </a:t>
            </a:r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smlouvy</a:t>
            </a:r>
            <a:r>
              <a:rPr lang="en-US" dirty="0" smtClean="0"/>
              <a:t> o </a:t>
            </a:r>
            <a:r>
              <a:rPr lang="en-US" dirty="0" err="1" smtClean="0"/>
              <a:t>výměně</a:t>
            </a:r>
            <a:r>
              <a:rPr lang="en-US" dirty="0" smtClean="0"/>
              <a:t> </a:t>
            </a:r>
            <a:r>
              <a:rPr lang="en-US" dirty="0" err="1" smtClean="0"/>
              <a:t>informací</a:t>
            </a:r>
            <a:endParaRPr lang="en-US" dirty="0"/>
          </a:p>
          <a:p>
            <a:pPr lvl="1"/>
            <a:r>
              <a:rPr lang="en-US" dirty="0" err="1" smtClean="0"/>
              <a:t>Vyhláška</a:t>
            </a:r>
            <a:r>
              <a:rPr lang="en-US" dirty="0" smtClean="0"/>
              <a:t> </a:t>
            </a:r>
            <a:r>
              <a:rPr lang="en-US" dirty="0" err="1" smtClean="0"/>
              <a:t>č</a:t>
            </a:r>
            <a:r>
              <a:rPr lang="en-US" dirty="0" smtClean="0"/>
              <a:t>. 74/2013 Sb., o </a:t>
            </a:r>
            <a:r>
              <a:rPr lang="en-US" dirty="0" err="1" smtClean="0"/>
              <a:t>stanovení</a:t>
            </a:r>
            <a:r>
              <a:rPr lang="en-US" dirty="0" smtClean="0"/>
              <a:t> </a:t>
            </a:r>
            <a:r>
              <a:rPr lang="en-US" dirty="0" err="1" smtClean="0"/>
              <a:t>druhů</a:t>
            </a:r>
            <a:r>
              <a:rPr lang="en-US" dirty="0" smtClean="0"/>
              <a:t> </a:t>
            </a:r>
            <a:r>
              <a:rPr lang="en-US" dirty="0" err="1" smtClean="0"/>
              <a:t>příjmu</a:t>
            </a:r>
            <a:r>
              <a:rPr lang="en-US" dirty="0" smtClean="0"/>
              <a:t> a </a:t>
            </a:r>
            <a:r>
              <a:rPr lang="en-US" dirty="0" err="1" smtClean="0"/>
              <a:t>majetku</a:t>
            </a:r>
            <a:r>
              <a:rPr lang="en-US" dirty="0" smtClean="0"/>
              <a:t> […]</a:t>
            </a:r>
          </a:p>
          <a:p>
            <a:r>
              <a:rPr lang="en-US" dirty="0" err="1" smtClean="0"/>
              <a:t>Zákon</a:t>
            </a:r>
            <a:r>
              <a:rPr lang="en-US" dirty="0" smtClean="0"/>
              <a:t> </a:t>
            </a:r>
            <a:r>
              <a:rPr lang="en-US" dirty="0" err="1" smtClean="0"/>
              <a:t>č</a:t>
            </a:r>
            <a:r>
              <a:rPr lang="en-US" dirty="0" smtClean="0"/>
              <a:t>. 330/2014 Sb., o </a:t>
            </a:r>
            <a:r>
              <a:rPr lang="en-US" dirty="0" err="1" smtClean="0"/>
              <a:t>výměně</a:t>
            </a:r>
            <a:r>
              <a:rPr lang="en-US" dirty="0" smtClean="0"/>
              <a:t> </a:t>
            </a:r>
            <a:r>
              <a:rPr lang="en-US" dirty="0" err="1" smtClean="0"/>
              <a:t>informací</a:t>
            </a:r>
            <a:r>
              <a:rPr lang="en-US" dirty="0" smtClean="0"/>
              <a:t> o </a:t>
            </a:r>
            <a:r>
              <a:rPr lang="en-US" dirty="0" err="1" smtClean="0"/>
              <a:t>finančních</a:t>
            </a:r>
            <a:r>
              <a:rPr lang="en-US" dirty="0" smtClean="0"/>
              <a:t> </a:t>
            </a:r>
            <a:r>
              <a:rPr lang="en-US" dirty="0" err="1" smtClean="0"/>
              <a:t>účtech</a:t>
            </a:r>
            <a:r>
              <a:rPr lang="en-US" dirty="0" smtClean="0"/>
              <a:t> se </a:t>
            </a:r>
            <a:r>
              <a:rPr lang="en-US" dirty="0" err="1" smtClean="0"/>
              <a:t>Spojenými</a:t>
            </a:r>
            <a:r>
              <a:rPr lang="en-US" dirty="0" smtClean="0"/>
              <a:t> </a:t>
            </a:r>
            <a:r>
              <a:rPr lang="en-US" dirty="0" err="1" smtClean="0"/>
              <a:t>státy</a:t>
            </a:r>
            <a:r>
              <a:rPr lang="en-US" dirty="0" smtClean="0"/>
              <a:t> </a:t>
            </a:r>
            <a:r>
              <a:rPr lang="en-US" dirty="0" err="1" smtClean="0"/>
              <a:t>americkými</a:t>
            </a:r>
            <a:r>
              <a:rPr lang="en-US" dirty="0" smtClean="0"/>
              <a:t> pro </a:t>
            </a:r>
            <a:r>
              <a:rPr lang="en-US" dirty="0" err="1" smtClean="0"/>
              <a:t>účely</a:t>
            </a:r>
            <a:r>
              <a:rPr lang="en-US" dirty="0" smtClean="0"/>
              <a:t> </a:t>
            </a:r>
            <a:r>
              <a:rPr lang="en-US" dirty="0" err="1" smtClean="0"/>
              <a:t>správy</a:t>
            </a:r>
            <a:r>
              <a:rPr lang="en-US" dirty="0" smtClean="0"/>
              <a:t> </a:t>
            </a:r>
            <a:r>
              <a:rPr lang="en-US" dirty="0" err="1" smtClean="0"/>
              <a:t>daní</a:t>
            </a:r>
            <a:r>
              <a:rPr lang="en-US" dirty="0" smtClean="0"/>
              <a:t> (</a:t>
            </a:r>
            <a:r>
              <a:rPr lang="en-US" dirty="0" err="1" smtClean="0"/>
              <a:t>tzv</a:t>
            </a:r>
            <a:r>
              <a:rPr lang="en-US" dirty="0" smtClean="0"/>
              <a:t>. </a:t>
            </a:r>
            <a:r>
              <a:rPr lang="en-US" dirty="0" err="1"/>
              <a:t>z</a:t>
            </a:r>
            <a:r>
              <a:rPr lang="en-US" dirty="0" err="1" smtClean="0"/>
              <a:t>ákon</a:t>
            </a:r>
            <a:r>
              <a:rPr lang="en-US" dirty="0" smtClean="0"/>
              <a:t> FATCA)</a:t>
            </a:r>
          </a:p>
          <a:p>
            <a:pPr lvl="1"/>
            <a:r>
              <a:rPr lang="en-US" u="sng" dirty="0" err="1" smtClean="0"/>
              <a:t>Vláda</a:t>
            </a:r>
            <a:r>
              <a:rPr lang="en-US" u="sng" dirty="0" smtClean="0"/>
              <a:t> </a:t>
            </a:r>
            <a:r>
              <a:rPr lang="en-US" u="sng" dirty="0" err="1" smtClean="0"/>
              <a:t>dnes</a:t>
            </a:r>
            <a:r>
              <a:rPr lang="en-US" u="sng" dirty="0" smtClean="0"/>
              <a:t> </a:t>
            </a:r>
            <a:r>
              <a:rPr lang="en-US" u="sng" dirty="0" err="1" smtClean="0"/>
              <a:t>schválila</a:t>
            </a:r>
            <a:r>
              <a:rPr lang="en-US" u="sng" dirty="0" smtClean="0"/>
              <a:t> </a:t>
            </a:r>
            <a:r>
              <a:rPr lang="en-US" u="sng" dirty="0" err="1" smtClean="0"/>
              <a:t>návrh</a:t>
            </a:r>
            <a:r>
              <a:rPr lang="en-US" u="sng" dirty="0" smtClean="0"/>
              <a:t> </a:t>
            </a:r>
            <a:r>
              <a:rPr lang="en-US" u="sng" dirty="0" err="1" smtClean="0"/>
              <a:t>na</a:t>
            </a:r>
            <a:r>
              <a:rPr lang="en-US" u="sng" dirty="0" smtClean="0"/>
              <a:t> </a:t>
            </a:r>
            <a:r>
              <a:rPr lang="en-US" u="sng" dirty="0" err="1" smtClean="0"/>
              <a:t>jeho</a:t>
            </a:r>
            <a:r>
              <a:rPr lang="en-US" u="sng" dirty="0" smtClean="0"/>
              <a:t> </a:t>
            </a:r>
            <a:r>
              <a:rPr lang="en-US" u="sng" dirty="0" err="1" smtClean="0"/>
              <a:t>zrušení</a:t>
            </a:r>
            <a:r>
              <a:rPr lang="en-US" u="sng" dirty="0" smtClean="0"/>
              <a:t> k 1. </a:t>
            </a:r>
            <a:r>
              <a:rPr lang="en-US" u="sng" dirty="0" err="1" smtClean="0"/>
              <a:t>lednu</a:t>
            </a:r>
            <a:r>
              <a:rPr lang="en-US" u="sng" dirty="0" smtClean="0"/>
              <a:t> 2016!</a:t>
            </a:r>
          </a:p>
          <a:p>
            <a:r>
              <a:rPr lang="cs-CZ" dirty="0" smtClean="0"/>
              <a:t>Vláda dnes schválila návrh zákona, který do zákona o mezinárodní spolupráci transponuje směrnici DAC II!</a:t>
            </a:r>
          </a:p>
          <a:p>
            <a:pPr lvl="1"/>
            <a:r>
              <a:rPr lang="cs-CZ" dirty="0" smtClean="0"/>
              <a:t>Účinnost k 1. lednu 2016</a:t>
            </a:r>
          </a:p>
          <a:p>
            <a:pPr lvl="1"/>
            <a:r>
              <a:rPr lang="cs-CZ" dirty="0" smtClean="0"/>
              <a:t>Doprovodná vyhláška o stanovení vyňatých účtů</a:t>
            </a:r>
          </a:p>
          <a:p>
            <a:pPr lvl="1"/>
            <a:r>
              <a:rPr lang="cs-CZ" dirty="0" smtClean="0"/>
              <a:t>Sněmovní tisk 651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962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Prameny</a:t>
            </a:r>
            <a:r>
              <a:rPr lang="en-US" dirty="0"/>
              <a:t> – </a:t>
            </a:r>
            <a:r>
              <a:rPr lang="en-US" dirty="0" err="1"/>
              <a:t>české</a:t>
            </a:r>
            <a:r>
              <a:rPr lang="en-US" dirty="0"/>
              <a:t> </a:t>
            </a:r>
            <a:r>
              <a:rPr lang="en-US" dirty="0" err="1"/>
              <a:t>právo</a:t>
            </a:r>
            <a:r>
              <a:rPr lang="en-US" dirty="0"/>
              <a:t> </a:t>
            </a:r>
            <a:r>
              <a:rPr lang="en-US" dirty="0" smtClean="0"/>
              <a:t>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Zákon</a:t>
            </a:r>
            <a:r>
              <a:rPr lang="en-US" dirty="0" smtClean="0"/>
              <a:t> </a:t>
            </a:r>
            <a:r>
              <a:rPr lang="en-US" dirty="0" err="1" smtClean="0"/>
              <a:t>č</a:t>
            </a:r>
            <a:r>
              <a:rPr lang="en-US" dirty="0" smtClean="0"/>
              <a:t>. 586/1992 Sb., o </a:t>
            </a:r>
            <a:r>
              <a:rPr lang="en-US" dirty="0" err="1" smtClean="0"/>
              <a:t>daních</a:t>
            </a:r>
            <a:r>
              <a:rPr lang="en-US" dirty="0" smtClean="0"/>
              <a:t> z </a:t>
            </a:r>
            <a:r>
              <a:rPr lang="en-US" dirty="0" err="1" smtClean="0"/>
              <a:t>příjmů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Zákon</a:t>
            </a:r>
            <a:r>
              <a:rPr lang="en-US" dirty="0" smtClean="0"/>
              <a:t> </a:t>
            </a:r>
            <a:r>
              <a:rPr lang="en-US" dirty="0" err="1" smtClean="0"/>
              <a:t>č</a:t>
            </a:r>
            <a:r>
              <a:rPr lang="en-US" dirty="0" smtClean="0"/>
              <a:t>. 471/2011 Sb., o </a:t>
            </a:r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pomoci</a:t>
            </a:r>
            <a:r>
              <a:rPr lang="en-US" dirty="0" smtClean="0"/>
              <a:t>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vymáhání</a:t>
            </a:r>
            <a:r>
              <a:rPr lang="en-US" dirty="0" smtClean="0"/>
              <a:t> </a:t>
            </a:r>
            <a:r>
              <a:rPr lang="en-US" dirty="0" err="1" smtClean="0"/>
              <a:t>některých</a:t>
            </a:r>
            <a:r>
              <a:rPr lang="en-US" dirty="0" smtClean="0"/>
              <a:t> </a:t>
            </a:r>
            <a:r>
              <a:rPr lang="en-US" dirty="0" err="1" smtClean="0"/>
              <a:t>finančních</a:t>
            </a:r>
            <a:r>
              <a:rPr lang="en-US" dirty="0" smtClean="0"/>
              <a:t> </a:t>
            </a:r>
            <a:r>
              <a:rPr lang="en-US" dirty="0" err="1" smtClean="0"/>
              <a:t>pohledávek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044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spolupráce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Výměna</a:t>
            </a:r>
            <a:r>
              <a:rPr lang="en-US" dirty="0" smtClean="0"/>
              <a:t> </a:t>
            </a:r>
            <a:r>
              <a:rPr lang="en-US" dirty="0" err="1" smtClean="0"/>
              <a:t>informací</a:t>
            </a:r>
            <a:endParaRPr lang="en-US" dirty="0" smtClean="0"/>
          </a:p>
          <a:p>
            <a:pPr lvl="1"/>
            <a:r>
              <a:rPr lang="en-US" dirty="0" err="1" smtClean="0"/>
              <a:t>Automatická</a:t>
            </a:r>
            <a:endParaRPr lang="en-US" dirty="0" smtClean="0"/>
          </a:p>
          <a:p>
            <a:pPr lvl="2"/>
            <a:r>
              <a:rPr lang="en-US" dirty="0" err="1" smtClean="0"/>
              <a:t>Povinná</a:t>
            </a:r>
            <a:r>
              <a:rPr lang="en-US" dirty="0" smtClean="0"/>
              <a:t> x </a:t>
            </a:r>
            <a:r>
              <a:rPr lang="en-US" dirty="0" err="1"/>
              <a:t>N</a:t>
            </a:r>
            <a:r>
              <a:rPr lang="en-US" dirty="0" err="1" smtClean="0"/>
              <a:t>epovinná</a:t>
            </a:r>
            <a:endParaRPr lang="en-US" dirty="0" smtClean="0"/>
          </a:p>
          <a:p>
            <a:pPr lvl="2"/>
            <a:r>
              <a:rPr lang="en-US" dirty="0" smtClean="0"/>
              <a:t>Z </a:t>
            </a:r>
            <a:r>
              <a:rPr lang="en-US" dirty="0" err="1" smtClean="0"/>
              <a:t>vlastní</a:t>
            </a:r>
            <a:r>
              <a:rPr lang="en-US" dirty="0" smtClean="0"/>
              <a:t> </a:t>
            </a:r>
            <a:r>
              <a:rPr lang="en-US" dirty="0" err="1" smtClean="0"/>
              <a:t>činnosti</a:t>
            </a:r>
            <a:r>
              <a:rPr lang="en-US" dirty="0" smtClean="0"/>
              <a:t> x </a:t>
            </a:r>
            <a:r>
              <a:rPr lang="en-US" dirty="0" err="1"/>
              <a:t>O</a:t>
            </a:r>
            <a:r>
              <a:rPr lang="en-US" dirty="0" err="1" smtClean="0"/>
              <a:t>znamované</a:t>
            </a:r>
            <a:r>
              <a:rPr lang="en-US" dirty="0" smtClean="0"/>
              <a:t> </a:t>
            </a:r>
            <a:r>
              <a:rPr lang="en-US" dirty="0" err="1" smtClean="0"/>
              <a:t>finančními</a:t>
            </a:r>
            <a:r>
              <a:rPr lang="en-US" dirty="0" smtClean="0"/>
              <a:t> </a:t>
            </a:r>
            <a:r>
              <a:rPr lang="en-US" dirty="0" err="1" smtClean="0"/>
              <a:t>institucemi</a:t>
            </a:r>
            <a:endParaRPr lang="en-US" dirty="0" smtClean="0"/>
          </a:p>
          <a:p>
            <a:pPr lvl="1"/>
            <a:r>
              <a:rPr lang="en-US" dirty="0" smtClean="0"/>
              <a:t>Na </a:t>
            </a:r>
            <a:r>
              <a:rPr lang="en-US" dirty="0" err="1" smtClean="0"/>
              <a:t>žádost</a:t>
            </a:r>
            <a:endParaRPr lang="en-US" dirty="0" smtClean="0"/>
          </a:p>
          <a:p>
            <a:pPr lvl="1"/>
            <a:r>
              <a:rPr lang="en-US" dirty="0" err="1" smtClean="0"/>
              <a:t>Spontánní</a:t>
            </a:r>
            <a:endParaRPr lang="en-US" dirty="0" smtClean="0"/>
          </a:p>
          <a:p>
            <a:r>
              <a:rPr lang="en-US" dirty="0" err="1" smtClean="0"/>
              <a:t>Doručování</a:t>
            </a:r>
            <a:endParaRPr lang="en-US" dirty="0" smtClean="0"/>
          </a:p>
          <a:p>
            <a:r>
              <a:rPr lang="en-US" dirty="0" err="1" smtClean="0"/>
              <a:t>Účast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úkonech</a:t>
            </a:r>
            <a:r>
              <a:rPr lang="en-US" dirty="0" smtClean="0"/>
              <a:t>, </a:t>
            </a:r>
            <a:r>
              <a:rPr lang="en-US" dirty="0" err="1" smtClean="0"/>
              <a:t>dílčích</a:t>
            </a:r>
            <a:r>
              <a:rPr lang="en-US" dirty="0" smtClean="0"/>
              <a:t> </a:t>
            </a:r>
            <a:r>
              <a:rPr lang="en-US" dirty="0" err="1" smtClean="0"/>
              <a:t>řízeních</a:t>
            </a:r>
            <a:r>
              <a:rPr lang="en-US" dirty="0" smtClean="0"/>
              <a:t> a </a:t>
            </a:r>
            <a:r>
              <a:rPr lang="en-US" dirty="0" err="1" smtClean="0"/>
              <a:t>postupech</a:t>
            </a:r>
            <a:endParaRPr lang="en-US" dirty="0" smtClean="0"/>
          </a:p>
          <a:p>
            <a:r>
              <a:rPr lang="en-US" dirty="0" err="1" smtClean="0"/>
              <a:t>Provádění</a:t>
            </a:r>
            <a:r>
              <a:rPr lang="en-US" dirty="0" smtClean="0"/>
              <a:t> </a:t>
            </a:r>
            <a:r>
              <a:rPr lang="en-US" dirty="0" err="1" smtClean="0"/>
              <a:t>souběžných</a:t>
            </a:r>
            <a:r>
              <a:rPr lang="en-US" dirty="0" smtClean="0"/>
              <a:t> </a:t>
            </a:r>
            <a:r>
              <a:rPr lang="en-US" dirty="0" err="1" smtClean="0"/>
              <a:t>daňových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spolupráci</a:t>
            </a:r>
            <a:r>
              <a:rPr lang="en-US" dirty="0" smtClean="0"/>
              <a:t> </a:t>
            </a:r>
            <a:r>
              <a:rPr lang="en-US" dirty="0" err="1" smtClean="0"/>
              <a:t>lze</a:t>
            </a:r>
            <a:r>
              <a:rPr lang="en-US" dirty="0" smtClean="0"/>
              <a:t>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splnění</a:t>
            </a:r>
            <a:r>
              <a:rPr lang="en-US" dirty="0" smtClean="0"/>
              <a:t> </a:t>
            </a:r>
            <a:r>
              <a:rPr lang="en-US" dirty="0" err="1" smtClean="0"/>
              <a:t>zákonem</a:t>
            </a:r>
            <a:r>
              <a:rPr lang="en-US" dirty="0" smtClean="0"/>
              <a:t> </a:t>
            </a:r>
            <a:r>
              <a:rPr lang="en-US" dirty="0" err="1" smtClean="0"/>
              <a:t>stanovených</a:t>
            </a:r>
            <a:r>
              <a:rPr lang="en-US" dirty="0" smtClean="0"/>
              <a:t> </a:t>
            </a:r>
            <a:r>
              <a:rPr lang="en-US" dirty="0" err="1" smtClean="0"/>
              <a:t>podmínek</a:t>
            </a:r>
            <a:r>
              <a:rPr lang="en-US" dirty="0" smtClean="0"/>
              <a:t> </a:t>
            </a:r>
            <a:r>
              <a:rPr lang="en-US" dirty="0" err="1" smtClean="0"/>
              <a:t>odmítnout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1168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287</TotalTime>
  <Words>768</Words>
  <Application>Microsoft Office PowerPoint</Application>
  <PresentationFormat>Předvádění na obrazovce (4:3)</PresentationFormat>
  <Paragraphs>169</Paragraphs>
  <Slides>21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Adjacency</vt:lpstr>
      <vt:lpstr>Mezinárodní spolupráce při správě daní </vt:lpstr>
      <vt:lpstr>Osnova</vt:lpstr>
      <vt:lpstr>Prameny – mezinárodní právo I</vt:lpstr>
      <vt:lpstr>Prameny – mezinárodní právo II</vt:lpstr>
      <vt:lpstr>Prameny – evropské právo I</vt:lpstr>
      <vt:lpstr>Prameny – evropské právo II</vt:lpstr>
      <vt:lpstr>Prameny – české právo I</vt:lpstr>
      <vt:lpstr>Prameny – české právo II</vt:lpstr>
      <vt:lpstr>Mezinárodní spolupráce</vt:lpstr>
      <vt:lpstr>Subjekty</vt:lpstr>
      <vt:lpstr>Automatická výměna informací I</vt:lpstr>
      <vt:lpstr>Automatická výměna informací II</vt:lpstr>
      <vt:lpstr>FATCA</vt:lpstr>
      <vt:lpstr>FATCA</vt:lpstr>
      <vt:lpstr>Globální standard (CRS)</vt:lpstr>
      <vt:lpstr>Princip CRS &amp; FATCA podle České úpravy</vt:lpstr>
      <vt:lpstr>CRS &amp; FATCA v ČR po  1. lednu 2016</vt:lpstr>
      <vt:lpstr>Výměna na žádost a spontánní výměna</vt:lpstr>
      <vt:lpstr>Využití informací</vt:lpstr>
      <vt:lpstr>Vymáhání finančních pohledávek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spolupráce při správě daní</dc:title>
  <dc:creator>Michal</dc:creator>
  <cp:lastModifiedBy>Michaela Spackova</cp:lastModifiedBy>
  <cp:revision>71</cp:revision>
  <dcterms:created xsi:type="dcterms:W3CDTF">2015-11-08T18:25:12Z</dcterms:created>
  <dcterms:modified xsi:type="dcterms:W3CDTF">2015-12-10T07:21:05Z</dcterms:modified>
</cp:coreProperties>
</file>