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78" r:id="rId3"/>
    <p:sldId id="257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79" r:id="rId13"/>
    <p:sldId id="273" r:id="rId14"/>
    <p:sldId id="274" r:id="rId15"/>
    <p:sldId id="280" r:id="rId16"/>
    <p:sldId id="265" r:id="rId17"/>
    <p:sldId id="284" r:id="rId18"/>
    <p:sldId id="276" r:id="rId19"/>
    <p:sldId id="266" r:id="rId20"/>
    <p:sldId id="267" r:id="rId21"/>
    <p:sldId id="268" r:id="rId22"/>
    <p:sldId id="269" r:id="rId23"/>
    <p:sldId id="282" r:id="rId24"/>
    <p:sldId id="283" r:id="rId25"/>
    <p:sldId id="270" r:id="rId26"/>
    <p:sldId id="271" r:id="rId27"/>
    <p:sldId id="277" r:id="rId28"/>
    <p:sldId id="27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CBC34-CD7C-44B3-899D-E739E2050D4E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F723C-9394-4B7D-96BE-A70B3DABC0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5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E26A3FE-293D-41F9-99DA-A821B4C98867}" type="datetime1">
              <a:rPr lang="cs-CZ" smtClean="0"/>
              <a:t>12.12.2012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F2C7-20AC-4626-84A4-93B703779C94}" type="datetime1">
              <a:rPr lang="cs-CZ" smtClean="0"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849AF4-170F-4C2E-A592-B74762F53E2C}" type="datetime1">
              <a:rPr lang="cs-CZ" smtClean="0"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A294-9571-4E32-A96D-BF86FFB8FA91}" type="datetime1">
              <a:rPr lang="cs-CZ" smtClean="0"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5A17-3C6A-4706-9CD8-E22F0777B975}" type="datetime1">
              <a:rPr lang="cs-CZ" smtClean="0"/>
              <a:t>12.12.2012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BC139E-E0B3-4CE7-A159-D90EB1A5E613}" type="datetime1">
              <a:rPr lang="cs-CZ" smtClean="0"/>
              <a:t>12.12.2012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F6C405-7C93-441F-BDF6-0C976CFA3EB9}" type="datetime1">
              <a:rPr lang="cs-CZ" smtClean="0"/>
              <a:t>12.12.2012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C27-7BD7-4C0F-96D1-DBA354623961}" type="datetime1">
              <a:rPr lang="cs-CZ" smtClean="0"/>
              <a:t>12.12.2012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6CD2-274E-4662-BFA7-FA535B123856}" type="datetime1">
              <a:rPr lang="cs-CZ" smtClean="0"/>
              <a:t>12.12.2012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14D7-B1AF-4526-A899-86DBC4F124C6}" type="datetime1">
              <a:rPr lang="cs-CZ" smtClean="0"/>
              <a:t>12.12.2012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C9B025-DD00-4074-BBD8-A588EAC17871}" type="datetime1">
              <a:rPr lang="cs-CZ" smtClean="0"/>
              <a:t>12.12.2012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7B5D41-88A1-47D2-B2E6-B1ADCE2CE399}" type="datetime1">
              <a:rPr lang="cs-CZ" smtClean="0"/>
              <a:t>12.12.2012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F1B6CC-F6DD-4E06-A96B-DEC16FBEB6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Majetkové daně (Daň z nemovitostí)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mtClean="0"/>
              <a:t>10</a:t>
            </a:r>
            <a:r>
              <a:rPr lang="cs-CZ" dirty="0" smtClean="0"/>
              <a:t>. 12.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</a:t>
            </a:r>
          </a:p>
          <a:p>
            <a:pPr lvl="1"/>
            <a:r>
              <a:rPr lang="cs-CZ" b="1" dirty="0" smtClean="0"/>
              <a:t>1) </a:t>
            </a:r>
            <a:r>
              <a:rPr lang="cs-CZ" b="1" dirty="0" err="1" smtClean="0"/>
              <a:t>Valorický</a:t>
            </a:r>
            <a:r>
              <a:rPr lang="cs-CZ" b="1" dirty="0" smtClean="0"/>
              <a:t> (v Kč)</a:t>
            </a:r>
          </a:p>
          <a:p>
            <a:pPr lvl="2"/>
            <a:r>
              <a:rPr lang="cs-CZ" dirty="0"/>
              <a:t>A) Orná půda, chmelnice, vinice, zahrady, ovocné sady, trvalé travní porosty (dle </a:t>
            </a:r>
            <a:r>
              <a:rPr lang="cs-CZ" dirty="0" err="1"/>
              <a:t>KatZ</a:t>
            </a:r>
            <a:r>
              <a:rPr lang="cs-CZ" dirty="0"/>
              <a:t> „</a:t>
            </a:r>
            <a:r>
              <a:rPr lang="cs-CZ" u="sng" dirty="0"/>
              <a:t>zemědělské pozemky</a:t>
            </a:r>
            <a:r>
              <a:rPr lang="cs-CZ" dirty="0"/>
              <a:t>“)</a:t>
            </a:r>
          </a:p>
          <a:p>
            <a:pPr lvl="3"/>
            <a:r>
              <a:rPr lang="cs-CZ" dirty="0"/>
              <a:t>Výměra v m</a:t>
            </a:r>
            <a:r>
              <a:rPr lang="cs-CZ" baseline="30000" dirty="0"/>
              <a:t>2</a:t>
            </a:r>
            <a:r>
              <a:rPr lang="cs-CZ" dirty="0"/>
              <a:t> x cena dle vyhlášky č. 412/2008 Sb.</a:t>
            </a:r>
          </a:p>
          <a:p>
            <a:pPr lvl="2"/>
            <a:r>
              <a:rPr lang="cs-CZ" dirty="0"/>
              <a:t>B) Hospodářské </a:t>
            </a:r>
            <a:r>
              <a:rPr lang="cs-CZ" u="sng" dirty="0"/>
              <a:t>lesy, rybníky</a:t>
            </a:r>
            <a:r>
              <a:rPr lang="cs-CZ" dirty="0"/>
              <a:t> s intenzivním a průmyslovým chovem ryb</a:t>
            </a:r>
          </a:p>
          <a:p>
            <a:pPr lvl="3"/>
            <a:r>
              <a:rPr lang="cs-CZ" dirty="0"/>
              <a:t>I) Ocenění pozemku dle </a:t>
            </a:r>
            <a:r>
              <a:rPr lang="cs-CZ" dirty="0" err="1"/>
              <a:t>ZoOM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nebo</a:t>
            </a:r>
          </a:p>
          <a:p>
            <a:pPr lvl="3"/>
            <a:r>
              <a:rPr lang="cs-CZ" dirty="0"/>
              <a:t>II) Výměra v m</a:t>
            </a:r>
            <a:r>
              <a:rPr lang="cs-CZ" baseline="30000" dirty="0"/>
              <a:t>2</a:t>
            </a:r>
            <a:r>
              <a:rPr lang="cs-CZ" dirty="0"/>
              <a:t> x 3,80 </a:t>
            </a:r>
            <a:endParaRPr lang="cs-CZ" dirty="0" smtClean="0"/>
          </a:p>
          <a:p>
            <a:pPr lvl="1"/>
            <a:r>
              <a:rPr lang="cs-CZ" b="1" dirty="0" smtClean="0"/>
              <a:t>2) Specifický (v m</a:t>
            </a:r>
            <a:r>
              <a:rPr lang="cs-CZ" b="1" baseline="30000" dirty="0" smtClean="0"/>
              <a:t>2</a:t>
            </a:r>
            <a:r>
              <a:rPr lang="cs-CZ" b="1" dirty="0" smtClean="0"/>
              <a:t>)</a:t>
            </a:r>
          </a:p>
          <a:p>
            <a:pPr lvl="2"/>
            <a:r>
              <a:rPr lang="cs-CZ" dirty="0" smtClean="0"/>
              <a:t>Ostatní pozemky</a:t>
            </a:r>
          </a:p>
          <a:p>
            <a:pPr marL="1143000" lvl="3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Sazba</a:t>
            </a:r>
          </a:p>
          <a:p>
            <a:pPr lvl="1"/>
            <a:r>
              <a:rPr lang="cs-CZ" dirty="0" smtClean="0"/>
              <a:t>1) Poměrná, lineární (z </a:t>
            </a:r>
            <a:r>
              <a:rPr lang="cs-CZ" dirty="0" err="1" smtClean="0"/>
              <a:t>valorického</a:t>
            </a:r>
            <a:r>
              <a:rPr lang="cs-CZ" dirty="0" smtClean="0"/>
              <a:t> základu)</a:t>
            </a:r>
          </a:p>
          <a:p>
            <a:pPr lvl="2"/>
            <a:r>
              <a:rPr lang="cs-CZ" dirty="0" smtClean="0"/>
              <a:t>Orná půda, chmelnice, vinice, zahrady, ovocné sady – 0,75%</a:t>
            </a:r>
          </a:p>
          <a:p>
            <a:pPr lvl="2"/>
            <a:r>
              <a:rPr lang="cs-CZ" dirty="0" smtClean="0"/>
              <a:t>Trvalé travní porosty, hospodářské lesy, rybníky s intenzivním a průmyslovým chovem ryb – 0,25 % </a:t>
            </a:r>
          </a:p>
          <a:p>
            <a:pPr lvl="1"/>
            <a:r>
              <a:rPr lang="cs-CZ" dirty="0" smtClean="0"/>
              <a:t>2) Pevná (ze specifického základu)</a:t>
            </a:r>
          </a:p>
          <a:p>
            <a:pPr lvl="2"/>
            <a:r>
              <a:rPr lang="cs-CZ" dirty="0" smtClean="0"/>
              <a:t>Ostatní pozemky </a:t>
            </a:r>
          </a:p>
          <a:p>
            <a:pPr lvl="3"/>
            <a:r>
              <a:rPr lang="cs-CZ" dirty="0" smtClean="0"/>
              <a:t>5 </a:t>
            </a:r>
            <a:r>
              <a:rPr lang="cs-CZ" dirty="0"/>
              <a:t>K</a:t>
            </a:r>
            <a:r>
              <a:rPr lang="cs-CZ" dirty="0" smtClean="0"/>
              <a:t>č (1 Kč) – zpevněné plochy (podnikatelská činnost)</a:t>
            </a:r>
          </a:p>
          <a:p>
            <a:pPr lvl="3"/>
            <a:r>
              <a:rPr lang="cs-CZ" dirty="0" smtClean="0"/>
              <a:t>Stavební pozemky – 2 </a:t>
            </a:r>
            <a:r>
              <a:rPr lang="cs-CZ" dirty="0" err="1" smtClean="0"/>
              <a:t>kč</a:t>
            </a:r>
            <a:r>
              <a:rPr lang="cs-CZ" dirty="0" smtClean="0"/>
              <a:t>/m</a:t>
            </a:r>
            <a:r>
              <a:rPr lang="cs-CZ" baseline="30000" dirty="0" smtClean="0"/>
              <a:t>2 </a:t>
            </a:r>
            <a:r>
              <a:rPr lang="cs-CZ" dirty="0" smtClean="0"/>
              <a:t>; dále násobeno KOEFICIENTEM podle počtu obyvatel (snížení/zvýšení </a:t>
            </a:r>
            <a:r>
              <a:rPr lang="cs-CZ" dirty="0" err="1" smtClean="0"/>
              <a:t>o.z.v</a:t>
            </a:r>
            <a:r>
              <a:rPr lang="cs-CZ" dirty="0" smtClean="0"/>
              <a:t>. obce)</a:t>
            </a:r>
          </a:p>
          <a:p>
            <a:pPr lvl="3"/>
            <a:r>
              <a:rPr lang="cs-CZ" dirty="0" smtClean="0"/>
              <a:t>0,20 Kč – zastavěné plochy a nádvoří, ostatní plochy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pozemků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u="sng" dirty="0" smtClean="0"/>
              <a:t>Zpevněné plochy pozemků </a:t>
            </a:r>
            <a:r>
              <a:rPr lang="cs-CZ" dirty="0" smtClean="0"/>
              <a:t>– v KN evidovány jako „Ostatní plocha“ nebo „Zastavěná plocha a nádvoří“, </a:t>
            </a:r>
            <a:r>
              <a:rPr lang="cs-CZ" u="sng" dirty="0" smtClean="0"/>
              <a:t>povrch</a:t>
            </a:r>
            <a:r>
              <a:rPr lang="cs-CZ" dirty="0" smtClean="0"/>
              <a:t> je </a:t>
            </a:r>
            <a:r>
              <a:rPr lang="cs-CZ" u="sng" dirty="0" smtClean="0"/>
              <a:t>zpevněn stavbou</a:t>
            </a:r>
            <a:r>
              <a:rPr lang="cs-CZ" dirty="0" smtClean="0"/>
              <a:t> bez svislé nosné konstrukce</a:t>
            </a:r>
          </a:p>
          <a:p>
            <a:r>
              <a:rPr lang="cs-CZ" u="sng" dirty="0" smtClean="0"/>
              <a:t>Stavba</a:t>
            </a:r>
            <a:r>
              <a:rPr lang="cs-CZ" dirty="0" smtClean="0"/>
              <a:t> (</a:t>
            </a:r>
            <a:r>
              <a:rPr lang="cs-CZ" dirty="0" err="1" smtClean="0"/>
              <a:t>StZ</a:t>
            </a:r>
            <a:r>
              <a:rPr lang="cs-CZ" dirty="0" smtClean="0"/>
              <a:t>) </a:t>
            </a:r>
            <a:r>
              <a:rPr lang="cs-CZ" dirty="0"/>
              <a:t>=</a:t>
            </a:r>
            <a:r>
              <a:rPr lang="cs-CZ" dirty="0" smtClean="0"/>
              <a:t> veškeré </a:t>
            </a:r>
            <a:r>
              <a:rPr lang="cs-CZ" dirty="0"/>
              <a:t>stavební </a:t>
            </a:r>
            <a:r>
              <a:rPr lang="cs-CZ" dirty="0" smtClean="0"/>
              <a:t>dílo, které vzniká </a:t>
            </a:r>
            <a:r>
              <a:rPr lang="cs-CZ" dirty="0"/>
              <a:t>stavební nebo montážní </a:t>
            </a:r>
            <a:r>
              <a:rPr lang="cs-CZ" dirty="0" smtClean="0"/>
              <a:t>technologií 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1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1) Zpevněná </a:t>
            </a:r>
            <a:r>
              <a:rPr lang="cs-CZ" sz="2400" dirty="0"/>
              <a:t>plocha pozemku (</a:t>
            </a:r>
            <a:r>
              <a:rPr lang="cs-CZ" sz="2400" dirty="0" smtClean="0"/>
              <a:t>k podnikání</a:t>
            </a:r>
            <a:r>
              <a:rPr lang="cs-CZ" sz="2400" dirty="0"/>
              <a:t>) </a:t>
            </a:r>
            <a:r>
              <a:rPr lang="cs-CZ" sz="2400" dirty="0">
                <a:solidFill>
                  <a:srgbClr val="FF0000"/>
                </a:solidFill>
              </a:rPr>
              <a:t>X</a:t>
            </a:r>
            <a:r>
              <a:rPr lang="cs-CZ" sz="2400" dirty="0"/>
              <a:t> ostatní plocha?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13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4" y="1124744"/>
            <a:ext cx="8168990" cy="5556324"/>
          </a:xfrm>
        </p:spPr>
      </p:pic>
    </p:spTree>
    <p:extLst>
      <p:ext uri="{BB962C8B-B14F-4D97-AF65-F5344CB8AC3E}">
        <p14:creationId xmlns:p14="http://schemas.microsoft.com/office/powerpoint/2010/main" val="3191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1) Zpevněná </a:t>
            </a:r>
            <a:r>
              <a:rPr lang="cs-CZ" sz="2400" dirty="0"/>
              <a:t>plocha pozemku (k podnikání) </a:t>
            </a:r>
            <a:r>
              <a:rPr lang="cs-CZ" sz="2400" dirty="0">
                <a:solidFill>
                  <a:srgbClr val="FF0000"/>
                </a:solidFill>
              </a:rPr>
              <a:t>X</a:t>
            </a:r>
            <a:r>
              <a:rPr lang="cs-CZ" sz="2400" dirty="0"/>
              <a:t> ostatní plocha?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14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" y="1268760"/>
            <a:ext cx="8459989" cy="4568394"/>
          </a:xfrm>
        </p:spPr>
      </p:pic>
    </p:spTree>
    <p:extLst>
      <p:ext uri="{BB962C8B-B14F-4D97-AF65-F5344CB8AC3E}">
        <p14:creationId xmlns:p14="http://schemas.microsoft.com/office/powerpoint/2010/main" val="38221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2) Zastavěná plocha a </a:t>
            </a:r>
            <a:r>
              <a:rPr lang="cs-CZ" sz="2400" dirty="0" smtClean="0"/>
              <a:t>nádvoří, 3) </a:t>
            </a:r>
            <a:r>
              <a:rPr lang="cs-CZ" sz="2400" smtClean="0"/>
              <a:t>Ostatní plochy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15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226825" cy="4968552"/>
          </a:xfrm>
        </p:spPr>
      </p:pic>
    </p:spTree>
    <p:extLst>
      <p:ext uri="{BB962C8B-B14F-4D97-AF65-F5344CB8AC3E}">
        <p14:creationId xmlns:p14="http://schemas.microsoft.com/office/powerpoint/2010/main" val="803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Daň z </a:t>
            </a:r>
            <a:r>
              <a:rPr lang="cs-CZ" dirty="0" smtClean="0"/>
              <a:t>pozemků – koeficient dle § 6/4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885895" cy="424847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2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Daň z </a:t>
            </a:r>
            <a:r>
              <a:rPr lang="cs-CZ" dirty="0" smtClean="0"/>
              <a:t>pozemků – přehled koeficientů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smtClean="0"/>
              <a:t>cds.mfcr.cz/cps/rde/xchg/cds/xsl/dane_poplatky_14835.html?year=0%C2%93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" y="2708920"/>
            <a:ext cx="9021435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3200" b="1" dirty="0"/>
              <a:t>Daň </a:t>
            </a:r>
            <a:r>
              <a:rPr lang="cs-CZ" sz="3200" b="1" dirty="0" smtClean="0"/>
              <a:t>ze staveb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 ze staveb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Subjekt = poplatník</a:t>
            </a:r>
          </a:p>
          <a:p>
            <a:pPr lvl="1"/>
            <a:r>
              <a:rPr lang="cs-CZ" dirty="0" smtClean="0"/>
              <a:t>A) Vlastník</a:t>
            </a:r>
          </a:p>
          <a:p>
            <a:pPr lvl="1"/>
            <a:r>
              <a:rPr lang="cs-CZ" dirty="0" smtClean="0"/>
              <a:t>B) OSS, SO, zvl. PO (ve vlastnictví státu)</a:t>
            </a:r>
          </a:p>
          <a:p>
            <a:pPr lvl="1"/>
            <a:r>
              <a:rPr lang="cs-CZ" dirty="0" smtClean="0"/>
              <a:t>C) PF, SSHR</a:t>
            </a:r>
          </a:p>
          <a:p>
            <a:pPr lvl="1"/>
            <a:r>
              <a:rPr lang="cs-CZ" dirty="0" smtClean="0"/>
              <a:t>D) Nájemce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9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Daňová soustava ČR</a:t>
            </a:r>
          </a:p>
          <a:p>
            <a:pPr lvl="1"/>
            <a:r>
              <a:rPr lang="cs-CZ" dirty="0" smtClean="0"/>
              <a:t>Přímé daně</a:t>
            </a:r>
          </a:p>
          <a:p>
            <a:pPr lvl="2"/>
            <a:r>
              <a:rPr lang="cs-CZ" dirty="0" smtClean="0"/>
              <a:t>Důchodového typu (DPFO, DPPO)</a:t>
            </a:r>
          </a:p>
          <a:p>
            <a:pPr lvl="2"/>
            <a:r>
              <a:rPr lang="cs-CZ" dirty="0" smtClean="0"/>
              <a:t>Majetkového typu (daň z nemovitostí, daň dědická, daň darovací, daň z převodu nemovitostí) </a:t>
            </a:r>
          </a:p>
          <a:p>
            <a:pPr lvl="1"/>
            <a:r>
              <a:rPr lang="cs-CZ" dirty="0" smtClean="0"/>
              <a:t>Nepřímé daně</a:t>
            </a:r>
          </a:p>
          <a:p>
            <a:pPr lvl="2"/>
            <a:r>
              <a:rPr lang="cs-CZ" dirty="0" smtClean="0"/>
              <a:t>DPH, spotřební daně, energetické daně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staveb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2) Předmět</a:t>
            </a:r>
          </a:p>
          <a:p>
            <a:pPr lvl="1"/>
            <a:r>
              <a:rPr lang="cs-CZ" u="sng" dirty="0" smtClean="0"/>
              <a:t>Jsou</a:t>
            </a:r>
            <a:r>
              <a:rPr lang="cs-CZ" dirty="0" smtClean="0"/>
              <a:t> -</a:t>
            </a:r>
            <a:r>
              <a:rPr lang="cs-CZ" b="1" dirty="0" smtClean="0"/>
              <a:t> Stavby, byty, samostatné nebytové prostory </a:t>
            </a:r>
            <a:r>
              <a:rPr lang="cs-CZ" dirty="0" smtClean="0"/>
              <a:t>na </a:t>
            </a:r>
            <a:r>
              <a:rPr lang="cs-CZ" b="1" dirty="0" smtClean="0"/>
              <a:t>území ČR</a:t>
            </a:r>
          </a:p>
          <a:p>
            <a:pPr lvl="1"/>
            <a:r>
              <a:rPr lang="cs-CZ" u="sng" dirty="0" smtClean="0"/>
              <a:t>Nejsou</a:t>
            </a:r>
            <a:r>
              <a:rPr lang="cs-CZ" dirty="0" smtClean="0"/>
              <a:t> – Stavby s byty a </a:t>
            </a:r>
            <a:r>
              <a:rPr lang="cs-CZ" dirty="0" err="1" smtClean="0"/>
              <a:t>nebyty</a:t>
            </a:r>
            <a:r>
              <a:rPr lang="cs-CZ" dirty="0" smtClean="0"/>
              <a:t>, „vodní stavby“, rozvody energií, stavby sloužící veřejné dopravě, stavby zpevněných ploch pozemků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7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staveb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Osvobození</a:t>
            </a:r>
          </a:p>
          <a:p>
            <a:pPr lvl="1"/>
            <a:r>
              <a:rPr lang="cs-CZ" dirty="0"/>
              <a:t>Věcné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</a:t>
            </a:r>
            <a:r>
              <a:rPr lang="cs-CZ" dirty="0" smtClean="0"/>
              <a:t>osobní</a:t>
            </a:r>
            <a:endParaRPr lang="cs-CZ" dirty="0"/>
          </a:p>
          <a:p>
            <a:pPr lvl="1"/>
            <a:r>
              <a:rPr lang="cs-CZ" dirty="0"/>
              <a:t>Dočasné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trvalé</a:t>
            </a:r>
          </a:p>
          <a:p>
            <a:pPr lvl="1"/>
            <a:r>
              <a:rPr lang="cs-CZ" dirty="0"/>
              <a:t>S uplatněním osvobození v daňovém přiznání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bez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0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staveb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Základ (specifický)</a:t>
            </a:r>
          </a:p>
          <a:p>
            <a:pPr lvl="1"/>
            <a:r>
              <a:rPr lang="cs-CZ" dirty="0" smtClean="0"/>
              <a:t>Stavby odlišné od bytů a </a:t>
            </a:r>
            <a:r>
              <a:rPr lang="cs-CZ" dirty="0" err="1" smtClean="0"/>
              <a:t>nebytů</a:t>
            </a:r>
            <a:endParaRPr lang="cs-CZ" dirty="0" smtClean="0"/>
          </a:p>
          <a:p>
            <a:pPr lvl="2"/>
            <a:r>
              <a:rPr lang="cs-CZ" dirty="0" smtClean="0"/>
              <a:t>„</a:t>
            </a:r>
            <a:r>
              <a:rPr lang="cs-CZ" u="sng" dirty="0" smtClean="0"/>
              <a:t>zastavěná plocha</a:t>
            </a:r>
            <a:r>
              <a:rPr lang="cs-CZ" dirty="0" smtClean="0"/>
              <a:t>“ = výměra půdorysu nadzemní části</a:t>
            </a:r>
          </a:p>
          <a:p>
            <a:pPr lvl="1"/>
            <a:r>
              <a:rPr lang="cs-CZ" dirty="0" smtClean="0"/>
              <a:t>Byty a </a:t>
            </a:r>
            <a:r>
              <a:rPr lang="cs-CZ" dirty="0" err="1" smtClean="0"/>
              <a:t>nebyty</a:t>
            </a:r>
            <a:endParaRPr lang="cs-CZ" dirty="0" smtClean="0"/>
          </a:p>
          <a:p>
            <a:pPr lvl="2"/>
            <a:r>
              <a:rPr lang="cs-CZ" dirty="0" smtClean="0"/>
              <a:t>„</a:t>
            </a:r>
            <a:r>
              <a:rPr lang="cs-CZ" u="sng" dirty="0" smtClean="0"/>
              <a:t>upravená podlahová plocha</a:t>
            </a:r>
            <a:r>
              <a:rPr lang="cs-CZ" dirty="0" smtClean="0"/>
              <a:t>“ = výměra podlahové plochy x 1,2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Základ daně u staveb (odlišných od bytů a </a:t>
            </a:r>
            <a:r>
              <a:rPr lang="cs-CZ" sz="2800" dirty="0" err="1" smtClean="0"/>
              <a:t>nebytů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23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64896" cy="5530214"/>
          </a:xfrm>
        </p:spPr>
      </p:pic>
    </p:spTree>
    <p:extLst>
      <p:ext uri="{BB962C8B-B14F-4D97-AF65-F5344CB8AC3E}">
        <p14:creationId xmlns:p14="http://schemas.microsoft.com/office/powerpoint/2010/main" val="15502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/>
              <a:t>Základ daně u staveb (odlišných od bytů a </a:t>
            </a:r>
            <a:r>
              <a:rPr lang="cs-CZ" sz="2800" dirty="0" err="1"/>
              <a:t>nebytů</a:t>
            </a:r>
            <a:r>
              <a:rPr lang="cs-CZ" sz="2800" dirty="0" smtClean="0"/>
              <a:t>), půdorys </a:t>
            </a:r>
            <a:r>
              <a:rPr lang="cs-CZ" sz="2800" b="1" u="sng" dirty="0" smtClean="0"/>
              <a:t>nadzemní části stavby (první </a:t>
            </a:r>
            <a:r>
              <a:rPr lang="cs-CZ" sz="2800" b="1" u="sng" smtClean="0"/>
              <a:t>nadzemní podlaží)</a:t>
            </a:r>
            <a:endParaRPr lang="cs-CZ" sz="2800" b="1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ětiúhelník 4"/>
          <p:cNvSpPr/>
          <p:nvPr/>
        </p:nvSpPr>
        <p:spPr>
          <a:xfrm>
            <a:off x="2312044" y="1965621"/>
            <a:ext cx="3936624" cy="3645858"/>
          </a:xfrm>
          <a:custGeom>
            <a:avLst/>
            <a:gdLst>
              <a:gd name="connsiteX0" fmla="*/ 0 w 3024336"/>
              <a:gd name="connsiteY0" fmla="*/ 0 h 2664296"/>
              <a:gd name="connsiteX1" fmla="*/ 1692188 w 3024336"/>
              <a:gd name="connsiteY1" fmla="*/ 0 h 2664296"/>
              <a:gd name="connsiteX2" fmla="*/ 3024336 w 3024336"/>
              <a:gd name="connsiteY2" fmla="*/ 1332148 h 2664296"/>
              <a:gd name="connsiteX3" fmla="*/ 1692188 w 3024336"/>
              <a:gd name="connsiteY3" fmla="*/ 2664296 h 2664296"/>
              <a:gd name="connsiteX4" fmla="*/ 0 w 3024336"/>
              <a:gd name="connsiteY4" fmla="*/ 2664296 h 2664296"/>
              <a:gd name="connsiteX5" fmla="*/ 0 w 3024336"/>
              <a:gd name="connsiteY5" fmla="*/ 0 h 2664296"/>
              <a:gd name="connsiteX0" fmla="*/ 0 w 4395936"/>
              <a:gd name="connsiteY0" fmla="*/ 2673927 h 2673927"/>
              <a:gd name="connsiteX1" fmla="*/ 3063788 w 4395936"/>
              <a:gd name="connsiteY1" fmla="*/ 0 h 2673927"/>
              <a:gd name="connsiteX2" fmla="*/ 4395936 w 4395936"/>
              <a:gd name="connsiteY2" fmla="*/ 1332148 h 2673927"/>
              <a:gd name="connsiteX3" fmla="*/ 3063788 w 4395936"/>
              <a:gd name="connsiteY3" fmla="*/ 2664296 h 2673927"/>
              <a:gd name="connsiteX4" fmla="*/ 1371600 w 4395936"/>
              <a:gd name="connsiteY4" fmla="*/ 2664296 h 2673927"/>
              <a:gd name="connsiteX5" fmla="*/ 0 w 4395936"/>
              <a:gd name="connsiteY5" fmla="*/ 2673927 h 2673927"/>
              <a:gd name="connsiteX0" fmla="*/ 0 w 4395936"/>
              <a:gd name="connsiteY0" fmla="*/ 1745673 h 1745673"/>
              <a:gd name="connsiteX1" fmla="*/ 1933 w 4395936"/>
              <a:gd name="connsiteY1" fmla="*/ 0 h 1745673"/>
              <a:gd name="connsiteX2" fmla="*/ 4395936 w 4395936"/>
              <a:gd name="connsiteY2" fmla="*/ 403894 h 1745673"/>
              <a:gd name="connsiteX3" fmla="*/ 3063788 w 4395936"/>
              <a:gd name="connsiteY3" fmla="*/ 1736042 h 1745673"/>
              <a:gd name="connsiteX4" fmla="*/ 1371600 w 4395936"/>
              <a:gd name="connsiteY4" fmla="*/ 1736042 h 1745673"/>
              <a:gd name="connsiteX5" fmla="*/ 0 w 4395936"/>
              <a:gd name="connsiteY5" fmla="*/ 1745673 h 1745673"/>
              <a:gd name="connsiteX0" fmla="*/ 0 w 3063788"/>
              <a:gd name="connsiteY0" fmla="*/ 3198288 h 3198288"/>
              <a:gd name="connsiteX1" fmla="*/ 1933 w 3063788"/>
              <a:gd name="connsiteY1" fmla="*/ 1452615 h 3198288"/>
              <a:gd name="connsiteX2" fmla="*/ 2664118 w 3063788"/>
              <a:gd name="connsiteY2" fmla="*/ 0 h 3198288"/>
              <a:gd name="connsiteX3" fmla="*/ 3063788 w 3063788"/>
              <a:gd name="connsiteY3" fmla="*/ 3188657 h 3198288"/>
              <a:gd name="connsiteX4" fmla="*/ 1371600 w 3063788"/>
              <a:gd name="connsiteY4" fmla="*/ 3188657 h 3198288"/>
              <a:gd name="connsiteX5" fmla="*/ 0 w 3063788"/>
              <a:gd name="connsiteY5" fmla="*/ 3198288 h 3198288"/>
              <a:gd name="connsiteX0" fmla="*/ 0 w 3853497"/>
              <a:gd name="connsiteY0" fmla="*/ 3198288 h 3198288"/>
              <a:gd name="connsiteX1" fmla="*/ 1933 w 3853497"/>
              <a:gd name="connsiteY1" fmla="*/ 1452615 h 3198288"/>
              <a:gd name="connsiteX2" fmla="*/ 2664118 w 3853497"/>
              <a:gd name="connsiteY2" fmla="*/ 0 h 3198288"/>
              <a:gd name="connsiteX3" fmla="*/ 3853497 w 3853497"/>
              <a:gd name="connsiteY3" fmla="*/ 1539966 h 3198288"/>
              <a:gd name="connsiteX4" fmla="*/ 1371600 w 3853497"/>
              <a:gd name="connsiteY4" fmla="*/ 3188657 h 3198288"/>
              <a:gd name="connsiteX5" fmla="*/ 0 w 3853497"/>
              <a:gd name="connsiteY5" fmla="*/ 3198288 h 3198288"/>
              <a:gd name="connsiteX0" fmla="*/ 0 w 3906982"/>
              <a:gd name="connsiteY0" fmla="*/ 3198288 h 3202512"/>
              <a:gd name="connsiteX1" fmla="*/ 1933 w 3906982"/>
              <a:gd name="connsiteY1" fmla="*/ 1452615 h 3202512"/>
              <a:gd name="connsiteX2" fmla="*/ 2664118 w 3906982"/>
              <a:gd name="connsiteY2" fmla="*/ 0 h 3202512"/>
              <a:gd name="connsiteX3" fmla="*/ 3853497 w 3906982"/>
              <a:gd name="connsiteY3" fmla="*/ 1539966 h 3202512"/>
              <a:gd name="connsiteX4" fmla="*/ 3906982 w 3906982"/>
              <a:gd name="connsiteY4" fmla="*/ 3202512 h 3202512"/>
              <a:gd name="connsiteX5" fmla="*/ 0 w 3906982"/>
              <a:gd name="connsiteY5" fmla="*/ 3198288 h 3202512"/>
              <a:gd name="connsiteX0" fmla="*/ 0 w 3922770"/>
              <a:gd name="connsiteY0" fmla="*/ 3198288 h 3202512"/>
              <a:gd name="connsiteX1" fmla="*/ 1933 w 3922770"/>
              <a:gd name="connsiteY1" fmla="*/ 1452615 h 3202512"/>
              <a:gd name="connsiteX2" fmla="*/ 2664118 w 3922770"/>
              <a:gd name="connsiteY2" fmla="*/ 0 h 3202512"/>
              <a:gd name="connsiteX3" fmla="*/ 3922770 w 3922770"/>
              <a:gd name="connsiteY3" fmla="*/ 1526112 h 3202512"/>
              <a:gd name="connsiteX4" fmla="*/ 3906982 w 3922770"/>
              <a:gd name="connsiteY4" fmla="*/ 3202512 h 3202512"/>
              <a:gd name="connsiteX5" fmla="*/ 0 w 3922770"/>
              <a:gd name="connsiteY5" fmla="*/ 3198288 h 3202512"/>
              <a:gd name="connsiteX0" fmla="*/ 11944 w 3934714"/>
              <a:gd name="connsiteY0" fmla="*/ 3198288 h 3202512"/>
              <a:gd name="connsiteX1" fmla="*/ 22 w 3934714"/>
              <a:gd name="connsiteY1" fmla="*/ 1452615 h 3202512"/>
              <a:gd name="connsiteX2" fmla="*/ 2676062 w 3934714"/>
              <a:gd name="connsiteY2" fmla="*/ 0 h 3202512"/>
              <a:gd name="connsiteX3" fmla="*/ 3934714 w 3934714"/>
              <a:gd name="connsiteY3" fmla="*/ 1526112 h 3202512"/>
              <a:gd name="connsiteX4" fmla="*/ 3918926 w 3934714"/>
              <a:gd name="connsiteY4" fmla="*/ 3202512 h 3202512"/>
              <a:gd name="connsiteX5" fmla="*/ 11944 w 3934714"/>
              <a:gd name="connsiteY5" fmla="*/ 3198288 h 3202512"/>
              <a:gd name="connsiteX0" fmla="*/ 11944 w 3934714"/>
              <a:gd name="connsiteY0" fmla="*/ 3198288 h 3202512"/>
              <a:gd name="connsiteX1" fmla="*/ 22 w 3934714"/>
              <a:gd name="connsiteY1" fmla="*/ 1452615 h 3202512"/>
              <a:gd name="connsiteX2" fmla="*/ 2676062 w 3934714"/>
              <a:gd name="connsiteY2" fmla="*/ 0 h 3202512"/>
              <a:gd name="connsiteX3" fmla="*/ 3934714 w 3934714"/>
              <a:gd name="connsiteY3" fmla="*/ 1484549 h 3202512"/>
              <a:gd name="connsiteX4" fmla="*/ 3918926 w 3934714"/>
              <a:gd name="connsiteY4" fmla="*/ 3202512 h 3202512"/>
              <a:gd name="connsiteX5" fmla="*/ 11944 w 3934714"/>
              <a:gd name="connsiteY5" fmla="*/ 3198288 h 3202512"/>
              <a:gd name="connsiteX0" fmla="*/ 0 w 3936624"/>
              <a:gd name="connsiteY0" fmla="*/ 3641634 h 3641634"/>
              <a:gd name="connsiteX1" fmla="*/ 1932 w 3936624"/>
              <a:gd name="connsiteY1" fmla="*/ 1452615 h 3641634"/>
              <a:gd name="connsiteX2" fmla="*/ 2677972 w 3936624"/>
              <a:gd name="connsiteY2" fmla="*/ 0 h 3641634"/>
              <a:gd name="connsiteX3" fmla="*/ 3936624 w 3936624"/>
              <a:gd name="connsiteY3" fmla="*/ 1484549 h 3641634"/>
              <a:gd name="connsiteX4" fmla="*/ 3920836 w 3936624"/>
              <a:gd name="connsiteY4" fmla="*/ 3202512 h 3641634"/>
              <a:gd name="connsiteX5" fmla="*/ 0 w 3936624"/>
              <a:gd name="connsiteY5" fmla="*/ 3641634 h 3641634"/>
              <a:gd name="connsiteX0" fmla="*/ 0 w 3936624"/>
              <a:gd name="connsiteY0" fmla="*/ 3641634 h 3645858"/>
              <a:gd name="connsiteX1" fmla="*/ 1932 w 3936624"/>
              <a:gd name="connsiteY1" fmla="*/ 1452615 h 3645858"/>
              <a:gd name="connsiteX2" fmla="*/ 2677972 w 3936624"/>
              <a:gd name="connsiteY2" fmla="*/ 0 h 3645858"/>
              <a:gd name="connsiteX3" fmla="*/ 3936624 w 3936624"/>
              <a:gd name="connsiteY3" fmla="*/ 1484549 h 3645858"/>
              <a:gd name="connsiteX4" fmla="*/ 3920836 w 3936624"/>
              <a:gd name="connsiteY4" fmla="*/ 3645858 h 3645858"/>
              <a:gd name="connsiteX5" fmla="*/ 0 w 3936624"/>
              <a:gd name="connsiteY5" fmla="*/ 3641634 h 36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624" h="3645858">
                <a:moveTo>
                  <a:pt x="0" y="3641634"/>
                </a:moveTo>
                <a:cubicBezTo>
                  <a:pt x="644" y="3059743"/>
                  <a:pt x="1288" y="2034506"/>
                  <a:pt x="1932" y="1452615"/>
                </a:cubicBezTo>
                <a:lnTo>
                  <a:pt x="2677972" y="0"/>
                </a:lnTo>
                <a:lnTo>
                  <a:pt x="3936624" y="1484549"/>
                </a:lnTo>
                <a:lnTo>
                  <a:pt x="3920836" y="3645858"/>
                </a:lnTo>
                <a:lnTo>
                  <a:pt x="0" y="364163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>
            <a:stCxn id="5" idx="1"/>
          </p:cNvCxnSpPr>
          <p:nvPr/>
        </p:nvCxnSpPr>
        <p:spPr>
          <a:xfrm>
            <a:off x="2313976" y="3418236"/>
            <a:ext cx="3934692" cy="15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312044" y="4581128"/>
            <a:ext cx="3934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312044" y="3495626"/>
            <a:ext cx="3934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248668" y="5229200"/>
            <a:ext cx="2895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0" y="4869160"/>
            <a:ext cx="2312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248668" y="4005064"/>
            <a:ext cx="339556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6688222" y="2024844"/>
            <a:ext cx="2016224" cy="30963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Do 80 cm pod úrovní povrchu/ projektová dokumentace = první nadzemní podlaží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-------------------------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Přes 80 cm pod úrovní povrchu = „podzemní podlaží“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211962" y="5229200"/>
            <a:ext cx="45719" cy="382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staveb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Sazby</a:t>
            </a:r>
          </a:p>
          <a:p>
            <a:pPr lvl="1"/>
            <a:r>
              <a:rPr lang="cs-CZ" b="1" dirty="0" smtClean="0"/>
              <a:t>Obytné domy </a:t>
            </a:r>
            <a:r>
              <a:rPr lang="cs-CZ" dirty="0" smtClean="0"/>
              <a:t>s příslušenstvím (kůlna… pokud samostatná garáž splňuje podmínky stavby, pak ne)</a:t>
            </a:r>
          </a:p>
          <a:p>
            <a:pPr lvl="1"/>
            <a:r>
              <a:rPr lang="cs-CZ" dirty="0" smtClean="0"/>
              <a:t>Stavby pro </a:t>
            </a:r>
            <a:r>
              <a:rPr lang="cs-CZ" b="1" dirty="0" smtClean="0"/>
              <a:t>individuální rekreaci</a:t>
            </a:r>
          </a:p>
          <a:p>
            <a:pPr lvl="1"/>
            <a:r>
              <a:rPr lang="cs-CZ" dirty="0" smtClean="0"/>
              <a:t>Samostatné </a:t>
            </a:r>
            <a:r>
              <a:rPr lang="cs-CZ" b="1" dirty="0" smtClean="0"/>
              <a:t>garáže</a:t>
            </a:r>
            <a:r>
              <a:rPr lang="cs-CZ" dirty="0" smtClean="0"/>
              <a:t> + </a:t>
            </a:r>
            <a:r>
              <a:rPr lang="cs-CZ" dirty="0" err="1" smtClean="0"/>
              <a:t>nebyty</a:t>
            </a:r>
            <a:r>
              <a:rPr lang="cs-CZ" dirty="0" smtClean="0"/>
              <a:t> používané jako garáže</a:t>
            </a:r>
          </a:p>
          <a:p>
            <a:pPr lvl="1"/>
            <a:r>
              <a:rPr lang="cs-CZ" dirty="0" smtClean="0"/>
              <a:t>Stavby a </a:t>
            </a:r>
            <a:r>
              <a:rPr lang="cs-CZ" dirty="0" err="1" smtClean="0"/>
              <a:t>nebyty</a:t>
            </a:r>
            <a:r>
              <a:rPr lang="cs-CZ" dirty="0" smtClean="0"/>
              <a:t> pro </a:t>
            </a:r>
            <a:r>
              <a:rPr lang="cs-CZ" b="1" dirty="0" smtClean="0"/>
              <a:t>podnikatelskou činnost</a:t>
            </a:r>
          </a:p>
          <a:p>
            <a:pPr lvl="1"/>
            <a:r>
              <a:rPr lang="cs-CZ" b="1" dirty="0" smtClean="0"/>
              <a:t>Byty a </a:t>
            </a:r>
            <a:r>
              <a:rPr lang="cs-CZ" b="1" dirty="0" err="1" smtClean="0"/>
              <a:t>nebyty</a:t>
            </a:r>
            <a:endParaRPr lang="cs-CZ" b="1" dirty="0" smtClean="0"/>
          </a:p>
          <a:p>
            <a:pPr lvl="1"/>
            <a:r>
              <a:rPr lang="cs-CZ" b="1" dirty="0" smtClean="0"/>
              <a:t>Ostatní</a:t>
            </a:r>
            <a:r>
              <a:rPr lang="cs-CZ" dirty="0" smtClean="0"/>
              <a:t> stavby (kůlna, stáj…)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1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staveb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Sazby</a:t>
            </a:r>
          </a:p>
          <a:p>
            <a:pPr lvl="1"/>
            <a:r>
              <a:rPr lang="cs-CZ" dirty="0" smtClean="0"/>
              <a:t>Zvýšení o 0,75 Kč za další nadzemní podlaží (nad 2/3 x podnikatelské účely)</a:t>
            </a:r>
          </a:p>
          <a:p>
            <a:pPr lvl="1"/>
            <a:r>
              <a:rPr lang="cs-CZ" dirty="0" smtClean="0"/>
              <a:t>Obytné domy + byty a </a:t>
            </a:r>
            <a:r>
              <a:rPr lang="cs-CZ" dirty="0" err="1" smtClean="0"/>
              <a:t>nebyty</a:t>
            </a:r>
            <a:r>
              <a:rPr lang="cs-CZ" dirty="0" smtClean="0"/>
              <a:t> – KOEFICIENTY</a:t>
            </a:r>
          </a:p>
          <a:p>
            <a:pPr lvl="1"/>
            <a:r>
              <a:rPr lang="cs-CZ" dirty="0" smtClean="0"/>
              <a:t>Další koeficienty</a:t>
            </a:r>
          </a:p>
          <a:p>
            <a:pPr lvl="1"/>
            <a:r>
              <a:rPr lang="cs-CZ" dirty="0" smtClean="0"/>
              <a:t>Zvýšení o 2 Kč na m</a:t>
            </a:r>
            <a:r>
              <a:rPr lang="cs-CZ" baseline="30000" dirty="0" smtClean="0"/>
              <a:t>2</a:t>
            </a:r>
            <a:r>
              <a:rPr lang="cs-CZ" dirty="0" smtClean="0"/>
              <a:t> u </a:t>
            </a:r>
            <a:r>
              <a:rPr lang="cs-CZ" dirty="0" err="1" smtClean="0"/>
              <a:t>nebytu</a:t>
            </a:r>
            <a:r>
              <a:rPr lang="cs-CZ" dirty="0" smtClean="0"/>
              <a:t> v obytném domě sloužícího k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4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3200" b="1" dirty="0" smtClean="0"/>
              <a:t>Společné otázky </a:t>
            </a:r>
            <a:r>
              <a:rPr lang="cs-CZ" sz="3200" b="1" dirty="0" err="1" smtClean="0"/>
              <a:t>DzN</a:t>
            </a:r>
            <a:endParaRPr lang="cs-CZ" sz="32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otázky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28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1) Místní koeficient</a:t>
            </a:r>
          </a:p>
          <a:p>
            <a:pPr lvl="1"/>
            <a:r>
              <a:rPr lang="cs-CZ" dirty="0" smtClean="0"/>
              <a:t>2, 3, 4, 5 – Obecně závazná vyhláška obce</a:t>
            </a:r>
          </a:p>
          <a:p>
            <a:r>
              <a:rPr lang="cs-CZ" dirty="0" smtClean="0"/>
              <a:t>2) Zaokrouhlování</a:t>
            </a:r>
          </a:p>
          <a:p>
            <a:pPr lvl="1"/>
            <a:r>
              <a:rPr lang="cs-CZ" dirty="0"/>
              <a:t>m</a:t>
            </a:r>
            <a:r>
              <a:rPr lang="cs-CZ" baseline="30000" dirty="0" smtClean="0"/>
              <a:t>2</a:t>
            </a:r>
            <a:r>
              <a:rPr lang="cs-CZ" dirty="0" smtClean="0"/>
              <a:t>, Kč nahoru</a:t>
            </a:r>
          </a:p>
          <a:p>
            <a:r>
              <a:rPr lang="cs-CZ" dirty="0" smtClean="0"/>
              <a:t>3) Zdaňovací období</a:t>
            </a:r>
          </a:p>
          <a:p>
            <a:pPr lvl="1"/>
            <a:r>
              <a:rPr lang="cs-CZ" dirty="0" smtClean="0"/>
              <a:t>Kalendářní rok</a:t>
            </a:r>
          </a:p>
          <a:p>
            <a:pPr lvl="1"/>
            <a:r>
              <a:rPr lang="cs-CZ" dirty="0" smtClean="0"/>
              <a:t>Relevantní stav k 1. lednu</a:t>
            </a:r>
          </a:p>
          <a:p>
            <a:r>
              <a:rPr lang="cs-CZ" dirty="0" smtClean="0"/>
              <a:t>4) Daňové přiznání</a:t>
            </a:r>
          </a:p>
          <a:p>
            <a:pPr lvl="1"/>
            <a:r>
              <a:rPr lang="cs-CZ" dirty="0" smtClean="0"/>
              <a:t>Do 31. ledna zdaňovacího období („dopředu“)</a:t>
            </a:r>
          </a:p>
          <a:p>
            <a:r>
              <a:rPr lang="cs-CZ" dirty="0" smtClean="0"/>
              <a:t>5) Splatnost</a:t>
            </a:r>
          </a:p>
          <a:p>
            <a:pPr lvl="1"/>
            <a:r>
              <a:rPr lang="cs-CZ" dirty="0" smtClean="0"/>
              <a:t>Jednorázová</a:t>
            </a:r>
          </a:p>
          <a:p>
            <a:pPr lvl="1"/>
            <a:r>
              <a:rPr lang="cs-CZ" dirty="0" smtClean="0"/>
              <a:t>Ve splátkách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1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Výnosnost </a:t>
            </a:r>
            <a:r>
              <a:rPr lang="cs-CZ" dirty="0" err="1" smtClean="0"/>
              <a:t>DzN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Celkové inkaso daní za 2011</a:t>
            </a:r>
          </a:p>
          <a:p>
            <a:pPr lvl="1"/>
            <a:r>
              <a:rPr lang="cs-CZ" dirty="0" smtClean="0"/>
              <a:t>Cca </a:t>
            </a:r>
            <a:r>
              <a:rPr lang="cs-CZ" dirty="0"/>
              <a:t>726 mld.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2) Výnos daně z nemovitostí</a:t>
            </a:r>
          </a:p>
          <a:p>
            <a:pPr lvl="1"/>
            <a:r>
              <a:rPr lang="cs-CZ" dirty="0" smtClean="0"/>
              <a:t>Cca </a:t>
            </a:r>
            <a:r>
              <a:rPr lang="cs-CZ" dirty="0"/>
              <a:t>8,6 mld.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3) Rozpočtové určení výnosu </a:t>
            </a:r>
            <a:r>
              <a:rPr lang="cs-CZ" dirty="0" err="1" smtClean="0"/>
              <a:t>DzN</a:t>
            </a:r>
            <a:endParaRPr lang="cs-CZ" dirty="0" smtClean="0"/>
          </a:p>
          <a:p>
            <a:pPr lvl="1"/>
            <a:r>
              <a:rPr lang="cs-CZ" dirty="0" smtClean="0"/>
              <a:t>Obec, na jejímž území se nemovitost nachází</a:t>
            </a:r>
          </a:p>
          <a:p>
            <a:pPr lvl="1"/>
            <a:r>
              <a:rPr lang="cs-CZ" dirty="0" err="1" smtClean="0"/>
              <a:t>DzN</a:t>
            </a:r>
            <a:r>
              <a:rPr lang="cs-CZ" dirty="0" smtClean="0"/>
              <a:t> = výlučná daň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4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DzN</a:t>
            </a:r>
            <a:r>
              <a:rPr lang="cs-CZ" dirty="0" smtClean="0"/>
              <a:t> se řadí k </a:t>
            </a:r>
            <a:r>
              <a:rPr lang="cs-CZ" u="sng" dirty="0" smtClean="0"/>
              <a:t>přímým daním</a:t>
            </a:r>
            <a:r>
              <a:rPr lang="cs-CZ" dirty="0" smtClean="0"/>
              <a:t>, </a:t>
            </a:r>
            <a:r>
              <a:rPr lang="cs-CZ" u="sng" dirty="0" smtClean="0"/>
              <a:t>majetkového typu</a:t>
            </a:r>
          </a:p>
          <a:p>
            <a:r>
              <a:rPr lang="cs-CZ" dirty="0" smtClean="0"/>
              <a:t>Historie – v ČR od 1.1.1993 (dříve samostatnost daně domovní a daně z pozemků)</a:t>
            </a:r>
          </a:p>
          <a:p>
            <a:r>
              <a:rPr lang="cs-CZ" dirty="0" err="1" smtClean="0"/>
              <a:t>DzN</a:t>
            </a:r>
            <a:r>
              <a:rPr lang="cs-CZ" dirty="0" smtClean="0"/>
              <a:t> tvoří</a:t>
            </a:r>
          </a:p>
          <a:p>
            <a:pPr lvl="1"/>
            <a:r>
              <a:rPr lang="cs-CZ" dirty="0"/>
              <a:t>1) Daň z pozemků</a:t>
            </a:r>
          </a:p>
          <a:p>
            <a:pPr lvl="1"/>
            <a:r>
              <a:rPr lang="cs-CZ" dirty="0"/>
              <a:t>2) Daň ze </a:t>
            </a:r>
            <a:r>
              <a:rPr lang="cs-CZ" dirty="0" smtClean="0"/>
              <a:t>staveb</a:t>
            </a:r>
          </a:p>
          <a:p>
            <a:r>
              <a:rPr lang="cs-CZ" dirty="0" smtClean="0"/>
              <a:t>Prameny</a:t>
            </a:r>
          </a:p>
          <a:p>
            <a:pPr lvl="1"/>
            <a:r>
              <a:rPr lang="cs-CZ" dirty="0" smtClean="0"/>
              <a:t>Zákon č. 338/1992 Sb., o dani z nemovitostí</a:t>
            </a:r>
          </a:p>
          <a:p>
            <a:pPr lvl="1"/>
            <a:r>
              <a:rPr lang="cs-CZ" dirty="0" smtClean="0"/>
              <a:t>Podzákonné předpisy</a:t>
            </a:r>
          </a:p>
          <a:p>
            <a:pPr lvl="2"/>
            <a:r>
              <a:rPr lang="cs-CZ" dirty="0" smtClean="0"/>
              <a:t>Vyhláška </a:t>
            </a:r>
            <a:r>
              <a:rPr lang="cs-CZ" dirty="0" err="1" smtClean="0"/>
              <a:t>MFin</a:t>
            </a:r>
            <a:r>
              <a:rPr lang="cs-CZ" dirty="0" smtClean="0"/>
              <a:t> č. 12/1993 Sb., </a:t>
            </a:r>
            <a:r>
              <a:rPr lang="cs-CZ" u="sng" dirty="0" smtClean="0"/>
              <a:t>Vyhláška </a:t>
            </a:r>
            <a:r>
              <a:rPr lang="cs-CZ" u="sng" dirty="0" err="1" smtClean="0"/>
              <a:t>MZem</a:t>
            </a:r>
            <a:r>
              <a:rPr lang="cs-CZ" u="sng" dirty="0" smtClean="0"/>
              <a:t> č. 412/2008 Sb.</a:t>
            </a:r>
          </a:p>
          <a:p>
            <a:pPr lvl="2"/>
            <a:r>
              <a:rPr lang="cs-CZ" dirty="0" smtClean="0"/>
              <a:t>Obecně závazné vyhlášky obcí (koeficienty)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</a:t>
            </a:r>
            <a:r>
              <a:rPr lang="cs-CZ" dirty="0" err="1" smtClean="0"/>
              <a:t>DzN</a:t>
            </a:r>
            <a:r>
              <a:rPr lang="cs-CZ" dirty="0" smtClean="0"/>
              <a:t> (resp. </a:t>
            </a:r>
            <a:r>
              <a:rPr lang="cs-CZ" dirty="0" err="1" smtClean="0"/>
              <a:t>DzP</a:t>
            </a:r>
            <a:r>
              <a:rPr lang="cs-CZ" dirty="0" smtClean="0"/>
              <a:t>, </a:t>
            </a:r>
            <a:r>
              <a:rPr lang="cs-CZ" dirty="0" err="1" smtClean="0"/>
              <a:t>DzS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Subjekt</a:t>
            </a:r>
          </a:p>
          <a:p>
            <a:r>
              <a:rPr lang="cs-CZ" dirty="0" smtClean="0"/>
              <a:t>2) Předmět</a:t>
            </a:r>
          </a:p>
          <a:p>
            <a:r>
              <a:rPr lang="cs-CZ" dirty="0" smtClean="0"/>
              <a:t>3) Základ</a:t>
            </a:r>
          </a:p>
          <a:p>
            <a:r>
              <a:rPr lang="cs-CZ" dirty="0" smtClean="0"/>
              <a:t>4) Sazba</a:t>
            </a:r>
          </a:p>
          <a:p>
            <a:r>
              <a:rPr lang="cs-CZ" smtClean="0"/>
              <a:t>5</a:t>
            </a:r>
            <a:r>
              <a:rPr lang="cs-CZ" dirty="0" smtClean="0"/>
              <a:t>) Splatnost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3600" b="1" dirty="0" smtClean="0"/>
              <a:t>Daň z pozemků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942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 z pozemků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Subjekt = poplatník</a:t>
            </a:r>
          </a:p>
          <a:p>
            <a:pPr lvl="1"/>
            <a:r>
              <a:rPr lang="cs-CZ" dirty="0" smtClean="0"/>
              <a:t>A) Vlastník pozemku</a:t>
            </a:r>
          </a:p>
          <a:p>
            <a:pPr lvl="1"/>
            <a:r>
              <a:rPr lang="cs-CZ" dirty="0" smtClean="0"/>
              <a:t>B) </a:t>
            </a:r>
            <a:r>
              <a:rPr lang="cs-CZ" dirty="0" err="1" smtClean="0"/>
              <a:t>Org</a:t>
            </a:r>
            <a:r>
              <a:rPr lang="cs-CZ" dirty="0" smtClean="0"/>
              <a:t>. sl. st./státní organizace/právnická osoba splňující podmínky (u pozemků ve vlastnictví ČR)</a:t>
            </a:r>
          </a:p>
          <a:p>
            <a:pPr lvl="1"/>
            <a:r>
              <a:rPr lang="cs-CZ" dirty="0" smtClean="0"/>
              <a:t>C) Nájemce – pronajaté pozemky evidované v KN zjednodušeným způsobem, …</a:t>
            </a:r>
          </a:p>
          <a:p>
            <a:pPr lvl="1"/>
            <a:r>
              <a:rPr lang="cs-CZ" dirty="0" smtClean="0"/>
              <a:t>D) Uživatel – vlastník není znám, …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2) Předmět</a:t>
            </a:r>
          </a:p>
          <a:p>
            <a:pPr lvl="1"/>
            <a:r>
              <a:rPr lang="cs-CZ" u="sng" dirty="0" smtClean="0"/>
              <a:t>Jsou</a:t>
            </a:r>
            <a:r>
              <a:rPr lang="cs-CZ" dirty="0" smtClean="0"/>
              <a:t> – pozemky </a:t>
            </a:r>
            <a:r>
              <a:rPr lang="cs-CZ" b="1" u="sng" dirty="0" smtClean="0"/>
              <a:t>na území ČR </a:t>
            </a:r>
            <a:r>
              <a:rPr lang="cs-CZ" dirty="0" smtClean="0"/>
              <a:t>vedené </a:t>
            </a:r>
            <a:r>
              <a:rPr lang="cs-CZ" b="1" u="sng" dirty="0" smtClean="0"/>
              <a:t>v KN</a:t>
            </a:r>
          </a:p>
          <a:p>
            <a:pPr lvl="1"/>
            <a:r>
              <a:rPr lang="cs-CZ" dirty="0" smtClean="0"/>
              <a:t>§ 27 písm. a) </a:t>
            </a:r>
            <a:r>
              <a:rPr lang="cs-CZ" dirty="0" err="1" smtClean="0"/>
              <a:t>KatZ</a:t>
            </a:r>
            <a:r>
              <a:rPr lang="cs-CZ" dirty="0" smtClean="0"/>
              <a:t> – „pozemek“</a:t>
            </a:r>
          </a:p>
          <a:p>
            <a:pPr lvl="1"/>
            <a:r>
              <a:rPr lang="cs-CZ" u="sng" dirty="0" smtClean="0"/>
              <a:t>Nejsou</a:t>
            </a:r>
            <a:r>
              <a:rPr lang="cs-CZ" dirty="0" smtClean="0"/>
              <a:t> – zastavěné pozemky (</a:t>
            </a:r>
            <a:r>
              <a:rPr lang="cs-CZ" dirty="0" err="1" smtClean="0"/>
              <a:t>výj</a:t>
            </a:r>
            <a:r>
              <a:rPr lang="cs-CZ" dirty="0" smtClean="0"/>
              <a:t>.), ochranné lesy + lesy zvláštního určení (ale též hospodářské lesy pod vysokým vlivem imisí – </a:t>
            </a:r>
            <a:r>
              <a:rPr lang="cs-CZ" dirty="0" err="1" smtClean="0"/>
              <a:t>LesZ</a:t>
            </a:r>
            <a:r>
              <a:rPr lang="cs-CZ" dirty="0" smtClean="0"/>
              <a:t>), vodní plochy (řeky, potoky, přehrady, rybníky…), pozemky pro obranu státu (vojenské újezdy)</a:t>
            </a:r>
          </a:p>
          <a:p>
            <a:pPr lvl="1"/>
            <a:r>
              <a:rPr lang="cs-CZ" dirty="0" smtClean="0"/>
              <a:t>§ 6 </a:t>
            </a:r>
            <a:r>
              <a:rPr lang="cs-CZ" dirty="0" err="1" smtClean="0"/>
              <a:t>LesZ</a:t>
            </a:r>
            <a:r>
              <a:rPr lang="cs-CZ" dirty="0" smtClean="0"/>
              <a:t> – 3 kategorie lesů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5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Osvobození</a:t>
            </a:r>
          </a:p>
          <a:p>
            <a:pPr lvl="1"/>
            <a:r>
              <a:rPr lang="cs-CZ" dirty="0" smtClean="0"/>
              <a:t>Věcné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 smtClean="0"/>
              <a:t> osobní</a:t>
            </a:r>
          </a:p>
          <a:p>
            <a:pPr lvl="1"/>
            <a:r>
              <a:rPr lang="cs-CZ" dirty="0" smtClean="0"/>
              <a:t>Dočasné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trvalé</a:t>
            </a:r>
          </a:p>
          <a:p>
            <a:pPr lvl="1"/>
            <a:r>
              <a:rPr lang="cs-CZ" dirty="0" smtClean="0"/>
              <a:t>S uplatněním osvobození v daňovém přiznání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bez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F1B6CC-F6DD-4E06-A96B-DEC16FBEB6A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815</TotalTime>
  <Words>986</Words>
  <Application>Microsoft Office PowerPoint</Application>
  <PresentationFormat>Předvádění na obrazovce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Medián</vt:lpstr>
      <vt:lpstr>Majetkové daně (Daň z nemovitostí)</vt:lpstr>
      <vt:lpstr>Úvod</vt:lpstr>
      <vt:lpstr>Výnosnost DzN</vt:lpstr>
      <vt:lpstr>Obecně</vt:lpstr>
      <vt:lpstr>Prvky DzN (resp. DzP, DzS)</vt:lpstr>
      <vt:lpstr>Prezentace aplikace PowerPoint</vt:lpstr>
      <vt:lpstr>Daň z pozemků</vt:lpstr>
      <vt:lpstr>Daň z pozemků</vt:lpstr>
      <vt:lpstr>Daň z pozemků</vt:lpstr>
      <vt:lpstr>Daň z pozemků</vt:lpstr>
      <vt:lpstr>Daň z pozemků</vt:lpstr>
      <vt:lpstr>Daň z pozemků</vt:lpstr>
      <vt:lpstr>1) Zpevněná plocha pozemku (k podnikání) X ostatní plocha?</vt:lpstr>
      <vt:lpstr>1) Zpevněná plocha pozemku (k podnikání) X ostatní plocha?</vt:lpstr>
      <vt:lpstr>2) Zastavěná plocha a nádvoří, 3) Ostatní plochy</vt:lpstr>
      <vt:lpstr>Daň z pozemků – koeficient dle § 6/4</vt:lpstr>
      <vt:lpstr>Daň z pozemků – přehled koeficientů</vt:lpstr>
      <vt:lpstr>Prezentace aplikace PowerPoint</vt:lpstr>
      <vt:lpstr>Daň ze staveb</vt:lpstr>
      <vt:lpstr>Daň ze staveb</vt:lpstr>
      <vt:lpstr>Daň ze staveb</vt:lpstr>
      <vt:lpstr>Daň ze staveb</vt:lpstr>
      <vt:lpstr>Základ daně u staveb (odlišných od bytů a nebytů)</vt:lpstr>
      <vt:lpstr>Základ daně u staveb (odlišných od bytů a nebytů), půdorys nadzemní části stavby (první nadzemní podlaží)</vt:lpstr>
      <vt:lpstr>Daň ze staveb</vt:lpstr>
      <vt:lpstr>Daň ze staveb</vt:lpstr>
      <vt:lpstr>Prezentace aplikace PowerPoint</vt:lpstr>
      <vt:lpstr>Společné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Daň z nemovitostí</dc:title>
  <dc:creator>Vlastník</dc:creator>
  <cp:lastModifiedBy>Michaela Spackova</cp:lastModifiedBy>
  <cp:revision>89</cp:revision>
  <dcterms:created xsi:type="dcterms:W3CDTF">2012-11-19T19:22:52Z</dcterms:created>
  <dcterms:modified xsi:type="dcterms:W3CDTF">2012-12-12T08:26:22Z</dcterms:modified>
</cp:coreProperties>
</file>