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15"/>
  </p:notesMasterIdLst>
  <p:sldIdLst>
    <p:sldId id="757" r:id="rId2"/>
    <p:sldId id="256" r:id="rId3"/>
    <p:sldId id="607" r:id="rId4"/>
    <p:sldId id="751" r:id="rId5"/>
    <p:sldId id="732" r:id="rId6"/>
    <p:sldId id="733" r:id="rId7"/>
    <p:sldId id="734" r:id="rId8"/>
    <p:sldId id="752" r:id="rId9"/>
    <p:sldId id="754" r:id="rId10"/>
    <p:sldId id="753" r:id="rId11"/>
    <p:sldId id="755" r:id="rId12"/>
    <p:sldId id="756" r:id="rId13"/>
    <p:sldId id="730" r:id="rId14"/>
  </p:sldIdLst>
  <p:sldSz cx="9144000" cy="6858000" type="screen4x3"/>
  <p:notesSz cx="6794500" cy="99314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3784" autoAdjust="0"/>
  </p:normalViewPr>
  <p:slideViewPr>
    <p:cSldViewPr>
      <p:cViewPr varScale="1">
        <p:scale>
          <a:sx n="69" d="100"/>
          <a:sy n="69" d="100"/>
        </p:scale>
        <p:origin x="-690" y="-10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50" d="100"/>
          <a:sy n="50" d="100"/>
        </p:scale>
        <p:origin x="-2982"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5820B8-97F8-407F-8CD0-D577669A0BC3}" type="datetimeFigureOut">
              <a:rPr lang="cs-CZ"/>
              <a:pPr>
                <a:defRPr/>
              </a:pPr>
              <a:t>5.11.2014</a:t>
            </a:fld>
            <a:endParaRPr lang="cs-CZ"/>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FB6F8B9-A31F-4FCC-A344-048DE92A373C}" type="slidenum">
              <a:rPr lang="cs-CZ"/>
              <a:pPr>
                <a:defRPr/>
              </a:pPr>
              <a:t>‹#›</a:t>
            </a:fld>
            <a:endParaRPr lang="cs-CZ"/>
          </a:p>
        </p:txBody>
      </p:sp>
    </p:spTree>
    <p:extLst>
      <p:ext uri="{BB962C8B-B14F-4D97-AF65-F5344CB8AC3E}">
        <p14:creationId xmlns:p14="http://schemas.microsoft.com/office/powerpoint/2010/main" val="1477704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a:t>
            </a:fld>
            <a:endParaRPr lang="cs-CZ"/>
          </a:p>
        </p:txBody>
      </p:sp>
    </p:spTree>
    <p:extLst>
      <p:ext uri="{BB962C8B-B14F-4D97-AF65-F5344CB8AC3E}">
        <p14:creationId xmlns:p14="http://schemas.microsoft.com/office/powerpoint/2010/main" val="4245761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a:r>
              <a:rPr lang="cs-CZ" sz="1100" dirty="0" smtClean="0"/>
              <a:t>Ukládá-li zákonodárce plátcům daně a účetním jednotkám povinnost dodržovat pravidla, která si zvolili pro stanovené účetní a zdaňovací období na jeho počátku, </a:t>
            </a:r>
            <a:r>
              <a:rPr lang="cs-CZ" sz="1100" b="1" dirty="0" smtClean="0"/>
              <a:t>musí sám v podmínkách právního státu tato pravidla pro takové období rovněž respektovat a neměnit je bez závažných důvodů k tíži plátce daně</a:t>
            </a:r>
            <a:r>
              <a:rPr lang="cs-CZ" sz="1100" dirty="0" smtClean="0"/>
              <a:t>, který během tohoto účetního a zdaňovacího období jedná s důvěrou v právo. Stejně tak nemůže odlišné hodnocení právních skutečností rozhodných pro výpočet daně a daňového zatížení založit pouze na tom, v jaké účetní soustavě vede daňový poplatník své účetnictví.</a:t>
            </a:r>
            <a:endParaRPr lang="cs-CZ" sz="1100"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10</a:t>
            </a:fld>
            <a:endParaRPr lang="cs-CZ"/>
          </a:p>
        </p:txBody>
      </p:sp>
    </p:spTree>
    <p:extLst>
      <p:ext uri="{BB962C8B-B14F-4D97-AF65-F5344CB8AC3E}">
        <p14:creationId xmlns:p14="http://schemas.microsoft.com/office/powerpoint/2010/main" val="2720519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Autofit/>
          </a:bodyPr>
          <a:lstStyle/>
          <a:p>
            <a:pPr algn="just"/>
            <a:r>
              <a:rPr lang="cs-CZ" sz="1050" b="0" dirty="0" smtClean="0"/>
              <a:t>Daní je obecná zátěž, která zavazuje všechny tuzemce podle jejich příjmů, majetku a kupní síly </a:t>
            </a:r>
            <a:br>
              <a:rPr lang="cs-CZ" sz="1050" b="0" dirty="0" smtClean="0"/>
            </a:br>
            <a:r>
              <a:rPr lang="cs-CZ" sz="1050" b="0" dirty="0" smtClean="0"/>
              <a:t>k </a:t>
            </a:r>
            <a:r>
              <a:rPr lang="cs-CZ" sz="1050" b="1" dirty="0" smtClean="0"/>
              <a:t>financování všeobecných úkolů státu</a:t>
            </a:r>
            <a:r>
              <a:rPr lang="cs-CZ" sz="1050" b="0" dirty="0" smtClean="0"/>
              <a:t>. Pravomoc státu zdaňovat za určitých, přesně definovaných podmínek byla institucionalizována právě </a:t>
            </a:r>
            <a:r>
              <a:rPr lang="cs-CZ" sz="1050" b="1" dirty="0" smtClean="0"/>
              <a:t>za účelem shromáždění prostředků </a:t>
            </a:r>
            <a:br>
              <a:rPr lang="cs-CZ" sz="1050" b="1" dirty="0" smtClean="0"/>
            </a:br>
            <a:r>
              <a:rPr lang="cs-CZ" sz="1050" b="1" dirty="0" smtClean="0"/>
              <a:t>k zabezpečení veřejných statků</a:t>
            </a:r>
            <a:r>
              <a:rPr lang="cs-CZ" sz="1050" b="0" dirty="0" smtClean="0"/>
              <a:t>.</a:t>
            </a:r>
          </a:p>
          <a:p>
            <a:pPr algn="just">
              <a:buFont typeface="Wingdings 2" pitchFamily="18" charset="2"/>
              <a:buNone/>
            </a:pPr>
            <a:r>
              <a:rPr lang="cs-CZ" sz="1050" b="0" dirty="0" smtClean="0"/>
              <a:t>(…) Do autonomní sféry jednotlivce, kterou spoludefinuje i vlastnické právo, je tak veřejné moci umožněno </a:t>
            </a:r>
            <a:r>
              <a:rPr lang="cs-CZ" sz="1050" b="1" dirty="0" smtClean="0"/>
              <a:t>zasáhnout z důvodu ústavně aprobovaného veřejného zájmu, jehož podstata v případě daní spočívá ve shromažďování finančních prostředků na zabezpečování různých typů veřejných statků</a:t>
            </a:r>
            <a:r>
              <a:rPr lang="cs-CZ" sz="1050" b="0" dirty="0" smtClean="0"/>
              <a:t>. Legitimita zdaňování vyplývá mj. z toho, že výsledky zdaňování jsou používány i k ochraně a vytváření podmínek pro rozvoj vlastnictví, přičemž tuto ochranu a vytváření podmínek je nutno samozřejmě z něčeho platit. Tento účel zdaňování ale není jediný; daňový zásah do majetkové a právní sféry jednotlivce nabývá na ospravedlnění právě rovnoměrností rozdělení těchto břemen. (…)</a:t>
            </a:r>
          </a:p>
          <a:p>
            <a:pPr algn="just">
              <a:buFont typeface="Wingdings 2" pitchFamily="18" charset="2"/>
              <a:buNone/>
            </a:pPr>
            <a:r>
              <a:rPr lang="cs-CZ" sz="1050" b="0" dirty="0" smtClean="0"/>
              <a:t>Posuzování protiústavnosti daní z hlediska tří základních funkcí daní a daňového systému, a to </a:t>
            </a:r>
            <a:r>
              <a:rPr lang="cs-CZ" sz="1050" b="1" dirty="0" smtClean="0"/>
              <a:t>funkce</a:t>
            </a:r>
            <a:r>
              <a:rPr lang="cs-CZ" sz="1050" b="0" dirty="0" smtClean="0"/>
              <a:t> </a:t>
            </a:r>
            <a:r>
              <a:rPr lang="cs-CZ" sz="1050" b="1" dirty="0" smtClean="0"/>
              <a:t>alokační, distribuční a stabilizační </a:t>
            </a:r>
            <a:r>
              <a:rPr lang="cs-CZ" sz="1050" b="0" dirty="0" smtClean="0"/>
              <a:t>(...), náleží do kompetence demokraticky zvoleného zákonodárce. Pokud by k němu Ústavní soud přistoupil, vstupoval by do pole jednotlivých politik, jejichž racionalitu nelze z hlediska ústavnosti dost dobře hodnotit. </a:t>
            </a:r>
            <a:r>
              <a:rPr lang="cs-CZ" sz="1050" b="1" dirty="0" smtClean="0"/>
              <a:t>Efektivitu</a:t>
            </a:r>
            <a:r>
              <a:rPr lang="cs-CZ" sz="1050" b="0" dirty="0" smtClean="0"/>
              <a:t> daní Ústavní soud rovněž zpravidla nepřezkoumává s výhradou těch případů, kdy by neefektivita určité daně založila zřejmou nerovnost v daňovém zatížení jednotlivých tuzemců. </a:t>
            </a:r>
          </a:p>
          <a:p>
            <a:pPr algn="just">
              <a:buFont typeface="Wingdings 2" pitchFamily="18" charset="2"/>
              <a:buNone/>
            </a:pPr>
            <a:r>
              <a:rPr lang="cs-CZ" sz="1050" b="0" dirty="0" smtClean="0"/>
              <a:t>Ústavní soud </a:t>
            </a:r>
            <a:r>
              <a:rPr lang="cs-CZ" sz="1050" b="1" dirty="0" smtClean="0"/>
              <a:t>nebude</a:t>
            </a:r>
            <a:r>
              <a:rPr lang="cs-CZ" sz="1050" b="0" dirty="0" smtClean="0"/>
              <a:t> svým úsudkem o vhodnosti veřejných politik </a:t>
            </a:r>
            <a:r>
              <a:rPr lang="cs-CZ" sz="1050" b="1" dirty="0" smtClean="0"/>
              <a:t>nahrazovat úsudek demokraticky zvoleného zákonodárce</a:t>
            </a:r>
            <a:r>
              <a:rPr lang="cs-CZ" sz="1050" b="0" dirty="0" smtClean="0"/>
              <a:t>, který má ve sféře veřejných politik široké možnosti uvážení, a také za případný neúspěch zvoleného řešení nese politickou odpovědnost. Jinými slovy, zákonodárce </a:t>
            </a:r>
            <a:r>
              <a:rPr lang="cs-CZ" sz="1050" b="1" dirty="0" smtClean="0"/>
              <a:t>může v daňové oblasti činit i neracionální kroky, což ovšem ještě není důvod k zásahu Ústavního soudu</a:t>
            </a:r>
            <a:r>
              <a:rPr lang="cs-CZ" sz="1050" b="0" dirty="0" smtClean="0"/>
              <a:t>. Ten zasáhne až tehdy, dojde-li k omezení vlastnického práva v intenzitě tzv. rdousícího efektu anebo dojde-li k porušení principu rovnosti v jeho akcesorické (zde v návaznosti na další základní práva) nebo neakcesorické podobě.</a:t>
            </a:r>
            <a:endParaRPr lang="cs-CZ" sz="1050" b="0"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11</a:t>
            </a:fld>
            <a:endParaRPr lang="cs-CZ"/>
          </a:p>
        </p:txBody>
      </p:sp>
    </p:spTree>
    <p:extLst>
      <p:ext uri="{BB962C8B-B14F-4D97-AF65-F5344CB8AC3E}">
        <p14:creationId xmlns:p14="http://schemas.microsoft.com/office/powerpoint/2010/main" val="272051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just"/>
            <a:r>
              <a:rPr lang="cs-CZ" sz="1100" dirty="0" smtClean="0"/>
              <a:t>Za situace, kdy právo umožňuje </a:t>
            </a:r>
            <a:r>
              <a:rPr lang="cs-CZ" sz="1100" b="1" dirty="0" smtClean="0"/>
              <a:t>dvojí výklad</a:t>
            </a:r>
            <a:r>
              <a:rPr lang="cs-CZ" sz="1100" dirty="0" smtClean="0"/>
              <a:t>, nelze pominout, že na poli veřejného práva mohou státní orgány činit pouze to, co jim zákon výslovně umožňuje;  z této maximy pak plyne, že při ukládání a vymáhání daní dle zákona (čl. 11 odst. 5 Listiny), tedy při de facto odnětí části nabytého vlastnictví, jsou orgány veřejné moci </a:t>
            </a:r>
            <a:r>
              <a:rPr lang="cs-CZ" sz="1100" b="1" dirty="0" smtClean="0"/>
              <a:t>povinny</a:t>
            </a:r>
            <a:r>
              <a:rPr lang="cs-CZ" sz="1100" dirty="0" smtClean="0"/>
              <a:t> ve smyslu čl. 4 odst. 4 Listiny </a:t>
            </a:r>
            <a:r>
              <a:rPr lang="cs-CZ" sz="1100" b="1" dirty="0" smtClean="0"/>
              <a:t>šetřit podstatu a smysl základních práv a svobod </a:t>
            </a:r>
            <a:r>
              <a:rPr lang="cs-CZ" sz="1100" dirty="0" smtClean="0"/>
              <a:t>– tedy v případě pochybností postupovat mírněji (</a:t>
            </a:r>
            <a:r>
              <a:rPr lang="cs-CZ" sz="1100" b="1" dirty="0" smtClean="0"/>
              <a:t>in dubio </a:t>
            </a:r>
            <a:r>
              <a:rPr lang="cs-CZ" sz="1100" b="1" dirty="0" err="1" smtClean="0"/>
              <a:t>mitius</a:t>
            </a:r>
            <a:r>
              <a:rPr lang="cs-CZ" sz="1100" dirty="0" smtClean="0"/>
              <a:t>).</a:t>
            </a:r>
            <a:endParaRPr lang="cs-CZ" sz="1100"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12</a:t>
            </a:fld>
            <a:endParaRPr lang="cs-CZ"/>
          </a:p>
        </p:txBody>
      </p:sp>
    </p:spTree>
    <p:extLst>
      <p:ext uri="{BB962C8B-B14F-4D97-AF65-F5344CB8AC3E}">
        <p14:creationId xmlns:p14="http://schemas.microsoft.com/office/powerpoint/2010/main" val="2720519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13</a:t>
            </a:fld>
            <a:endParaRPr lang="cs-CZ"/>
          </a:p>
        </p:txBody>
      </p:sp>
    </p:spTree>
    <p:extLst>
      <p:ext uri="{BB962C8B-B14F-4D97-AF65-F5344CB8AC3E}">
        <p14:creationId xmlns:p14="http://schemas.microsoft.com/office/powerpoint/2010/main" val="307972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2</a:t>
            </a:fld>
            <a:endParaRPr lang="cs-CZ"/>
          </a:p>
        </p:txBody>
      </p:sp>
    </p:spTree>
    <p:extLst>
      <p:ext uri="{BB962C8B-B14F-4D97-AF65-F5344CB8AC3E}">
        <p14:creationId xmlns:p14="http://schemas.microsoft.com/office/powerpoint/2010/main" val="4245761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3</a:t>
            </a:fld>
            <a:endParaRPr lang="cs-CZ"/>
          </a:p>
        </p:txBody>
      </p:sp>
    </p:spTree>
    <p:extLst>
      <p:ext uri="{BB962C8B-B14F-4D97-AF65-F5344CB8AC3E}">
        <p14:creationId xmlns:p14="http://schemas.microsoft.com/office/powerpoint/2010/main" val="247976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4</a:t>
            </a:fld>
            <a:endParaRPr lang="cs-CZ"/>
          </a:p>
        </p:txBody>
      </p:sp>
    </p:spTree>
    <p:extLst>
      <p:ext uri="{BB962C8B-B14F-4D97-AF65-F5344CB8AC3E}">
        <p14:creationId xmlns:p14="http://schemas.microsoft.com/office/powerpoint/2010/main" val="395403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pPr algn="just"/>
            <a:r>
              <a:rPr lang="cs-CZ" sz="1200" dirty="0" smtClean="0"/>
              <a:t>Rovnost občanů před zákonem nebyla chápána jako abstraktní kategorie, ale vždy byla přičítána k určité právní normě, pojímána ve vzájemném poměru různých subjektů apod. Pokud bylo z rovnosti učiněno právo, je každý jednotlivec oprávněn, aby stát v mezích svých možností odstranil všechny faktické nerovnosti. Tato konstrukce však platí pouze tehdy, uvažujeme-li rovnost jako absolutní. </a:t>
            </a:r>
            <a:r>
              <a:rPr lang="cs-CZ" sz="1200" b="1" dirty="0" smtClean="0"/>
              <a:t>Rovnost relativní</a:t>
            </a:r>
            <a:r>
              <a:rPr lang="cs-CZ" sz="1200" dirty="0" smtClean="0"/>
              <a:t>, jak ji mají na mysli všechny moderní ústavy, </a:t>
            </a:r>
            <a:r>
              <a:rPr lang="cs-CZ" sz="1200" b="1" dirty="0" smtClean="0"/>
              <a:t>požaduje pouze odstranění neodůvodněných rozdílů</a:t>
            </a:r>
            <a:r>
              <a:rPr lang="cs-CZ" sz="1200" dirty="0" smtClean="0"/>
              <a:t>. </a:t>
            </a:r>
          </a:p>
          <a:p>
            <a:pPr algn="just">
              <a:buFont typeface="Wingdings 2" pitchFamily="18" charset="2"/>
              <a:buNone/>
            </a:pPr>
            <a:r>
              <a:rPr lang="cs-CZ" sz="1200" dirty="0" smtClean="0"/>
              <a:t>Ani svrchovanost státu </a:t>
            </a:r>
            <a:r>
              <a:rPr lang="cs-CZ" sz="1200" b="1" dirty="0" smtClean="0"/>
              <a:t>nezakládá pro stát možnost ukládání libovolných daní</a:t>
            </a:r>
            <a:r>
              <a:rPr lang="cs-CZ" sz="1200" dirty="0" smtClean="0"/>
              <a:t>, třeba by se tak stalo na základě zákona. Samotné uložení daňové povinnosti zákonem č. 578/1991 Sb., o státním rozpočtu federace na rok 1992 a o změně daňových a některých dalších zákonů, vymezeným kategoriím občanů, a to bez výjimek, nelze považovat za narušení či odnímání práva na hmotné zabezpečení ve stáří zajištěného čl. 30 odst. 1 Listiny.</a:t>
            </a:r>
          </a:p>
          <a:p>
            <a:pPr algn="just">
              <a:buFont typeface="Wingdings 2" pitchFamily="18" charset="2"/>
              <a:buNone/>
            </a:pPr>
            <a:r>
              <a:rPr lang="cs-CZ" sz="1200" dirty="0" smtClean="0"/>
              <a:t>Speciální normy mohou pro určité obory stanovit zvláštní kritéria rovnosti, která ze všeobecného principu neplynou, protože aplikací zásady rovnosti nejsou stanoveny tak přesné meze, aby vylučovaly jakékoliv volné uvážení těch, kteří ji aplikují.</a:t>
            </a:r>
          </a:p>
          <a:p>
            <a:pPr algn="just">
              <a:buFont typeface="Wingdings 2" pitchFamily="18" charset="2"/>
              <a:buNone/>
            </a:pPr>
            <a:r>
              <a:rPr lang="cs-CZ" sz="1200" dirty="0" smtClean="0"/>
              <a:t>V oblasti daňové je třeba požadovat, aby zákonodárný orgán podložil svoje rozhodnutí </a:t>
            </a:r>
            <a:r>
              <a:rPr lang="cs-CZ" sz="1200" b="1" dirty="0" smtClean="0"/>
              <a:t>objektivními a racionálními kritérii</a:t>
            </a:r>
            <a:r>
              <a:rPr lang="cs-CZ" sz="1200" dirty="0" smtClean="0"/>
              <a:t>.</a:t>
            </a:r>
          </a:p>
          <a:p>
            <a:pPr algn="just">
              <a:buFont typeface="Wingdings 2" pitchFamily="18" charset="2"/>
              <a:buNone/>
            </a:pPr>
            <a:r>
              <a:rPr lang="cs-CZ" sz="1200" dirty="0" smtClean="0"/>
              <a:t>V zásadě nelze vyloučit, aby zákonodárce stanovil diferencované daně podle zásady, že výkonnější subjekt bude odvádět vyšší daně. </a:t>
            </a:r>
            <a:r>
              <a:rPr lang="cs-CZ" sz="1200" b="1" dirty="0" smtClean="0"/>
              <a:t>Není však možno postupovat opačně a více zatížit hospodářsky a sociálně slabší subjekty</a:t>
            </a:r>
            <a:r>
              <a:rPr lang="cs-CZ" sz="1200" dirty="0" smtClean="0"/>
              <a:t>. Je věcí státu, aby v zájmu zajištění svých funkcí rozhodl, že určité skupině poskytne méně výhod než jiné. Ani zde však nesmí postupovat libovolně.</a:t>
            </a:r>
          </a:p>
          <a:p>
            <a:pPr algn="just">
              <a:buFont typeface="Wingdings 2" pitchFamily="18" charset="2"/>
              <a:buNone/>
            </a:pPr>
            <a:r>
              <a:rPr lang="cs-CZ" sz="1200" dirty="0" smtClean="0"/>
              <a:t>Pokud zákon určuje prospěch jedné skupiny a zároveň tím stanoví neúměrné povinnosti jiné, může se tak stát </a:t>
            </a:r>
            <a:r>
              <a:rPr lang="cs-CZ" sz="1200" b="1" dirty="0" smtClean="0"/>
              <a:t>pouze s odvoláním na veřejné hodnoty</a:t>
            </a:r>
            <a:r>
              <a:rPr lang="cs-CZ" sz="1200" dirty="0" smtClean="0"/>
              <a:t>.</a:t>
            </a:r>
          </a:p>
          <a:p>
            <a:endParaRPr lang="cs-CZ"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5</a:t>
            </a:fld>
            <a:endParaRPr lang="cs-CZ"/>
          </a:p>
        </p:txBody>
      </p:sp>
    </p:spTree>
    <p:extLst>
      <p:ext uri="{BB962C8B-B14F-4D97-AF65-F5344CB8AC3E}">
        <p14:creationId xmlns:p14="http://schemas.microsoft.com/office/powerpoint/2010/main" val="282228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82296" indent="0" algn="just" fontAlgn="auto">
              <a:spcAft>
                <a:spcPts val="0"/>
              </a:spcAft>
              <a:buFont typeface="Wingdings 2"/>
              <a:buNone/>
              <a:defRPr/>
            </a:pPr>
            <a:r>
              <a:rPr lang="cs-CZ" sz="1100" dirty="0" smtClean="0"/>
              <a:t>Předpisy, vydávané k provedení zákona jsou článkem 79 odst. 3 Ústavy České republiky vázány pouze k takové podrobnější úpravě, jež se pohybuje "</a:t>
            </a:r>
            <a:r>
              <a:rPr lang="cs-CZ" sz="1100" b="1" dirty="0" smtClean="0"/>
              <a:t>na základě a v mezích zákona</a:t>
            </a:r>
            <a:r>
              <a:rPr lang="cs-CZ" sz="1100" dirty="0" smtClean="0"/>
              <a:t>".</a:t>
            </a:r>
          </a:p>
          <a:p>
            <a:pPr marL="82296" indent="0" algn="just" fontAlgn="auto">
              <a:spcAft>
                <a:spcPts val="0"/>
              </a:spcAft>
              <a:buFont typeface="Wingdings 2"/>
              <a:buNone/>
              <a:defRPr/>
            </a:pPr>
            <a:r>
              <a:rPr lang="cs-CZ" sz="1100" dirty="0" smtClean="0"/>
              <a:t>V daném případě je první pojmová náležitost (produkce do 200000 hl) zákonem rámcově zřetelně vymezena a na tomto základě může</a:t>
            </a:r>
            <a:r>
              <a:rPr lang="cs-CZ" sz="1100" baseline="0" dirty="0" smtClean="0"/>
              <a:t> </a:t>
            </a:r>
            <a:r>
              <a:rPr lang="cs-CZ" sz="1100" dirty="0" smtClean="0"/>
              <a:t>ministerstvo vyhláškou specifikovat podrobnosti. Pokud jde o druhý pojmový znak chráněného předmětu, totiž "nezávislost", přenechal zákonodárce jeho vymezení prováděcímu předpisu, tj. nižší právní normě. Ze zákona vyplývá, že chráněné pivovary musí kromě vymezení své produkce splňovat jakési další podmínky, avšak toto "něco dalšího" ponechává se vyhlášce a tím se dostává </a:t>
            </a:r>
            <a:r>
              <a:rPr lang="cs-CZ" sz="1100" b="1" dirty="0" smtClean="0"/>
              <a:t>vymezení základní pojmové náležitosti, která má pro definici chráněných pivovarů konstitutivní význam, mimo vliv zákonodárce</a:t>
            </a:r>
            <a:r>
              <a:rPr lang="cs-CZ" sz="1100" dirty="0" smtClean="0"/>
              <a:t>.</a:t>
            </a:r>
          </a:p>
          <a:p>
            <a:pPr marL="82296" indent="0" algn="just" fontAlgn="auto">
              <a:spcAft>
                <a:spcPts val="0"/>
              </a:spcAft>
              <a:buFont typeface="Wingdings 2"/>
              <a:buNone/>
              <a:defRPr/>
            </a:pPr>
            <a:r>
              <a:rPr lang="cs-CZ" sz="1100" dirty="0" smtClean="0"/>
              <a:t>Splnění blíže neoznačených podmínek zvláštního předpisu, které se pak "ex post" stávají konstitutivními znaky zákonem chráněného předmětu, vzbuzuje nesprávný dojem, že by bylo možné stejně </a:t>
            </a:r>
            <a:r>
              <a:rPr lang="cs-CZ" sz="1100" b="1" dirty="0" smtClean="0"/>
              <a:t>neurčitě formulovat </a:t>
            </a:r>
            <a:r>
              <a:rPr lang="cs-CZ" sz="1100" dirty="0" smtClean="0"/>
              <a:t>zákonodárcovo zmocnění výkonné moci i v jiných oblastech života společnosti.</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6</a:t>
            </a:fld>
            <a:endParaRPr lang="cs-CZ"/>
          </a:p>
        </p:txBody>
      </p:sp>
    </p:spTree>
    <p:extLst>
      <p:ext uri="{BB962C8B-B14F-4D97-AF65-F5344CB8AC3E}">
        <p14:creationId xmlns:p14="http://schemas.microsoft.com/office/powerpoint/2010/main" val="2159835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82296" indent="0" algn="just" fontAlgn="auto">
              <a:spcAft>
                <a:spcPts val="0"/>
              </a:spcAft>
              <a:buFont typeface="Wingdings 2"/>
              <a:buNone/>
              <a:defRPr/>
            </a:pPr>
            <a:r>
              <a:rPr lang="cs-CZ" sz="1100" dirty="0" smtClean="0"/>
              <a:t>Ustanovením čl. 104 odst. 3 Ústavy České republiky, podle kterého mohou zastupitelstva v mezích své působnosti vydávat obecně závazné vyhlášky, byly obce nadány pravomocí vydávat obecně závazné vyhlášky.</a:t>
            </a:r>
          </a:p>
          <a:p>
            <a:pPr marL="82296" indent="0" algn="just" fontAlgn="auto">
              <a:spcAft>
                <a:spcPts val="0"/>
              </a:spcAft>
              <a:buFont typeface="Wingdings 2"/>
              <a:buNone/>
              <a:defRPr/>
            </a:pPr>
            <a:r>
              <a:rPr lang="cs-CZ" sz="1100" dirty="0" smtClean="0"/>
              <a:t>Obec se při výkonu samostatné působnosti [ve smyslu ustanovení § 35 odst. 1 zákona č. 128/2000 Sb., o obcích (obecní zřízení), ve znění pozdějších předpisů] řídí při vydávání obecně závazných vyhlášek zákonem. Tomuto zákonnému příkazu odpovídá vymezení věcných oblastí, v nichž je obec oprávněna originárně, tj. bez zákonného zmocnění, v pravém smyslu tvořit právo.</a:t>
            </a:r>
          </a:p>
          <a:p>
            <a:pPr marL="82296" indent="0" algn="just" fontAlgn="auto">
              <a:spcAft>
                <a:spcPts val="0"/>
              </a:spcAft>
              <a:buFont typeface="Wingdings 2"/>
              <a:buNone/>
              <a:defRPr/>
            </a:pPr>
            <a:r>
              <a:rPr lang="cs-CZ" sz="1100" dirty="0" smtClean="0"/>
              <a:t>Zákon [§ 10 písm. c) zákona o obcích, ve znění pozdějších předpisů] sice obci svěřuje ukládání povinností na poli životního prostředí a veřejné zeleně, avšak obsah těchto povinností nelze stanovit tak, že se dostane do rozporu s kogentními zákonnými normami nebo s ústavním pořádkem.</a:t>
            </a:r>
          </a:p>
          <a:p>
            <a:pPr marL="82296" indent="0" algn="just" fontAlgn="auto">
              <a:spcAft>
                <a:spcPts val="0"/>
              </a:spcAft>
              <a:buFont typeface="Wingdings 2"/>
              <a:buNone/>
              <a:defRPr/>
            </a:pPr>
            <a:r>
              <a:rPr lang="cs-CZ" sz="1100" dirty="0" smtClean="0"/>
              <a:t>Tím, že napadená </a:t>
            </a:r>
            <a:r>
              <a:rPr lang="cs-CZ" sz="1100" b="1" dirty="0" smtClean="0"/>
              <a:t>obecně závazná vyhláška zavedla</a:t>
            </a:r>
            <a:r>
              <a:rPr lang="cs-CZ" sz="1100" dirty="0" smtClean="0"/>
              <a:t>, sice v rozsahu věcně vymezené samostatné působnosti obce, právní institut – </a:t>
            </a:r>
            <a:r>
              <a:rPr lang="cs-CZ" sz="1100" b="1" dirty="0" smtClean="0"/>
              <a:t>poplatek</a:t>
            </a:r>
            <a:r>
              <a:rPr lang="cs-CZ" sz="1100" dirty="0" smtClean="0"/>
              <a:t>, a přitom přehlédla, že </a:t>
            </a:r>
            <a:r>
              <a:rPr lang="cs-CZ" sz="1100" b="1" dirty="0" smtClean="0"/>
              <a:t>jeho zavedení je vyhrazeno toliko zákonu</a:t>
            </a:r>
            <a:r>
              <a:rPr lang="cs-CZ" sz="1100" dirty="0" smtClean="0"/>
              <a:t>, dopustila se obec zneužití své věcně vymezené samostatné působnosti tak, že její výkon realizovala při současném opomenutí vzít v potaz příkaz plynoucí z ústavního pořádku, tj. z čl. 11 odst. 5 Listiny základních práv a svobod při aplikaci a interpretaci ustanovení § 10 písm. c) zákona o obcích, ve znění pozdějších předpisů.</a:t>
            </a:r>
          </a:p>
          <a:p>
            <a:pPr algn="just"/>
            <a:endParaRPr lang="cs-CZ" sz="1100"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7</a:t>
            </a:fld>
            <a:endParaRPr lang="cs-CZ"/>
          </a:p>
        </p:txBody>
      </p:sp>
    </p:spTree>
    <p:extLst>
      <p:ext uri="{BB962C8B-B14F-4D97-AF65-F5344CB8AC3E}">
        <p14:creationId xmlns:p14="http://schemas.microsoft.com/office/powerpoint/2010/main" val="210475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pPr algn="just"/>
            <a:r>
              <a:rPr lang="cs-CZ" sz="1200" dirty="0" smtClean="0"/>
              <a:t>5. Z ústavního principu dělby moci (čl. 2 odst. 1 Ústavy), jakož i z ústavního vymezení zákonodárné moci (čl. 15 odst. 1 Ústavy) plyne pro zákonodárce </a:t>
            </a:r>
            <a:r>
              <a:rPr lang="cs-CZ" sz="1200" b="1" dirty="0" smtClean="0"/>
              <a:t>široký prostor pro rozhodování o předmětu, míře a rozsahu daní</a:t>
            </a:r>
            <a:r>
              <a:rPr lang="cs-CZ" sz="1200" dirty="0" smtClean="0"/>
              <a:t>, poplatků a peněžních sankcí. Zákonodárce přitom nese za důsledky tohoto rozhodování politickou odpovědnost.</a:t>
            </a:r>
          </a:p>
          <a:p>
            <a:pPr algn="just">
              <a:buFont typeface="Wingdings 2" pitchFamily="18" charset="2"/>
              <a:buNone/>
            </a:pPr>
            <a:r>
              <a:rPr lang="cs-CZ" sz="1200" dirty="0" smtClean="0"/>
              <a:t>Jakkoli je daň, poplatek, příp. peněžitá </a:t>
            </a:r>
            <a:r>
              <a:rPr lang="cs-CZ" sz="1200" b="1" dirty="0" smtClean="0"/>
              <a:t>sankce veřejnoprávním povinným peněžitým plněním </a:t>
            </a:r>
            <a:r>
              <a:rPr lang="cs-CZ" sz="1200" dirty="0" smtClean="0"/>
              <a:t>státu, a tedy zásahem do majetkového substrátu, a tudíž i vlastnického práva povinného subjektu, bez naplnění dalších podmínek </a:t>
            </a:r>
            <a:r>
              <a:rPr lang="cs-CZ" sz="1200" b="1" dirty="0" smtClean="0"/>
              <a:t>nepředstavuje dotčení v ústavním pořádkem chráněné vlastnické pozici</a:t>
            </a:r>
            <a:r>
              <a:rPr lang="cs-CZ" sz="1200" dirty="0" smtClean="0"/>
              <a:t> [čl. 11 Listiny základních práv a svobod (dále jen „Listina“), čl. 1 Dodatkového protokolu k Úmluvě o ochraně lidských práv a základních svobod].</a:t>
            </a:r>
          </a:p>
          <a:p>
            <a:pPr algn="just">
              <a:buFont typeface="Wingdings 2" pitchFamily="18" charset="2"/>
              <a:buNone/>
            </a:pPr>
            <a:r>
              <a:rPr lang="cs-CZ" sz="1200" dirty="0" smtClean="0"/>
              <a:t>Ústavní přezkum daně, poplatku a peněžité sankce zahrnuje posouzení z pohledu dodržení kautel plynoucích z ústavního principu </a:t>
            </a:r>
            <a:r>
              <a:rPr lang="cs-CZ" sz="1200" b="1" dirty="0" smtClean="0"/>
              <a:t>rovnosti</a:t>
            </a:r>
            <a:r>
              <a:rPr lang="cs-CZ" sz="1200" dirty="0" smtClean="0"/>
              <a:t>, a to jak </a:t>
            </a:r>
            <a:r>
              <a:rPr lang="cs-CZ" sz="1200" b="1" dirty="0" smtClean="0"/>
              <a:t>neakcesorické</a:t>
            </a:r>
            <a:r>
              <a:rPr lang="cs-CZ" sz="1200" dirty="0" smtClean="0"/>
              <a:t> (</a:t>
            </a:r>
            <a:r>
              <a:rPr lang="cs-CZ" sz="1200" dirty="0" err="1" smtClean="0"/>
              <a:t>čl</a:t>
            </a:r>
            <a:r>
              <a:rPr lang="cs-CZ" sz="1200" dirty="0" smtClean="0"/>
              <a:t>․ 1 Listiny), tj. plynoucí z požadavku vyloučení svévole při odlišování subjektů a práv, tak i </a:t>
            </a:r>
            <a:r>
              <a:rPr lang="cs-CZ" sz="1200" b="1" dirty="0" smtClean="0"/>
              <a:t>akcesorické</a:t>
            </a:r>
            <a:r>
              <a:rPr lang="cs-CZ" sz="1200" dirty="0" smtClean="0"/>
              <a:t> v rozsahu vymezeném v čl. 3 odst. 1 Listiny (hypotetickou ilustrací porušení kautel akcesorické nerovnosti by byla úprava odlišující výši daní s ohledem na náboženské vyznání, jež by ve smyslu čl. 3 odst. 1 Listiny byla diskriminační a zároveň by zasáhla do základního práva plynoucího z čl. 15 odst. 1).</a:t>
            </a:r>
          </a:p>
          <a:p>
            <a:pPr algn="just">
              <a:buFont typeface="Wingdings 2" pitchFamily="18" charset="2"/>
              <a:buNone/>
            </a:pPr>
            <a:r>
              <a:rPr lang="cs-CZ" sz="1200" dirty="0" smtClean="0"/>
              <a:t>Je-li předmětem posouzení ústavnost akcesorické nerovnosti vzhledem k vyloučení majetkové diskriminace, případně toliko posouzení skutečnosti, nepředstavuje-li daň, poplatek, příp. peněžitá sankce případné dotčení v právu vlastnickém (čl. 11 Listiny, čl. 1 Dodatkového protokolu k Úmluvě o ochraně lidských práv a základních svobod), je takový přezkum omezen na případy, v nichž hranice veřejnoprávního povinného peněžitého plnění jednotlivcem státu vůči majetkovému substrátu jednotlivce nabývá </a:t>
            </a:r>
            <a:r>
              <a:rPr lang="cs-CZ" sz="1200" b="1" dirty="0" smtClean="0"/>
              <a:t>škrtícího (rdousícího) působení</a:t>
            </a:r>
            <a:r>
              <a:rPr lang="cs-CZ" sz="1200" dirty="0" smtClean="0"/>
              <a:t>; jinými slovy vyjádřeno, má-li posuzovaná daň, poplatek, příp. peněžní sankce ve svých důsledcích </a:t>
            </a:r>
            <a:r>
              <a:rPr lang="cs-CZ" sz="1200" b="1" dirty="0" smtClean="0"/>
              <a:t>konfiskační dopady ve vztahu k majetkové podstatě jednotlivce</a:t>
            </a:r>
            <a:r>
              <a:rPr lang="cs-CZ" sz="1200" dirty="0" smtClean="0"/>
              <a:t>.</a:t>
            </a:r>
            <a:endParaRPr lang="cs-CZ"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8</a:t>
            </a:fld>
            <a:endParaRPr lang="cs-CZ"/>
          </a:p>
        </p:txBody>
      </p:sp>
    </p:spTree>
    <p:extLst>
      <p:ext uri="{BB962C8B-B14F-4D97-AF65-F5344CB8AC3E}">
        <p14:creationId xmlns:p14="http://schemas.microsoft.com/office/powerpoint/2010/main" val="2720519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Autofit/>
          </a:bodyPr>
          <a:lstStyle/>
          <a:p>
            <a:pPr algn="just"/>
            <a:r>
              <a:rPr lang="cs-CZ" sz="1050" dirty="0" smtClean="0"/>
              <a:t>Jestliže tedy v hodnotovém řádu a vědomí společnosti se konsensuálně etabloval určitý vzor a způsob sociálního myšlení a jednání, kterému se z nejrůznějších důvodů, např. v důsledku tlaku určitého politického systému, nemohlo dostat normativního vyjádření, potom právní úprava tohoto jednání, obsahující retroaktivitu, zůstává zcela v souladu s principy právního a demokratického státu. Jinými slovy</a:t>
            </a:r>
            <a:r>
              <a:rPr lang="cs-CZ" sz="1050" b="1" dirty="0" smtClean="0"/>
              <a:t>, odporovalo by naopak principům spravedlnosti, jestliže by se v takových případech pravá retroaktivita nedostala ke slovu</a:t>
            </a:r>
            <a:r>
              <a:rPr lang="cs-CZ" sz="1050" dirty="0" smtClean="0"/>
              <a:t>. To vše však by tím výrazněji mělo naznačit, že pravá retroaktivita nemá v právním státu místo tam, kde zákonodárce se již dříve mohl "dostat ke slovu", nicméně tak neučinil.</a:t>
            </a:r>
          </a:p>
          <a:p>
            <a:pPr algn="just"/>
            <a:r>
              <a:rPr lang="cs-CZ" sz="1050" dirty="0" smtClean="0"/>
              <a:t>Protože z ústavněprávního hlediska nemůže být rozhodnutí zákonodárce o způsobu řešení časového střetu staré a nové právní úpravy věcí nahodilou nebo věcí libovůle, ale je věcí zvažování v kolizi stojících ústavněprávních principů, Ústavní soud zvažoval, zda jsou dány podmínky pro </a:t>
            </a:r>
            <a:r>
              <a:rPr lang="cs-CZ" sz="1050" b="1" dirty="0" smtClean="0"/>
              <a:t>připuštění výjimky z principu zákazu pravé retroaktivity</a:t>
            </a:r>
            <a:r>
              <a:rPr lang="cs-CZ" sz="1050" dirty="0" smtClean="0"/>
              <a:t>, jež by umožnila ústavní akceptovatelnost této právní normy. Koncepce daňové politiky je věcí státu, který určuje, jaké bude daňové zatížení poplatníka konkrétní daně a jak upraví jeho povinnosti v souvislosti s ověřením správného vyměření daně. … …Daňový poplatník tak do přijetí novely zákonem č. 210/1997 Sb. mohl důvodně spoléhat na to, že při vytváření právních vztahů bude muset jen u některých z nich dokládat správci daně cenový rozdíl a nést následky, pokud tak neučiní, zatímco u jiných právních vztahů ho tato povinnost stíhat nebude. Ústavní soud se proto domnívá, že daný případ je případem </a:t>
            </a:r>
            <a:r>
              <a:rPr lang="cs-CZ" sz="1050" b="1" dirty="0" smtClean="0"/>
              <a:t>oprávněné důvěry daňového poplatníka v právo</a:t>
            </a:r>
            <a:r>
              <a:rPr lang="cs-CZ" sz="1050" dirty="0" smtClean="0"/>
              <a:t>, neboť podle právní situace v době, na kterou se retroaktivní norma vztahuje, daňový poplatník nemohl předpokládat závadnost svého chování a nemohl počítat s možností retroaktivní změny. Přestože se ve společenských vztazích začaly projevovat signály, jež nasvědčovaly nutnosti nové právní úpravy, která je předmětem projednávané věci, pak zákonodárce v podmínkách demokratického státu neučinil nic pro to, aby nepříznivým účinkům zamezil dříve, tedy úpravou pro futuro. V daném případě tedy </a:t>
            </a:r>
            <a:r>
              <a:rPr lang="cs-CZ" sz="1050" b="1" dirty="0" smtClean="0"/>
              <a:t>nejsou dány podmínky pro akceptaci výjimky ze zákazu pravé retroaktivity a ústavní rozpor nelze překlenout ani výkladem</a:t>
            </a:r>
            <a:r>
              <a:rPr lang="cs-CZ" sz="1050" dirty="0" smtClean="0"/>
              <a:t>.</a:t>
            </a:r>
            <a:endParaRPr lang="cs-CZ" sz="1050" dirty="0"/>
          </a:p>
        </p:txBody>
      </p:sp>
      <p:sp>
        <p:nvSpPr>
          <p:cNvPr id="4" name="Zástupný symbol pro číslo snímku 3"/>
          <p:cNvSpPr>
            <a:spLocks noGrp="1"/>
          </p:cNvSpPr>
          <p:nvPr>
            <p:ph type="sldNum" sz="quarter" idx="10"/>
          </p:nvPr>
        </p:nvSpPr>
        <p:spPr/>
        <p:txBody>
          <a:bodyPr/>
          <a:lstStyle/>
          <a:p>
            <a:pPr>
              <a:defRPr/>
            </a:pPr>
            <a:fld id="{CFB6F8B9-A31F-4FCC-A344-048DE92A373C}" type="slidenum">
              <a:rPr lang="cs-CZ" smtClean="0"/>
              <a:pPr>
                <a:defRPr/>
              </a:pPr>
              <a:t>9</a:t>
            </a:fld>
            <a:endParaRPr lang="cs-CZ"/>
          </a:p>
        </p:txBody>
      </p:sp>
    </p:spTree>
    <p:extLst>
      <p:ext uri="{BB962C8B-B14F-4D97-AF65-F5344CB8AC3E}">
        <p14:creationId xmlns:p14="http://schemas.microsoft.com/office/powerpoint/2010/main" val="466941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smtClean="0"/>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A0B5B4ED-576E-4435-9B87-F2AD498A85C9}" type="datetimeFigureOut">
              <a:rPr lang="cs-CZ"/>
              <a:pPr>
                <a:defRPr/>
              </a:pPr>
              <a:t>5.11.2014</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41EF3957-AA33-4932-B635-6ED13A887F43}"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CE6B4338-8D60-428A-94B8-23DAF13629BE}" type="datetimeFigureOut">
              <a:rPr lang="cs-CZ"/>
              <a:pPr>
                <a:defRPr/>
              </a:pPr>
              <a:t>5.11.2014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688B98A4-781C-48E8-B10E-C5A2D0F4648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46E1AFFC-D164-4CDE-8505-FD173D6329E7}" type="datetimeFigureOut">
              <a:rPr lang="cs-CZ"/>
              <a:pPr>
                <a:defRPr/>
              </a:pPr>
              <a:t>5.11.2014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13761F8B-2224-4820-9603-DEDD7BF4647D}"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B5D40BBD-B37A-4366-9878-3BA4A96B1A0E}" type="datetimeFigureOut">
              <a:rPr lang="cs-CZ"/>
              <a:pPr>
                <a:defRPr/>
              </a:pPr>
              <a:t>5.11.2014</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CA671BC4-8A9D-4468-B61F-9D30D72B7E34}" type="slidenum">
              <a:rPr lang="cs-CZ"/>
              <a:pPr>
                <a:defRPr/>
              </a:pPr>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Obdélník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D82E63D4-0B6A-4467-A633-9D32F1DB5464}" type="datetimeFigureOut">
              <a:rPr lang="cs-CZ"/>
              <a:pPr>
                <a:defRPr/>
              </a:pPr>
              <a:t>5.11.2014</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78195B2D-96A6-4BC8-A360-B4491A6B4F8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76BBC7D4-F5CF-43F8-97DC-3269223AA1FD}" type="datetimeFigureOut">
              <a:rPr lang="cs-CZ"/>
              <a:pPr>
                <a:defRPr/>
              </a:pPr>
              <a:t>5.11.2014</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A70EC963-2D2D-466E-AF93-BFCDA891A33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7B846C44-8368-407D-851B-C9FFC086AD53}" type="datetimeFigureOut">
              <a:rPr lang="cs-CZ"/>
              <a:pPr>
                <a:defRPr/>
              </a:pPr>
              <a:t>5.11.2014</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49E59BC9-FEAB-4EEF-9E3D-5FD14219772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F72DFF6D-DB05-464B-8B5D-CEC59BAFAFCB}" type="datetimeFigureOut">
              <a:rPr lang="cs-CZ"/>
              <a:pPr>
                <a:defRPr/>
              </a:pPr>
              <a:t>5.11.2014</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D7F2839F-5846-4315-8382-2F2DA4B305F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Obdélník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F508277D-C895-415B-A2C3-5638A2639A9B}" type="datetimeFigureOut">
              <a:rPr lang="cs-CZ"/>
              <a:pPr>
                <a:defRPr/>
              </a:pPr>
              <a:t>5.11.2014</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8830837E-6B89-4A79-A240-89A2DD88CDF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6BF4D019-34E9-4850-9485-A414478CF3E7}" type="datetimeFigureOut">
              <a:rPr lang="cs-CZ"/>
              <a:pPr>
                <a:defRPr/>
              </a:pPr>
              <a:t>5.11.2014</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14A3A710-39AE-4DBD-8D9E-A6194D850AD6}"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Vývojový diagram: postup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Vývojový diagram: postup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77916728-1120-482A-BCBB-DBEABEB9B5D5}" type="datetimeFigureOut">
              <a:rPr lang="cs-CZ"/>
              <a:pPr>
                <a:defRPr/>
              </a:pPr>
              <a:t>5.11.2014</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35492805-496C-4D38-B11E-4CAB059BF7EF}"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extLst/>
          </a:lstStyle>
          <a:p>
            <a:r>
              <a:rPr lang="cs-CZ" smtClean="0"/>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smtClean="0">
                <a:solidFill>
                  <a:schemeClr val="bg2">
                    <a:shade val="50000"/>
                    <a:satMod val="200000"/>
                  </a:schemeClr>
                </a:solidFill>
                <a:cs typeface="+mn-cs"/>
              </a:defRPr>
            </a:lvl1pPr>
            <a:extLst/>
          </a:lstStyle>
          <a:p>
            <a:pPr>
              <a:defRPr/>
            </a:pPr>
            <a:fld id="{AF066AF0-54F7-45EE-8AD7-A50A09BA31F4}" type="datetimeFigureOut">
              <a:rPr lang="cs-CZ"/>
              <a:pPr>
                <a:defRPr/>
              </a:pPr>
              <a:t>5.11.2014</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cs typeface="+mn-cs"/>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cs typeface="+mn-cs"/>
              </a:defRPr>
            </a:lvl1pPr>
            <a:extLst/>
          </a:lstStyle>
          <a:p>
            <a:pPr>
              <a:defRPr/>
            </a:pPr>
            <a:fld id="{C0FE1894-D496-4F6D-9028-FB1265FA1DCE}"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55" r:id="rId1"/>
    <p:sldLayoutId id="2147483954" r:id="rId2"/>
    <p:sldLayoutId id="2147483956" r:id="rId3"/>
    <p:sldLayoutId id="2147483953" r:id="rId4"/>
    <p:sldLayoutId id="2147483957" r:id="rId5"/>
    <p:sldLayoutId id="2147483952" r:id="rId6"/>
    <p:sldLayoutId id="2147483958" r:id="rId7"/>
    <p:sldLayoutId id="2147483959" r:id="rId8"/>
    <p:sldLayoutId id="2147483960" r:id="rId9"/>
    <p:sldLayoutId id="2147483951" r:id="rId10"/>
    <p:sldLayoutId id="2147483950" r:id="rId11"/>
  </p:sldLayoutIdLst>
  <p:txStyles>
    <p:titleStyle>
      <a:lvl1pPr algn="l" rtl="0" fontAlgn="base">
        <a:spcBef>
          <a:spcPct val="0"/>
        </a:spcBef>
        <a:spcAft>
          <a:spcPct val="0"/>
        </a:spcAft>
        <a:defRPr sz="4300" kern="1200">
          <a:solidFill>
            <a:srgbClr val="444455"/>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444455"/>
          </a:solidFill>
          <a:latin typeface="Gill Sans MT" pitchFamily="34" charset="-18"/>
        </a:defRPr>
      </a:lvl2pPr>
      <a:lvl3pPr algn="l" rtl="0" fontAlgn="base">
        <a:spcBef>
          <a:spcPct val="0"/>
        </a:spcBef>
        <a:spcAft>
          <a:spcPct val="0"/>
        </a:spcAft>
        <a:defRPr sz="4300">
          <a:solidFill>
            <a:srgbClr val="444455"/>
          </a:solidFill>
          <a:latin typeface="Gill Sans MT" pitchFamily="34" charset="-18"/>
        </a:defRPr>
      </a:lvl3pPr>
      <a:lvl4pPr algn="l" rtl="0" fontAlgn="base">
        <a:spcBef>
          <a:spcPct val="0"/>
        </a:spcBef>
        <a:spcAft>
          <a:spcPct val="0"/>
        </a:spcAft>
        <a:defRPr sz="4300">
          <a:solidFill>
            <a:srgbClr val="444455"/>
          </a:solidFill>
          <a:latin typeface="Gill Sans MT" pitchFamily="34" charset="-18"/>
        </a:defRPr>
      </a:lvl4pPr>
      <a:lvl5pPr algn="l" rtl="0" fontAlgn="base">
        <a:spcBef>
          <a:spcPct val="0"/>
        </a:spcBef>
        <a:spcAft>
          <a:spcPct val="0"/>
        </a:spcAft>
        <a:defRPr sz="4300">
          <a:solidFill>
            <a:srgbClr val="444455"/>
          </a:solidFill>
          <a:latin typeface="Gill Sans MT" pitchFamily="34" charset="-18"/>
        </a:defRPr>
      </a:lvl5pPr>
      <a:lvl6pPr marL="457200" algn="l" rtl="0" fontAlgn="base">
        <a:spcBef>
          <a:spcPct val="0"/>
        </a:spcBef>
        <a:spcAft>
          <a:spcPct val="0"/>
        </a:spcAft>
        <a:defRPr sz="4300">
          <a:solidFill>
            <a:srgbClr val="444455"/>
          </a:solidFill>
          <a:latin typeface="Gill Sans MT" pitchFamily="34" charset="-18"/>
        </a:defRPr>
      </a:lvl6pPr>
      <a:lvl7pPr marL="914400" algn="l" rtl="0" fontAlgn="base">
        <a:spcBef>
          <a:spcPct val="0"/>
        </a:spcBef>
        <a:spcAft>
          <a:spcPct val="0"/>
        </a:spcAft>
        <a:defRPr sz="4300">
          <a:solidFill>
            <a:srgbClr val="444455"/>
          </a:solidFill>
          <a:latin typeface="Gill Sans MT" pitchFamily="34" charset="-18"/>
        </a:defRPr>
      </a:lvl7pPr>
      <a:lvl8pPr marL="1371600" algn="l" rtl="0" fontAlgn="base">
        <a:spcBef>
          <a:spcPct val="0"/>
        </a:spcBef>
        <a:spcAft>
          <a:spcPct val="0"/>
        </a:spcAft>
        <a:defRPr sz="4300">
          <a:solidFill>
            <a:srgbClr val="444455"/>
          </a:solidFill>
          <a:latin typeface="Gill Sans MT" pitchFamily="34" charset="-18"/>
        </a:defRPr>
      </a:lvl8pPr>
      <a:lvl9pPr marL="1828800" algn="l" rtl="0" fontAlgn="base">
        <a:spcBef>
          <a:spcPct val="0"/>
        </a:spcBef>
        <a:spcAft>
          <a:spcPct val="0"/>
        </a:spcAft>
        <a:defRPr sz="4300">
          <a:solidFill>
            <a:srgbClr val="444455"/>
          </a:solidFill>
          <a:latin typeface="Gill Sans MT" pitchFamily="34" charset="-18"/>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D2DA7A"/>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FADA7A"/>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ohac@prf.cuni.cz"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radimbohac.cz/"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1913" y="692150"/>
            <a:ext cx="7124700" cy="3313113"/>
          </a:xfrm>
        </p:spPr>
        <p:txBody>
          <a:bodyPr>
            <a:normAutofit fontScale="90000"/>
          </a:bodyPr>
          <a:lstStyle/>
          <a:p>
            <a:pPr fontAlgn="auto">
              <a:spcAft>
                <a:spcPts val="0"/>
              </a:spcAft>
              <a:defRPr/>
            </a:pPr>
            <a:r>
              <a:rPr lang="cs-CZ" sz="6000" dirty="0">
                <a:solidFill>
                  <a:schemeClr val="tx2">
                    <a:satMod val="130000"/>
                  </a:schemeClr>
                </a:solidFill>
              </a:rPr>
              <a:t/>
            </a:r>
            <a:br>
              <a:rPr lang="cs-CZ" sz="6000" dirty="0">
                <a:solidFill>
                  <a:schemeClr val="tx2">
                    <a:satMod val="130000"/>
                  </a:schemeClr>
                </a:solidFill>
              </a:rPr>
            </a:br>
            <a:r>
              <a:rPr lang="cs-CZ" sz="5300" b="1" dirty="0" smtClean="0">
                <a:solidFill>
                  <a:schemeClr val="tx2">
                    <a:satMod val="130000"/>
                  </a:schemeClr>
                </a:solidFill>
              </a:rPr>
              <a:t>Daně v judikatuře Ústavního soudu</a:t>
            </a:r>
            <a:r>
              <a:rPr lang="cs-CZ" sz="5300" dirty="0" smtClean="0">
                <a:solidFill>
                  <a:schemeClr val="tx2">
                    <a:satMod val="130000"/>
                  </a:schemeClr>
                </a:solidFill>
              </a:rPr>
              <a:t/>
            </a:r>
            <a:br>
              <a:rPr lang="cs-CZ" sz="5300" dirty="0" smtClean="0">
                <a:solidFill>
                  <a:schemeClr val="tx2">
                    <a:satMod val="130000"/>
                  </a:schemeClr>
                </a:solidFill>
              </a:rPr>
            </a:br>
            <a:r>
              <a:rPr lang="cs-CZ" sz="5300" dirty="0" smtClean="0">
                <a:solidFill>
                  <a:schemeClr val="tx2">
                    <a:satMod val="130000"/>
                  </a:schemeClr>
                </a:solidFill>
              </a:rPr>
              <a:t/>
            </a:r>
            <a:br>
              <a:rPr lang="cs-CZ" sz="5300" dirty="0" smtClean="0">
                <a:solidFill>
                  <a:schemeClr val="tx2">
                    <a:satMod val="130000"/>
                  </a:schemeClr>
                </a:solidFill>
              </a:rPr>
            </a:br>
            <a:r>
              <a:rPr lang="cs-CZ" sz="3100" dirty="0">
                <a:solidFill>
                  <a:schemeClr val="tx2">
                    <a:satMod val="130000"/>
                  </a:schemeClr>
                </a:solidFill>
              </a:rPr>
              <a:t>Rozbor některých rozhodnutí Ústavního soudu v daňové oblasti</a:t>
            </a:r>
            <a:endParaRPr lang="cs-CZ" sz="6000" dirty="0">
              <a:solidFill>
                <a:schemeClr val="tx2">
                  <a:satMod val="130000"/>
                </a:schemeClr>
              </a:solidFill>
            </a:endParaRPr>
          </a:p>
        </p:txBody>
      </p:sp>
      <p:sp>
        <p:nvSpPr>
          <p:cNvPr id="6" name="Rectangle 3"/>
          <p:cNvSpPr txBox="1">
            <a:spLocks noChangeArrowheads="1"/>
          </p:cNvSpPr>
          <p:nvPr/>
        </p:nvSpPr>
        <p:spPr bwMode="auto">
          <a:xfrm>
            <a:off x="971550" y="4724400"/>
            <a:ext cx="7600950" cy="631825"/>
          </a:xfrm>
          <a:prstGeom prst="rect">
            <a:avLst/>
          </a:prstGeom>
          <a:noFill/>
          <a:ln>
            <a:noFill/>
          </a:ln>
          <a:extLst/>
        </p:spPr>
        <p:txBody>
          <a:bodyPr lIns="45720" rIns="4572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ts val="400"/>
              </a:spcBef>
              <a:buClr>
                <a:schemeClr val="accent1"/>
              </a:buClr>
              <a:buSzPct val="68000"/>
              <a:buFont typeface="Wingdings 3" pitchFamily="18" charset="2"/>
              <a:buNone/>
              <a:defRPr/>
            </a:pPr>
            <a:endParaRPr lang="cs-CZ" sz="2400" dirty="0" smtClean="0">
              <a:solidFill>
                <a:schemeClr val="accent1">
                  <a:lumMod val="75000"/>
                </a:schemeClr>
              </a:solidFill>
              <a:latin typeface="Lucida Sans Unicode" pitchFamily="34" charset="0"/>
              <a:cs typeface="+mn-cs"/>
            </a:endParaRPr>
          </a:p>
        </p:txBody>
      </p:sp>
      <p:sp>
        <p:nvSpPr>
          <p:cNvPr id="5" name="Rectangle 4"/>
          <p:cNvSpPr>
            <a:spLocks noChangeArrowheads="1"/>
          </p:cNvSpPr>
          <p:nvPr/>
        </p:nvSpPr>
        <p:spPr bwMode="auto">
          <a:xfrm>
            <a:off x="1187450" y="5949950"/>
            <a:ext cx="7200900" cy="522288"/>
          </a:xfrm>
          <a:prstGeom prst="rect">
            <a:avLst/>
          </a:prstGeom>
          <a:noFill/>
          <a:ln w="9525">
            <a:noFill/>
            <a:miter lim="800000"/>
            <a:headEnd/>
            <a:tailEnd/>
          </a:ln>
        </p:spPr>
        <p:txBody>
          <a:bodyPr>
            <a:spAutoFit/>
          </a:bodyPr>
          <a:lstStyle/>
          <a:p>
            <a:pPr>
              <a:defRPr/>
            </a:pPr>
            <a:r>
              <a:rPr lang="cs-CZ" sz="2800" dirty="0">
                <a:latin typeface="+mn-lt"/>
                <a:cs typeface="+mn-cs"/>
              </a:rPr>
              <a:t>5. listopadu 2014</a:t>
            </a:r>
          </a:p>
        </p:txBody>
      </p:sp>
    </p:spTree>
    <p:extLst>
      <p:ext uri="{BB962C8B-B14F-4D97-AF65-F5344CB8AC3E}">
        <p14:creationId xmlns:p14="http://schemas.microsoft.com/office/powerpoint/2010/main" val="937234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400" b="1" dirty="0" smtClean="0">
                <a:solidFill>
                  <a:schemeClr val="tx2">
                    <a:satMod val="130000"/>
                  </a:schemeClr>
                </a:solidFill>
              </a:rPr>
              <a:t>7. Daně a nepravá retroaktivita</a:t>
            </a:r>
            <a:endParaRPr lang="cs-CZ" dirty="0"/>
          </a:p>
        </p:txBody>
      </p:sp>
      <p:sp>
        <p:nvSpPr>
          <p:cNvPr id="3" name="Zástupný symbol pro obsah 2"/>
          <p:cNvSpPr>
            <a:spLocks noGrp="1"/>
          </p:cNvSpPr>
          <p:nvPr>
            <p:ph idx="1"/>
          </p:nvPr>
        </p:nvSpPr>
        <p:spPr/>
        <p:txBody>
          <a:bodyPr/>
          <a:lstStyle/>
          <a:p>
            <a:r>
              <a:rPr lang="cs-CZ" dirty="0" smtClean="0"/>
              <a:t>n</a:t>
            </a:r>
            <a:r>
              <a:rPr lang="es-ES" dirty="0" smtClean="0"/>
              <a:t>ález </a:t>
            </a:r>
            <a:r>
              <a:rPr lang="es-ES" dirty="0"/>
              <a:t>sp. zn. Pl. ÚS 9/08</a:t>
            </a:r>
            <a:endParaRPr lang="cs-CZ" dirty="0" smtClean="0"/>
          </a:p>
          <a:p>
            <a:endParaRPr lang="cs-CZ" dirty="0"/>
          </a:p>
          <a:p>
            <a:r>
              <a:rPr lang="cs-CZ" dirty="0" smtClean="0"/>
              <a:t>přijetí právní úpravy v průběhu zdaňovacího období</a:t>
            </a:r>
          </a:p>
          <a:p>
            <a:endParaRPr lang="cs-CZ" dirty="0"/>
          </a:p>
          <a:p>
            <a:r>
              <a:rPr lang="cs-CZ" dirty="0" smtClean="0"/>
              <a:t>přípustnost nepravé retroaktivity</a:t>
            </a:r>
          </a:p>
          <a:p>
            <a:pPr lvl="1"/>
            <a:r>
              <a:rPr lang="cs-CZ" dirty="0" smtClean="0"/>
              <a:t>výjimečné případy,  kdy je nepřípustná</a:t>
            </a: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10</a:t>
            </a:fld>
            <a:endParaRPr lang="cs-CZ" sz="2800" dirty="0">
              <a:latin typeface="Lucida Sans Unicode" pitchFamily="34" charset="0"/>
            </a:endParaRPr>
          </a:p>
        </p:txBody>
      </p:sp>
    </p:spTree>
    <p:extLst>
      <p:ext uri="{BB962C8B-B14F-4D97-AF65-F5344CB8AC3E}">
        <p14:creationId xmlns:p14="http://schemas.microsoft.com/office/powerpoint/2010/main" val="23148927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400" b="1" dirty="0" smtClean="0">
                <a:solidFill>
                  <a:schemeClr val="tx2">
                    <a:satMod val="130000"/>
                  </a:schemeClr>
                </a:solidFill>
              </a:rPr>
              <a:t>8.  Ústavnost daně z převodu nemovitostí</a:t>
            </a:r>
            <a:endParaRPr lang="cs-CZ" dirty="0"/>
          </a:p>
        </p:txBody>
      </p:sp>
      <p:sp>
        <p:nvSpPr>
          <p:cNvPr id="3" name="Zástupný symbol pro obsah 2"/>
          <p:cNvSpPr>
            <a:spLocks noGrp="1"/>
          </p:cNvSpPr>
          <p:nvPr>
            <p:ph idx="1"/>
          </p:nvPr>
        </p:nvSpPr>
        <p:spPr/>
        <p:txBody>
          <a:bodyPr/>
          <a:lstStyle/>
          <a:p>
            <a:r>
              <a:rPr lang="cs-CZ" dirty="0" smtClean="0"/>
              <a:t>n</a:t>
            </a:r>
            <a:r>
              <a:rPr lang="es-ES" dirty="0" smtClean="0"/>
              <a:t>ález </a:t>
            </a:r>
            <a:r>
              <a:rPr lang="es-ES" dirty="0"/>
              <a:t>sp. zn. Pl. ÚS 29/08</a:t>
            </a:r>
            <a:endParaRPr lang="cs-CZ" dirty="0" smtClean="0"/>
          </a:p>
          <a:p>
            <a:endParaRPr lang="cs-CZ" dirty="0"/>
          </a:p>
          <a:p>
            <a:r>
              <a:rPr lang="cs-CZ" dirty="0" smtClean="0"/>
              <a:t>daň jako nástroj k financování úkolů státu z důvodu veřejného zájmu = legitimita zdaňování</a:t>
            </a:r>
          </a:p>
          <a:p>
            <a:r>
              <a:rPr lang="cs-CZ" dirty="0" smtClean="0"/>
              <a:t>nezasahování do úsudku demokraticky zvoleného zákonodárce (i do neracionální úpravy)</a:t>
            </a:r>
          </a:p>
          <a:p>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11</a:t>
            </a:fld>
            <a:endParaRPr lang="cs-CZ" sz="2800" dirty="0">
              <a:latin typeface="Lucida Sans Unicode" pitchFamily="34" charset="0"/>
            </a:endParaRPr>
          </a:p>
        </p:txBody>
      </p:sp>
    </p:spTree>
    <p:extLst>
      <p:ext uri="{BB962C8B-B14F-4D97-AF65-F5344CB8AC3E}">
        <p14:creationId xmlns:p14="http://schemas.microsoft.com/office/powerpoint/2010/main" val="894407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b="1" dirty="0" smtClean="0">
                <a:solidFill>
                  <a:schemeClr val="tx2">
                    <a:satMod val="130000"/>
                  </a:schemeClr>
                </a:solidFill>
              </a:rPr>
              <a:t>9. In dubio </a:t>
            </a:r>
            <a:r>
              <a:rPr lang="cs-CZ" sz="4400" b="1" dirty="0" err="1" smtClean="0">
                <a:solidFill>
                  <a:schemeClr val="tx2">
                    <a:satMod val="130000"/>
                  </a:schemeClr>
                </a:solidFill>
              </a:rPr>
              <a:t>mitius</a:t>
            </a:r>
            <a:endParaRPr lang="cs-CZ" dirty="0"/>
          </a:p>
        </p:txBody>
      </p:sp>
      <p:sp>
        <p:nvSpPr>
          <p:cNvPr id="3" name="Zástupný symbol pro obsah 2"/>
          <p:cNvSpPr>
            <a:spLocks noGrp="1"/>
          </p:cNvSpPr>
          <p:nvPr>
            <p:ph idx="1"/>
          </p:nvPr>
        </p:nvSpPr>
        <p:spPr/>
        <p:txBody>
          <a:bodyPr>
            <a:normAutofit/>
          </a:bodyPr>
          <a:lstStyle/>
          <a:p>
            <a:r>
              <a:rPr lang="cs-CZ" dirty="0" smtClean="0"/>
              <a:t>n</a:t>
            </a:r>
            <a:r>
              <a:rPr lang="es-ES" dirty="0" smtClean="0"/>
              <a:t>ález </a:t>
            </a:r>
            <a:r>
              <a:rPr lang="es-ES" dirty="0"/>
              <a:t>sp. </a:t>
            </a:r>
            <a:r>
              <a:rPr lang="es-ES" dirty="0" smtClean="0"/>
              <a:t>zn</a:t>
            </a:r>
            <a:r>
              <a:rPr lang="cs-CZ" dirty="0" smtClean="0"/>
              <a:t>. </a:t>
            </a:r>
            <a:r>
              <a:rPr lang="cs-CZ" dirty="0" smtClean="0">
                <a:solidFill>
                  <a:schemeClr val="tx2">
                    <a:satMod val="130000"/>
                  </a:schemeClr>
                </a:solidFill>
              </a:rPr>
              <a:t>IV</a:t>
            </a:r>
            <a:r>
              <a:rPr lang="cs-CZ" dirty="0">
                <a:solidFill>
                  <a:schemeClr val="tx2">
                    <a:satMod val="130000"/>
                  </a:schemeClr>
                </a:solidFill>
              </a:rPr>
              <a:t>. ÚS 666/02</a:t>
            </a:r>
            <a:endParaRPr lang="cs-CZ" dirty="0" smtClean="0"/>
          </a:p>
          <a:p>
            <a:endParaRPr lang="cs-CZ" dirty="0"/>
          </a:p>
          <a:p>
            <a:r>
              <a:rPr lang="cs-CZ" dirty="0" smtClean="0"/>
              <a:t>dvojí výklad</a:t>
            </a:r>
          </a:p>
          <a:p>
            <a:r>
              <a:rPr lang="cs-CZ" dirty="0" smtClean="0"/>
              <a:t>šetření podstaty základních práv a svobod</a:t>
            </a:r>
          </a:p>
          <a:p>
            <a:r>
              <a:rPr lang="cs-CZ" dirty="0" smtClean="0"/>
              <a:t>v </a:t>
            </a:r>
            <a:r>
              <a:rPr lang="cs-CZ" dirty="0"/>
              <a:t>pochybnostech </a:t>
            </a:r>
            <a:r>
              <a:rPr lang="cs-CZ" dirty="0" smtClean="0"/>
              <a:t>mírněji</a:t>
            </a: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12</a:t>
            </a:fld>
            <a:endParaRPr lang="cs-CZ" sz="2800" dirty="0">
              <a:latin typeface="Lucida Sans Unicode" pitchFamily="34" charset="0"/>
            </a:endParaRPr>
          </a:p>
        </p:txBody>
      </p:sp>
    </p:spTree>
    <p:extLst>
      <p:ext uri="{BB962C8B-B14F-4D97-AF65-F5344CB8AC3E}">
        <p14:creationId xmlns:p14="http://schemas.microsoft.com/office/powerpoint/2010/main" val="20862019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bwMode="auto">
          <a:xfrm>
            <a:off x="1422400" y="1357313"/>
            <a:ext cx="7397750" cy="1143000"/>
          </a:xfrm>
        </p:spPr>
        <p:txBody>
          <a:bodyPr wrap="square" lIns="91440" tIns="45720" rIns="91440" bIns="45720" numCol="1" anchorCtr="0" compatLnSpc="1">
            <a:prstTxWarp prst="textNoShape">
              <a:avLst/>
            </a:prstTxWarp>
          </a:bodyPr>
          <a:lstStyle/>
          <a:p>
            <a:pPr algn="ctr" fontAlgn="auto">
              <a:spcAft>
                <a:spcPts val="0"/>
              </a:spcAft>
              <a:defRPr/>
            </a:pPr>
            <a:r>
              <a:rPr lang="cs-CZ" b="1" dirty="0" smtClean="0">
                <a:solidFill>
                  <a:schemeClr val="tx2">
                    <a:satMod val="130000"/>
                  </a:schemeClr>
                </a:solidFill>
                <a:effectLst>
                  <a:outerShdw blurRad="38100" dist="38100" dir="2700000" algn="tl">
                    <a:srgbClr val="000000">
                      <a:alpha val="43137"/>
                    </a:srgbClr>
                  </a:outerShdw>
                </a:effectLst>
                <a:latin typeface="+mn-lt"/>
              </a:rPr>
              <a:t>Děkuji za pozornost !</a:t>
            </a:r>
          </a:p>
        </p:txBody>
      </p:sp>
      <p:sp>
        <p:nvSpPr>
          <p:cNvPr id="36866" name="Rectangle 3"/>
          <p:cNvSpPr>
            <a:spLocks noGrp="1"/>
          </p:cNvSpPr>
          <p:nvPr>
            <p:ph type="body" idx="1"/>
          </p:nvPr>
        </p:nvSpPr>
        <p:spPr>
          <a:xfrm>
            <a:off x="1435100" y="2636838"/>
            <a:ext cx="7499350" cy="3611562"/>
          </a:xfrm>
        </p:spPr>
        <p:txBody>
          <a:bodyPr/>
          <a:lstStyle/>
          <a:p>
            <a:pPr>
              <a:buFont typeface="Wingdings 3" pitchFamily="18" charset="2"/>
              <a:buNone/>
            </a:pPr>
            <a:endParaRPr lang="cs-CZ" sz="2800" smtClean="0">
              <a:latin typeface="Arial" charset="0"/>
            </a:endParaRPr>
          </a:p>
          <a:p>
            <a:pPr>
              <a:buFont typeface="Wingdings 3" pitchFamily="18" charset="2"/>
              <a:buNone/>
            </a:pPr>
            <a:endParaRPr lang="cs-CZ" sz="2800" smtClean="0">
              <a:latin typeface="Arial" charset="0"/>
            </a:endParaRPr>
          </a:p>
          <a:p>
            <a:pPr>
              <a:buFont typeface="Wingdings 3" pitchFamily="18" charset="2"/>
              <a:buNone/>
            </a:pPr>
            <a:r>
              <a:rPr lang="cs-CZ" sz="2800" smtClean="0">
                <a:latin typeface="Arial" charset="0"/>
              </a:rPr>
              <a:t>	</a:t>
            </a:r>
            <a:r>
              <a:rPr lang="cs-CZ" sz="1800" smtClean="0"/>
              <a:t>doc. JUDr. Radim Boháč, Ph.D.</a:t>
            </a:r>
            <a:br>
              <a:rPr lang="cs-CZ" sz="1800" smtClean="0"/>
            </a:br>
            <a:r>
              <a:rPr lang="cs-CZ" sz="1800" smtClean="0"/>
              <a:t>katedra finančního práva a finanční vědy PF UK</a:t>
            </a:r>
            <a:br>
              <a:rPr lang="cs-CZ" sz="1800" smtClean="0"/>
            </a:br>
            <a:r>
              <a:rPr lang="cs-CZ" sz="1800" smtClean="0"/>
              <a:t>nám. Curieových 7</a:t>
            </a:r>
            <a:br>
              <a:rPr lang="cs-CZ" sz="1800" smtClean="0"/>
            </a:br>
            <a:r>
              <a:rPr lang="cs-CZ" sz="1800" smtClean="0"/>
              <a:t>116 40 Praha 1</a:t>
            </a:r>
            <a:br>
              <a:rPr lang="cs-CZ" sz="1800" smtClean="0"/>
            </a:br>
            <a:r>
              <a:rPr lang="cs-CZ" sz="1800" smtClean="0"/>
              <a:t>email: </a:t>
            </a:r>
            <a:r>
              <a:rPr lang="cs-CZ" sz="1800" smtClean="0">
                <a:hlinkClick r:id="rId3"/>
              </a:rPr>
              <a:t>bohac@prf.cuni.cz</a:t>
            </a:r>
            <a:endParaRPr lang="cs-CZ" sz="1800" smtClean="0"/>
          </a:p>
          <a:p>
            <a:pPr>
              <a:buFont typeface="Wingdings 3" pitchFamily="18" charset="2"/>
              <a:buNone/>
            </a:pPr>
            <a:r>
              <a:rPr lang="cs-CZ" sz="1800" smtClean="0"/>
              <a:t>	</a:t>
            </a:r>
            <a:r>
              <a:rPr lang="cs-CZ" sz="1800" smtClean="0">
                <a:hlinkClick r:id="rId4"/>
              </a:rPr>
              <a:t>www.radimbohac.cz</a:t>
            </a:r>
            <a:r>
              <a:rPr lang="cs-CZ" sz="1800" smtClean="0"/>
              <a:t> </a:t>
            </a:r>
            <a:br>
              <a:rPr lang="cs-CZ" sz="1800" smtClean="0"/>
            </a:br>
            <a:r>
              <a:rPr lang="cs-CZ" sz="1800" smtClean="0"/>
              <a:t>tel.: +420221005530</a:t>
            </a:r>
          </a:p>
          <a:p>
            <a:pPr>
              <a:buFont typeface="Wingdings 3" pitchFamily="18" charset="2"/>
              <a:buNone/>
            </a:pPr>
            <a:endParaRPr lang="cs-CZ" sz="1800" smtClean="0">
              <a:latin typeface="Arial" charset="0"/>
            </a:endParaRPr>
          </a:p>
        </p:txBody>
      </p:sp>
      <p:sp>
        <p:nvSpPr>
          <p:cNvPr id="36867"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D0711077-1279-4919-AE71-733569AA662A}" type="slidenum">
              <a:rPr lang="cs-CZ" sz="2000" b="1">
                <a:latin typeface="Lucida Sans Unicode" pitchFamily="34" charset="0"/>
              </a:rPr>
              <a:pPr/>
              <a:t>13</a:t>
            </a:fld>
            <a:endParaRPr lang="cs-CZ" sz="2800">
              <a:latin typeface="Lucida Sans Unicod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1913" y="692150"/>
            <a:ext cx="7124700" cy="3313113"/>
          </a:xfrm>
        </p:spPr>
        <p:txBody>
          <a:bodyPr>
            <a:normAutofit fontScale="90000"/>
          </a:bodyPr>
          <a:lstStyle/>
          <a:p>
            <a:pPr fontAlgn="auto">
              <a:spcAft>
                <a:spcPts val="0"/>
              </a:spcAft>
              <a:defRPr/>
            </a:pPr>
            <a:r>
              <a:rPr lang="cs-CZ" sz="6000" dirty="0">
                <a:solidFill>
                  <a:schemeClr val="tx2">
                    <a:satMod val="130000"/>
                  </a:schemeClr>
                </a:solidFill>
              </a:rPr>
              <a:t/>
            </a:r>
            <a:br>
              <a:rPr lang="cs-CZ" sz="6000" dirty="0">
                <a:solidFill>
                  <a:schemeClr val="tx2">
                    <a:satMod val="130000"/>
                  </a:schemeClr>
                </a:solidFill>
              </a:rPr>
            </a:br>
            <a:r>
              <a:rPr lang="cs-CZ" sz="5300" b="1" dirty="0" smtClean="0">
                <a:solidFill>
                  <a:schemeClr val="tx2">
                    <a:satMod val="130000"/>
                  </a:schemeClr>
                </a:solidFill>
              </a:rPr>
              <a:t>Daně v judikatuře Ústavního soudu</a:t>
            </a:r>
            <a:r>
              <a:rPr lang="cs-CZ" sz="5300" dirty="0" smtClean="0">
                <a:solidFill>
                  <a:schemeClr val="tx2">
                    <a:satMod val="130000"/>
                  </a:schemeClr>
                </a:solidFill>
              </a:rPr>
              <a:t/>
            </a:r>
            <a:br>
              <a:rPr lang="cs-CZ" sz="5300" dirty="0" smtClean="0">
                <a:solidFill>
                  <a:schemeClr val="tx2">
                    <a:satMod val="130000"/>
                  </a:schemeClr>
                </a:solidFill>
              </a:rPr>
            </a:br>
            <a:r>
              <a:rPr lang="cs-CZ" sz="5300" dirty="0" smtClean="0">
                <a:solidFill>
                  <a:schemeClr val="tx2">
                    <a:satMod val="130000"/>
                  </a:schemeClr>
                </a:solidFill>
              </a:rPr>
              <a:t/>
            </a:r>
            <a:br>
              <a:rPr lang="cs-CZ" sz="5300" dirty="0" smtClean="0">
                <a:solidFill>
                  <a:schemeClr val="tx2">
                    <a:satMod val="130000"/>
                  </a:schemeClr>
                </a:solidFill>
              </a:rPr>
            </a:br>
            <a:r>
              <a:rPr lang="cs-CZ" sz="3100" dirty="0">
                <a:solidFill>
                  <a:schemeClr val="tx2">
                    <a:satMod val="130000"/>
                  </a:schemeClr>
                </a:solidFill>
              </a:rPr>
              <a:t>Rozbor některých rozhodnutí Ústavního soudu v daňové oblasti</a:t>
            </a:r>
            <a:endParaRPr lang="cs-CZ" sz="6000" dirty="0">
              <a:solidFill>
                <a:schemeClr val="tx2">
                  <a:satMod val="130000"/>
                </a:schemeClr>
              </a:solidFill>
            </a:endParaRPr>
          </a:p>
        </p:txBody>
      </p:sp>
      <p:sp>
        <p:nvSpPr>
          <p:cNvPr id="6" name="Rectangle 3"/>
          <p:cNvSpPr txBox="1">
            <a:spLocks noChangeArrowheads="1"/>
          </p:cNvSpPr>
          <p:nvPr/>
        </p:nvSpPr>
        <p:spPr bwMode="auto">
          <a:xfrm>
            <a:off x="971550" y="4724400"/>
            <a:ext cx="7600950" cy="631825"/>
          </a:xfrm>
          <a:prstGeom prst="rect">
            <a:avLst/>
          </a:prstGeom>
          <a:noFill/>
          <a:ln>
            <a:noFill/>
          </a:ln>
          <a:extLst/>
        </p:spPr>
        <p:txBody>
          <a:bodyPr lIns="45720" rIns="4572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ts val="400"/>
              </a:spcBef>
              <a:buClr>
                <a:schemeClr val="accent1"/>
              </a:buClr>
              <a:buSzPct val="68000"/>
              <a:buFont typeface="Wingdings 3" pitchFamily="18" charset="2"/>
              <a:buNone/>
              <a:defRPr/>
            </a:pPr>
            <a:r>
              <a:rPr lang="cs-CZ" sz="2400" dirty="0" smtClean="0">
                <a:solidFill>
                  <a:schemeClr val="accent1">
                    <a:lumMod val="75000"/>
                  </a:schemeClr>
                </a:solidFill>
                <a:latin typeface="Lucida Sans Unicode" pitchFamily="34" charset="0"/>
                <a:cs typeface="+mn-cs"/>
              </a:rPr>
              <a:t>doc. JUDr. Radim Boháč, Ph.D.</a:t>
            </a:r>
          </a:p>
        </p:txBody>
      </p:sp>
      <p:sp>
        <p:nvSpPr>
          <p:cNvPr id="5" name="Rectangle 4"/>
          <p:cNvSpPr>
            <a:spLocks noChangeArrowheads="1"/>
          </p:cNvSpPr>
          <p:nvPr/>
        </p:nvSpPr>
        <p:spPr bwMode="auto">
          <a:xfrm>
            <a:off x="1187450" y="5949950"/>
            <a:ext cx="7200900" cy="522288"/>
          </a:xfrm>
          <a:prstGeom prst="rect">
            <a:avLst/>
          </a:prstGeom>
          <a:noFill/>
          <a:ln w="9525">
            <a:noFill/>
            <a:miter lim="800000"/>
            <a:headEnd/>
            <a:tailEnd/>
          </a:ln>
        </p:spPr>
        <p:txBody>
          <a:bodyPr>
            <a:spAutoFit/>
          </a:bodyPr>
          <a:lstStyle/>
          <a:p>
            <a:pPr>
              <a:defRPr/>
            </a:pPr>
            <a:r>
              <a:rPr lang="cs-CZ" sz="2800" dirty="0">
                <a:latin typeface="+mn-lt"/>
                <a:cs typeface="+mn-cs"/>
              </a:rPr>
              <a:t>5. listopadu 2014</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fontAlgn="auto">
              <a:spcAft>
                <a:spcPts val="0"/>
              </a:spcAft>
              <a:defRPr/>
            </a:pPr>
            <a:r>
              <a:rPr lang="cs-CZ" b="1" dirty="0" smtClean="0">
                <a:solidFill>
                  <a:schemeClr val="tx2">
                    <a:satMod val="130000"/>
                  </a:schemeClr>
                </a:solidFill>
              </a:rPr>
              <a:t>Osnova</a:t>
            </a:r>
            <a:endParaRPr lang="cs-CZ" b="1" dirty="0">
              <a:solidFill>
                <a:schemeClr val="tx2">
                  <a:satMod val="130000"/>
                </a:schemeClr>
              </a:solidFill>
            </a:endParaRPr>
          </a:p>
        </p:txBody>
      </p:sp>
      <p:sp>
        <p:nvSpPr>
          <p:cNvPr id="15362" name="Zástupný symbol pro obsah 1"/>
          <p:cNvSpPr>
            <a:spLocks noGrp="1"/>
          </p:cNvSpPr>
          <p:nvPr>
            <p:ph idx="1"/>
          </p:nvPr>
        </p:nvSpPr>
        <p:spPr/>
        <p:txBody>
          <a:bodyPr/>
          <a:lstStyle/>
          <a:p>
            <a:pPr marL="679450" indent="-571500">
              <a:buFont typeface="Gill Sans MT" pitchFamily="34" charset="-18"/>
              <a:buAutoNum type="arabicPeriod"/>
            </a:pPr>
            <a:r>
              <a:rPr lang="cs-CZ" sz="3000" dirty="0" smtClean="0"/>
              <a:t>Východiska</a:t>
            </a:r>
          </a:p>
          <a:p>
            <a:pPr marL="679450" indent="-571500">
              <a:buFont typeface="Gill Sans MT" pitchFamily="34" charset="-18"/>
              <a:buAutoNum type="arabicPeriod"/>
            </a:pPr>
            <a:r>
              <a:rPr lang="cs-CZ" sz="3000" dirty="0" smtClean="0"/>
              <a:t>Ústavní soud ČSFR</a:t>
            </a:r>
          </a:p>
          <a:p>
            <a:pPr marL="679450" indent="-571500">
              <a:buFont typeface="Gill Sans MT" pitchFamily="34" charset="-18"/>
              <a:buAutoNum type="arabicPeriod"/>
            </a:pPr>
            <a:r>
              <a:rPr lang="cs-CZ" sz="3000" dirty="0" smtClean="0"/>
              <a:t>Ukládání daní na základě zákona</a:t>
            </a:r>
          </a:p>
          <a:p>
            <a:pPr marL="679450" indent="-571500">
              <a:buFont typeface="Gill Sans MT" pitchFamily="34" charset="-18"/>
              <a:buAutoNum type="arabicPeriod"/>
            </a:pPr>
            <a:r>
              <a:rPr lang="cs-CZ" sz="3000" dirty="0" smtClean="0"/>
              <a:t>Zákaz uložení daně vyhláškou</a:t>
            </a:r>
          </a:p>
          <a:p>
            <a:pPr marL="679450" indent="-571500">
              <a:buFont typeface="Gill Sans MT" pitchFamily="34" charset="-18"/>
              <a:buAutoNum type="arabicPeriod"/>
            </a:pPr>
            <a:r>
              <a:rPr lang="cs-CZ" sz="3000" dirty="0" smtClean="0"/>
              <a:t>Pravidla pro posuzování ústavnosti daně</a:t>
            </a:r>
          </a:p>
          <a:p>
            <a:pPr marL="679450" indent="-571500">
              <a:buFont typeface="Gill Sans MT" pitchFamily="34" charset="-18"/>
              <a:buAutoNum type="arabicPeriod"/>
            </a:pPr>
            <a:r>
              <a:rPr lang="cs-CZ" sz="3000" dirty="0" smtClean="0"/>
              <a:t>Daně a pravá retroaktivita</a:t>
            </a:r>
          </a:p>
          <a:p>
            <a:pPr marL="679450" indent="-571500">
              <a:buFont typeface="Gill Sans MT" pitchFamily="34" charset="-18"/>
              <a:buAutoNum type="arabicPeriod"/>
            </a:pPr>
            <a:r>
              <a:rPr lang="cs-CZ" sz="3000" dirty="0" smtClean="0"/>
              <a:t>Daně a nepravá retroaktivita</a:t>
            </a:r>
          </a:p>
          <a:p>
            <a:pPr marL="679450" indent="-571500">
              <a:buFont typeface="Gill Sans MT" pitchFamily="34" charset="-18"/>
              <a:buAutoNum type="arabicPeriod"/>
            </a:pPr>
            <a:r>
              <a:rPr lang="cs-CZ" sz="3000" dirty="0" smtClean="0"/>
              <a:t>Ústavnost daně z převodu nemovitostí</a:t>
            </a:r>
          </a:p>
          <a:p>
            <a:pPr marL="679450" indent="-571500">
              <a:buFont typeface="Gill Sans MT" pitchFamily="34" charset="-18"/>
              <a:buAutoNum type="arabicPeriod"/>
            </a:pPr>
            <a:r>
              <a:rPr lang="cs-CZ" sz="3000" dirty="0" smtClean="0"/>
              <a:t>In dubio </a:t>
            </a:r>
            <a:r>
              <a:rPr lang="cs-CZ" sz="3000" dirty="0" err="1" smtClean="0"/>
              <a:t>mitius</a:t>
            </a:r>
            <a:endParaRPr lang="cs-CZ" dirty="0" smtClean="0"/>
          </a:p>
        </p:txBody>
      </p:sp>
      <p:sp>
        <p:nvSpPr>
          <p:cNvPr id="15363"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6FC1A641-4A61-4218-8AA4-FBD97ECD49F1}" type="slidenum">
              <a:rPr lang="cs-CZ" sz="2000" b="1">
                <a:latin typeface="Lucida Sans Unicode" pitchFamily="34" charset="0"/>
              </a:rPr>
              <a:pPr/>
              <a:t>3</a:t>
            </a:fld>
            <a:endParaRPr lang="cs-CZ" sz="2800">
              <a:latin typeface="Lucida Sans Unicod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cs-CZ" sz="3600" b="1" dirty="0">
                <a:solidFill>
                  <a:schemeClr val="tx2">
                    <a:satMod val="130000"/>
                  </a:schemeClr>
                </a:solidFill>
                <a:effectLst>
                  <a:outerShdw blurRad="38100" dist="38100" dir="2700000" algn="tl">
                    <a:srgbClr val="000000">
                      <a:alpha val="43137"/>
                    </a:srgbClr>
                  </a:outerShdw>
                </a:effectLst>
              </a:rPr>
              <a:t>1</a:t>
            </a:r>
            <a:r>
              <a:rPr lang="cs-CZ" sz="3600" b="1" dirty="0" smtClean="0">
                <a:solidFill>
                  <a:schemeClr val="tx2">
                    <a:satMod val="130000"/>
                  </a:schemeClr>
                </a:solidFill>
                <a:effectLst>
                  <a:outerShdw blurRad="38100" dist="38100" dir="2700000" algn="tl">
                    <a:srgbClr val="000000">
                      <a:alpha val="43137"/>
                    </a:srgbClr>
                  </a:outerShdw>
                </a:effectLst>
              </a:rPr>
              <a:t>.  Východiska</a:t>
            </a:r>
          </a:p>
        </p:txBody>
      </p:sp>
      <p:sp>
        <p:nvSpPr>
          <p:cNvPr id="35842" name="Zástupný symbol pro obsah 1"/>
          <p:cNvSpPr>
            <a:spLocks noGrp="1"/>
          </p:cNvSpPr>
          <p:nvPr>
            <p:ph idx="1"/>
          </p:nvPr>
        </p:nvSpPr>
        <p:spPr/>
        <p:txBody>
          <a:bodyPr/>
          <a:lstStyle/>
          <a:p>
            <a:r>
              <a:rPr lang="cs-CZ" dirty="0" smtClean="0"/>
              <a:t>Ústavní soud</a:t>
            </a:r>
          </a:p>
          <a:p>
            <a:pPr lvl="1"/>
            <a:r>
              <a:rPr lang="cs-CZ" dirty="0" smtClean="0"/>
              <a:t>čl. 89 odst. 2 Ústavy  - „Vykonatelná rozhodnutí Ústavního soudu jsou závazná pro všechny orgány i osoby.“</a:t>
            </a:r>
          </a:p>
          <a:p>
            <a:r>
              <a:rPr lang="cs-CZ" dirty="0" smtClean="0"/>
              <a:t>daň</a:t>
            </a:r>
          </a:p>
          <a:p>
            <a:pPr lvl="1"/>
            <a:r>
              <a:rPr lang="cs-CZ" dirty="0" smtClean="0"/>
              <a:t>v širokém slova smyslu = daně, poplatky a jiná obdobná peněžitá plnění</a:t>
            </a:r>
            <a:endParaRPr lang="cs-CZ" dirty="0"/>
          </a:p>
          <a:p>
            <a:r>
              <a:rPr lang="cs-CZ" dirty="0" smtClean="0"/>
              <a:t>čl. 11 odst. 5 Listiny</a:t>
            </a:r>
          </a:p>
          <a:p>
            <a:pPr lvl="1"/>
            <a:r>
              <a:rPr lang="cs-CZ" dirty="0" smtClean="0"/>
              <a:t>Daně a poplatky lze ukládat jen na základě zákona.</a:t>
            </a:r>
          </a:p>
        </p:txBody>
      </p:sp>
      <p:sp>
        <p:nvSpPr>
          <p:cNvPr id="35843"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4</a:t>
            </a:fld>
            <a:endParaRPr lang="cs-CZ" sz="2800">
              <a:latin typeface="Lucida Sans Unicode" pitchFamily="34" charset="0"/>
            </a:endParaRPr>
          </a:p>
        </p:txBody>
      </p:sp>
    </p:spTree>
    <p:extLst>
      <p:ext uri="{BB962C8B-B14F-4D97-AF65-F5344CB8AC3E}">
        <p14:creationId xmlns:p14="http://schemas.microsoft.com/office/powerpoint/2010/main" val="17690392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fontAlgn="auto">
              <a:spcAft>
                <a:spcPts val="0"/>
              </a:spcAft>
              <a:defRPr/>
            </a:pPr>
            <a:r>
              <a:rPr lang="cs-CZ" sz="4400" b="1" dirty="0" smtClean="0">
                <a:solidFill>
                  <a:schemeClr val="tx2">
                    <a:satMod val="130000"/>
                  </a:schemeClr>
                </a:solidFill>
              </a:rPr>
              <a:t>2.  Ústavní soud ČSFR</a:t>
            </a:r>
            <a:endParaRPr lang="cs-CZ" sz="4400" b="1" dirty="0">
              <a:solidFill>
                <a:schemeClr val="tx2">
                  <a:satMod val="130000"/>
                </a:schemeClr>
              </a:solidFill>
            </a:endParaRPr>
          </a:p>
        </p:txBody>
      </p:sp>
      <p:sp>
        <p:nvSpPr>
          <p:cNvPr id="17410" name="Zástupný symbol pro obsah 2"/>
          <p:cNvSpPr>
            <a:spLocks noGrp="1"/>
          </p:cNvSpPr>
          <p:nvPr>
            <p:ph idx="1"/>
          </p:nvPr>
        </p:nvSpPr>
        <p:spPr>
          <a:xfrm>
            <a:off x="1259632" y="1292696"/>
            <a:ext cx="7499350" cy="4800600"/>
          </a:xfrm>
        </p:spPr>
        <p:txBody>
          <a:bodyPr>
            <a:normAutofit fontScale="92500" lnSpcReduction="10000"/>
          </a:bodyPr>
          <a:lstStyle/>
          <a:p>
            <a:r>
              <a:rPr lang="cs-CZ" dirty="0" smtClean="0"/>
              <a:t>nález sp. zn. Pl. ÚS 22/92</a:t>
            </a:r>
          </a:p>
          <a:p>
            <a:r>
              <a:rPr lang="cs-CZ" dirty="0" smtClean="0"/>
              <a:t>nemožnost ukládání libovolných daní</a:t>
            </a:r>
          </a:p>
          <a:p>
            <a:r>
              <a:rPr lang="cs-CZ" dirty="0" smtClean="0"/>
              <a:t>zdanění na základě objektivních a racionálních kritérií</a:t>
            </a:r>
          </a:p>
          <a:p>
            <a:r>
              <a:rPr lang="cs-CZ" dirty="0"/>
              <a:t>princip relativní </a:t>
            </a:r>
            <a:r>
              <a:rPr lang="cs-CZ" dirty="0" smtClean="0"/>
              <a:t>rovnosti</a:t>
            </a:r>
          </a:p>
          <a:p>
            <a:r>
              <a:rPr lang="cs-CZ" dirty="0" smtClean="0"/>
              <a:t>možnost progresivního zdanění x nemožnost degresivního zdanění</a:t>
            </a:r>
          </a:p>
          <a:p>
            <a:r>
              <a:rPr lang="cs-CZ" dirty="0" smtClean="0"/>
              <a:t>prospěch jedné skupiny a povinnosti jiné skupiny pouze s odvoláním na veřejné hodnoty</a:t>
            </a:r>
            <a:endParaRPr lang="cs-CZ" sz="2300"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5</a:t>
            </a:fld>
            <a:endParaRPr lang="cs-CZ" sz="2800">
              <a:latin typeface="Lucida Sans Unicod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sz="4400" b="1" dirty="0" smtClean="0">
                <a:solidFill>
                  <a:schemeClr val="tx2">
                    <a:satMod val="130000"/>
                  </a:schemeClr>
                </a:solidFill>
              </a:rPr>
              <a:t>3.  Ukládání daní na základě zákona</a:t>
            </a:r>
            <a:endParaRPr lang="cs-CZ" sz="4400" b="1" dirty="0">
              <a:solidFill>
                <a:schemeClr val="tx2">
                  <a:satMod val="130000"/>
                </a:schemeClr>
              </a:solidFill>
            </a:endParaRPr>
          </a:p>
        </p:txBody>
      </p:sp>
      <p:sp>
        <p:nvSpPr>
          <p:cNvPr id="3" name="Zástupný symbol pro obsah 2"/>
          <p:cNvSpPr>
            <a:spLocks noGrp="1"/>
          </p:cNvSpPr>
          <p:nvPr>
            <p:ph idx="1"/>
          </p:nvPr>
        </p:nvSpPr>
        <p:spPr/>
        <p:txBody>
          <a:bodyPr>
            <a:normAutofit lnSpcReduction="10000"/>
          </a:bodyPr>
          <a:lstStyle/>
          <a:p>
            <a:pPr marL="365760" indent="-283464" fontAlgn="auto">
              <a:spcAft>
                <a:spcPts val="0"/>
              </a:spcAft>
              <a:buFont typeface="Wingdings 2"/>
              <a:buChar char=""/>
              <a:defRPr/>
            </a:pPr>
            <a:r>
              <a:rPr lang="cs-CZ" dirty="0" smtClean="0"/>
              <a:t>n</a:t>
            </a:r>
            <a:r>
              <a:rPr lang="es-ES" dirty="0" smtClean="0"/>
              <a:t>ález </a:t>
            </a:r>
            <a:r>
              <a:rPr lang="es-ES" dirty="0"/>
              <a:t>sp. zn. Pl. ÚS 3/95 </a:t>
            </a:r>
            <a:endParaRPr lang="cs-CZ" dirty="0" smtClean="0"/>
          </a:p>
          <a:p>
            <a:pPr marL="365760" indent="-283464" fontAlgn="auto">
              <a:spcAft>
                <a:spcPts val="0"/>
              </a:spcAft>
              <a:buFont typeface="Wingdings 2"/>
              <a:buChar char=""/>
              <a:defRPr/>
            </a:pPr>
            <a:endParaRPr lang="cs-CZ" dirty="0" smtClean="0"/>
          </a:p>
          <a:p>
            <a:pPr marL="365760" indent="-283464" fontAlgn="auto">
              <a:spcAft>
                <a:spcPts val="0"/>
              </a:spcAft>
              <a:buFont typeface="Wingdings 2"/>
              <a:buChar char=""/>
              <a:defRPr/>
            </a:pPr>
            <a:r>
              <a:rPr lang="cs-CZ" dirty="0" smtClean="0"/>
              <a:t>pojmové znaky konstrukčního prvku daně musí obsahovat zákon</a:t>
            </a:r>
          </a:p>
          <a:p>
            <a:pPr marL="365760" indent="-283464" fontAlgn="auto">
              <a:spcAft>
                <a:spcPts val="0"/>
              </a:spcAft>
              <a:buFont typeface="Wingdings 2"/>
              <a:buChar char=""/>
              <a:defRPr/>
            </a:pPr>
            <a:endParaRPr lang="cs-CZ" dirty="0" smtClean="0"/>
          </a:p>
          <a:p>
            <a:pPr marL="365760" indent="-283464" fontAlgn="auto">
              <a:spcAft>
                <a:spcPts val="0"/>
              </a:spcAft>
              <a:buFont typeface="Wingdings 2"/>
              <a:buChar char=""/>
              <a:defRPr/>
            </a:pPr>
            <a:r>
              <a:rPr lang="cs-CZ" dirty="0" smtClean="0"/>
              <a:t>základní konstrukční prvky musí být stanoveny zákonem</a:t>
            </a:r>
          </a:p>
          <a:p>
            <a:pPr marL="365760" indent="-283464" fontAlgn="auto">
              <a:spcAft>
                <a:spcPts val="0"/>
              </a:spcAft>
              <a:buFont typeface="Wingdings 2"/>
              <a:buChar char=""/>
              <a:defRPr/>
            </a:pPr>
            <a:r>
              <a:rPr lang="cs-CZ" dirty="0" smtClean="0"/>
              <a:t>umožnění sekundární legislativy </a:t>
            </a:r>
            <a:br>
              <a:rPr lang="cs-CZ" dirty="0" smtClean="0"/>
            </a:br>
            <a:r>
              <a:rPr lang="cs-CZ" dirty="0" smtClean="0"/>
              <a:t>v daňovém právu</a:t>
            </a: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6</a:t>
            </a:fld>
            <a:endParaRPr lang="cs-CZ" sz="2800" dirty="0">
              <a:latin typeface="Lucida Sans Unicod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sz="4400" b="1" dirty="0" smtClean="0">
                <a:solidFill>
                  <a:schemeClr val="tx2">
                    <a:satMod val="130000"/>
                  </a:schemeClr>
                </a:solidFill>
              </a:rPr>
              <a:t>4.  Zákaz uložení daně vyhláškou</a:t>
            </a:r>
            <a:endParaRPr lang="cs-CZ" b="1" dirty="0">
              <a:solidFill>
                <a:schemeClr val="tx2">
                  <a:satMod val="130000"/>
                </a:schemeClr>
              </a:solidFill>
            </a:endParaRPr>
          </a:p>
        </p:txBody>
      </p:sp>
      <p:sp>
        <p:nvSpPr>
          <p:cNvPr id="3" name="Zástupný symbol pro obsah 2"/>
          <p:cNvSpPr>
            <a:spLocks noGrp="1"/>
          </p:cNvSpPr>
          <p:nvPr>
            <p:ph idx="1"/>
          </p:nvPr>
        </p:nvSpPr>
        <p:spPr/>
        <p:txBody>
          <a:bodyPr>
            <a:normAutofit/>
          </a:bodyPr>
          <a:lstStyle/>
          <a:p>
            <a:pPr marL="365760" indent="-283464" fontAlgn="auto">
              <a:spcAft>
                <a:spcPts val="0"/>
              </a:spcAft>
              <a:buFont typeface="Wingdings 2"/>
              <a:buChar char=""/>
              <a:defRPr/>
            </a:pPr>
            <a:r>
              <a:rPr lang="cs-CZ" dirty="0" smtClean="0"/>
              <a:t>nález </a:t>
            </a:r>
            <a:r>
              <a:rPr lang="cs-CZ" dirty="0"/>
              <a:t>Pl. ÚS 63/04</a:t>
            </a:r>
          </a:p>
          <a:p>
            <a:pPr marL="365760" indent="-283464" fontAlgn="auto">
              <a:spcAft>
                <a:spcPts val="0"/>
              </a:spcAft>
              <a:buFont typeface="Wingdings 2"/>
              <a:buChar char=""/>
              <a:defRPr/>
            </a:pPr>
            <a:endParaRPr lang="cs-CZ" dirty="0" smtClean="0"/>
          </a:p>
          <a:p>
            <a:pPr marL="365760" indent="-283464" fontAlgn="auto">
              <a:spcAft>
                <a:spcPts val="0"/>
              </a:spcAft>
              <a:buFont typeface="Wingdings 2"/>
              <a:buChar char=""/>
              <a:defRPr/>
            </a:pPr>
            <a:r>
              <a:rPr lang="cs-CZ" dirty="0" smtClean="0"/>
              <a:t>nemožnost uložit daň sekundárním právním předpisem</a:t>
            </a:r>
          </a:p>
          <a:p>
            <a:pPr marL="365760" indent="-283464" fontAlgn="auto">
              <a:spcAft>
                <a:spcPts val="0"/>
              </a:spcAft>
              <a:buFont typeface="Wingdings 2"/>
              <a:buChar char=""/>
              <a:defRPr/>
            </a:pP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7</a:t>
            </a:fld>
            <a:endParaRPr lang="cs-CZ" sz="2800" dirty="0">
              <a:latin typeface="Lucida Sans Unicode"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400" b="1" dirty="0" smtClean="0">
                <a:solidFill>
                  <a:schemeClr val="tx2">
                    <a:satMod val="130000"/>
                  </a:schemeClr>
                </a:solidFill>
              </a:rPr>
              <a:t>5.  Pravidla pro posuzování ústavnosti daně</a:t>
            </a:r>
            <a:endParaRPr lang="cs-CZ" dirty="0"/>
          </a:p>
        </p:txBody>
      </p:sp>
      <p:sp>
        <p:nvSpPr>
          <p:cNvPr id="3" name="Zástupný symbol pro obsah 2"/>
          <p:cNvSpPr>
            <a:spLocks noGrp="1"/>
          </p:cNvSpPr>
          <p:nvPr>
            <p:ph idx="1"/>
          </p:nvPr>
        </p:nvSpPr>
        <p:spPr/>
        <p:txBody>
          <a:bodyPr/>
          <a:lstStyle/>
          <a:p>
            <a:r>
              <a:rPr lang="cs-CZ" dirty="0" smtClean="0"/>
              <a:t>nález sp. zn. Pl. ÚS 7/03</a:t>
            </a:r>
          </a:p>
          <a:p>
            <a:r>
              <a:rPr lang="cs-CZ" dirty="0" smtClean="0"/>
              <a:t>široký </a:t>
            </a:r>
            <a:r>
              <a:rPr lang="cs-CZ" dirty="0"/>
              <a:t>prostor pro zákonodárce pro rozhodování o předmětu, míře a rozsahu daní</a:t>
            </a:r>
          </a:p>
          <a:p>
            <a:r>
              <a:rPr lang="cs-CZ" dirty="0"/>
              <a:t>daň jako veřejnoprávní povinné peněžité plnění</a:t>
            </a:r>
          </a:p>
          <a:p>
            <a:r>
              <a:rPr lang="cs-CZ" dirty="0"/>
              <a:t>posuzování ústavnosti daně</a:t>
            </a:r>
          </a:p>
          <a:p>
            <a:pPr lvl="1"/>
            <a:r>
              <a:rPr lang="cs-CZ" dirty="0" err="1"/>
              <a:t>neakcesorická</a:t>
            </a:r>
            <a:r>
              <a:rPr lang="cs-CZ" dirty="0"/>
              <a:t> rovnost (vyloučení svévole)</a:t>
            </a:r>
          </a:p>
          <a:p>
            <a:pPr lvl="1"/>
            <a:r>
              <a:rPr lang="cs-CZ" dirty="0" err="1"/>
              <a:t>akcesorická</a:t>
            </a:r>
            <a:r>
              <a:rPr lang="cs-CZ" dirty="0"/>
              <a:t> rovnost (čl. 3 odst. 1 Listiny)</a:t>
            </a:r>
          </a:p>
          <a:p>
            <a:pPr lvl="2"/>
            <a:r>
              <a:rPr lang="cs-CZ" dirty="0"/>
              <a:t>majetková diskriminace – rdousící </a:t>
            </a:r>
            <a:r>
              <a:rPr lang="cs-CZ" dirty="0" smtClean="0"/>
              <a:t>efekt</a:t>
            </a: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8</a:t>
            </a:fld>
            <a:endParaRPr lang="cs-CZ" sz="2800" dirty="0">
              <a:latin typeface="Lucida Sans Unicode" pitchFamily="34" charset="0"/>
            </a:endParaRPr>
          </a:p>
        </p:txBody>
      </p:sp>
    </p:spTree>
    <p:extLst>
      <p:ext uri="{BB962C8B-B14F-4D97-AF65-F5344CB8AC3E}">
        <p14:creationId xmlns:p14="http://schemas.microsoft.com/office/powerpoint/2010/main" val="31469966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6. Daně a pravá retroaktivita</a:t>
            </a:r>
            <a:endParaRPr lang="cs-CZ" b="1" dirty="0"/>
          </a:p>
        </p:txBody>
      </p:sp>
      <p:sp>
        <p:nvSpPr>
          <p:cNvPr id="3" name="Zástupný symbol pro obsah 2"/>
          <p:cNvSpPr>
            <a:spLocks noGrp="1"/>
          </p:cNvSpPr>
          <p:nvPr>
            <p:ph idx="1"/>
          </p:nvPr>
        </p:nvSpPr>
        <p:spPr/>
        <p:txBody>
          <a:bodyPr/>
          <a:lstStyle/>
          <a:p>
            <a:r>
              <a:rPr lang="cs-CZ" dirty="0" smtClean="0"/>
              <a:t>n</a:t>
            </a:r>
            <a:r>
              <a:rPr lang="es-ES" dirty="0" smtClean="0"/>
              <a:t>ález </a:t>
            </a:r>
            <a:r>
              <a:rPr lang="es-ES" dirty="0"/>
              <a:t>sp. zn. Pl. ÚS 33/01</a:t>
            </a:r>
            <a:endParaRPr lang="cs-CZ" dirty="0" smtClean="0"/>
          </a:p>
          <a:p>
            <a:endParaRPr lang="cs-CZ" dirty="0"/>
          </a:p>
          <a:p>
            <a:r>
              <a:rPr lang="cs-CZ" dirty="0" smtClean="0"/>
              <a:t>nepřípustnost pravé retroaktivity</a:t>
            </a:r>
          </a:p>
          <a:p>
            <a:pPr lvl="1"/>
            <a:r>
              <a:rPr lang="cs-CZ" dirty="0" smtClean="0"/>
              <a:t>striktně omezené výjimky</a:t>
            </a:r>
            <a:endParaRPr lang="cs-CZ" dirty="0"/>
          </a:p>
        </p:txBody>
      </p:sp>
      <p:sp>
        <p:nvSpPr>
          <p:cNvPr id="4" name="TextovéPole 4"/>
          <p:cNvSpPr txBox="1">
            <a:spLocks noChangeArrowheads="1"/>
          </p:cNvSpPr>
          <p:nvPr/>
        </p:nvSpPr>
        <p:spPr bwMode="auto">
          <a:xfrm>
            <a:off x="357188" y="6286500"/>
            <a:ext cx="1357312" cy="400050"/>
          </a:xfrm>
          <a:prstGeom prst="rect">
            <a:avLst/>
          </a:prstGeom>
          <a:noFill/>
          <a:ln w="9525">
            <a:noFill/>
            <a:miter lim="800000"/>
            <a:headEnd/>
            <a:tailEnd/>
          </a:ln>
        </p:spPr>
        <p:txBody>
          <a:bodyPr>
            <a:spAutoFit/>
          </a:bodyPr>
          <a:lstStyle/>
          <a:p>
            <a:fld id="{1191A0B8-571A-4888-8C76-FB494734E3BF}" type="slidenum">
              <a:rPr lang="cs-CZ" sz="2000" b="1">
                <a:latin typeface="Lucida Sans Unicode" pitchFamily="34" charset="0"/>
              </a:rPr>
              <a:pPr/>
              <a:t>9</a:t>
            </a:fld>
            <a:endParaRPr lang="cs-CZ" sz="2800" dirty="0">
              <a:latin typeface="Lucida Sans Unicode" pitchFamily="34" charset="0"/>
            </a:endParaRPr>
          </a:p>
        </p:txBody>
      </p:sp>
    </p:spTree>
    <p:extLst>
      <p:ext uri="{BB962C8B-B14F-4D97-AF65-F5344CB8AC3E}">
        <p14:creationId xmlns:p14="http://schemas.microsoft.com/office/powerpoint/2010/main" val="32170984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4470</TotalTime>
  <Words>1234</Words>
  <Application>Microsoft Office PowerPoint</Application>
  <PresentationFormat>Předvádění na obrazovce (4:3)</PresentationFormat>
  <Paragraphs>125</Paragraphs>
  <Slides>13</Slides>
  <Notes>13</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Slunovrat</vt:lpstr>
      <vt:lpstr> Daně v judikatuře Ústavního soudu  Rozbor některých rozhodnutí Ústavního soudu v daňové oblasti</vt:lpstr>
      <vt:lpstr> Daně v judikatuře Ústavního soudu  Rozbor některých rozhodnutí Ústavního soudu v daňové oblasti</vt:lpstr>
      <vt:lpstr>Osnova</vt:lpstr>
      <vt:lpstr>1.  Východiska</vt:lpstr>
      <vt:lpstr>2.  Ústavní soud ČSFR</vt:lpstr>
      <vt:lpstr>3.  Ukládání daní na základě zákona</vt:lpstr>
      <vt:lpstr>4.  Zákaz uložení daně vyhláškou</vt:lpstr>
      <vt:lpstr>5.  Pravidla pro posuzování ústavnosti daně</vt:lpstr>
      <vt:lpstr>6. Daně a pravá retroaktivita</vt:lpstr>
      <vt:lpstr>7. Daně a nepravá retroaktivita</vt:lpstr>
      <vt:lpstr>8.  Ústavnost daně z převodu nemovitostí</vt:lpstr>
      <vt:lpstr>9. In dubio mitius</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Boháčovi</dc:creator>
  <cp:lastModifiedBy>Radim Bohac</cp:lastModifiedBy>
  <cp:revision>433</cp:revision>
  <cp:lastPrinted>2013-11-20T13:32:30Z</cp:lastPrinted>
  <dcterms:created xsi:type="dcterms:W3CDTF">2010-01-10T10:53:02Z</dcterms:created>
  <dcterms:modified xsi:type="dcterms:W3CDTF">2014-11-05T16:53:04Z</dcterms:modified>
</cp:coreProperties>
</file>