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handoutMasterIdLst>
    <p:handoutMasterId r:id="rId44"/>
  </p:handoutMasterIdLst>
  <p:sldIdLst>
    <p:sldId id="358" r:id="rId2"/>
    <p:sldId id="257" r:id="rId3"/>
    <p:sldId id="354" r:id="rId4"/>
    <p:sldId id="355" r:id="rId5"/>
    <p:sldId id="297" r:id="rId6"/>
    <p:sldId id="360" r:id="rId7"/>
    <p:sldId id="298" r:id="rId8"/>
    <p:sldId id="331" r:id="rId9"/>
    <p:sldId id="350" r:id="rId10"/>
    <p:sldId id="261" r:id="rId11"/>
    <p:sldId id="361" r:id="rId12"/>
    <p:sldId id="362" r:id="rId13"/>
    <p:sldId id="363" r:id="rId14"/>
    <p:sldId id="356" r:id="rId15"/>
    <p:sldId id="357" r:id="rId16"/>
    <p:sldId id="262" r:id="rId17"/>
    <p:sldId id="364" r:id="rId18"/>
    <p:sldId id="365" r:id="rId19"/>
    <p:sldId id="366" r:id="rId20"/>
    <p:sldId id="367" r:id="rId21"/>
    <p:sldId id="368" r:id="rId22"/>
    <p:sldId id="369" r:id="rId23"/>
    <p:sldId id="370" r:id="rId24"/>
    <p:sldId id="379" r:id="rId25"/>
    <p:sldId id="304" r:id="rId26"/>
    <p:sldId id="339" r:id="rId27"/>
    <p:sldId id="371" r:id="rId28"/>
    <p:sldId id="372" r:id="rId29"/>
    <p:sldId id="373" r:id="rId30"/>
    <p:sldId id="270" r:id="rId31"/>
    <p:sldId id="283" r:id="rId32"/>
    <p:sldId id="284" r:id="rId33"/>
    <p:sldId id="286" r:id="rId34"/>
    <p:sldId id="285" r:id="rId35"/>
    <p:sldId id="374" r:id="rId36"/>
    <p:sldId id="375" r:id="rId37"/>
    <p:sldId id="376" r:id="rId38"/>
    <p:sldId id="332" r:id="rId39"/>
    <p:sldId id="377" r:id="rId40"/>
    <p:sldId id="353" r:id="rId41"/>
    <p:sldId id="378" r:id="rId42"/>
  </p:sldIdLst>
  <p:sldSz cx="9144000" cy="6858000" type="screen4x3"/>
  <p:notesSz cx="6797675" cy="987425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522" autoAdjust="0"/>
  </p:normalViewPr>
  <p:slideViewPr>
    <p:cSldViewPr>
      <p:cViewPr varScale="1">
        <p:scale>
          <a:sx n="113" d="100"/>
          <a:sy n="113" d="100"/>
        </p:scale>
        <p:origin x="-94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70858B90-213F-46FF-AA59-CD2B90B6E3C7}" type="datetimeFigureOut">
              <a:rPr lang="cs-CZ" smtClean="0"/>
              <a:t>25.11.2015</a:t>
            </a:fld>
            <a:endParaRPr lang="cs-CZ"/>
          </a:p>
        </p:txBody>
      </p:sp>
      <p:sp>
        <p:nvSpPr>
          <p:cNvPr id="4" name="Zástupný symbol pro zápatí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160C6807-AEA3-49AA-A441-FFB795D14440}" type="slidenum">
              <a:rPr lang="cs-CZ" smtClean="0"/>
              <a:t>‹#›</a:t>
            </a:fld>
            <a:endParaRPr lang="cs-CZ"/>
          </a:p>
        </p:txBody>
      </p:sp>
    </p:spTree>
    <p:extLst>
      <p:ext uri="{BB962C8B-B14F-4D97-AF65-F5344CB8AC3E}">
        <p14:creationId xmlns:p14="http://schemas.microsoft.com/office/powerpoint/2010/main" val="12183391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CE1093AB-693B-4AAC-8E5C-203BCFD17FB8}" type="datetimeFigureOut">
              <a:rPr lang="cs-CZ" smtClean="0"/>
              <a:t>25.11.2015</a:t>
            </a:fld>
            <a:endParaRPr lang="cs-CZ"/>
          </a:p>
        </p:txBody>
      </p:sp>
      <p:sp>
        <p:nvSpPr>
          <p:cNvPr id="4" name="Zástupný symbol pro obrázek snímku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B5E7E30-47DA-4B1D-9195-05621F88D7F8}" type="slidenum">
              <a:rPr lang="cs-CZ" smtClean="0"/>
              <a:t>‹#›</a:t>
            </a:fld>
            <a:endParaRPr lang="cs-CZ"/>
          </a:p>
        </p:txBody>
      </p:sp>
    </p:spTree>
    <p:extLst>
      <p:ext uri="{BB962C8B-B14F-4D97-AF65-F5344CB8AC3E}">
        <p14:creationId xmlns:p14="http://schemas.microsoft.com/office/powerpoint/2010/main" val="2032457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CFB6F8B9-A31F-4FCC-A344-048DE92A373C}" type="slidenum">
              <a:rPr lang="cs-CZ" smtClean="0"/>
              <a:pPr>
                <a:defRPr/>
              </a:pPr>
              <a:t>1</a:t>
            </a:fld>
            <a:endParaRPr lang="cs-CZ"/>
          </a:p>
        </p:txBody>
      </p:sp>
    </p:spTree>
    <p:extLst>
      <p:ext uri="{BB962C8B-B14F-4D97-AF65-F5344CB8AC3E}">
        <p14:creationId xmlns:p14="http://schemas.microsoft.com/office/powerpoint/2010/main" val="424576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5E7E30-47DA-4B1D-9195-05621F88D7F8}" type="slidenum">
              <a:rPr lang="cs-CZ" smtClean="0"/>
              <a:t>25</a:t>
            </a:fld>
            <a:endParaRPr lang="cs-CZ"/>
          </a:p>
        </p:txBody>
      </p:sp>
    </p:spTree>
    <p:extLst>
      <p:ext uri="{BB962C8B-B14F-4D97-AF65-F5344CB8AC3E}">
        <p14:creationId xmlns:p14="http://schemas.microsoft.com/office/powerpoint/2010/main" val="953246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5E7E30-47DA-4B1D-9195-05621F88D7F8}" type="slidenum">
              <a:rPr lang="cs-CZ" smtClean="0"/>
              <a:t>30</a:t>
            </a:fld>
            <a:endParaRPr lang="cs-CZ"/>
          </a:p>
        </p:txBody>
      </p:sp>
    </p:spTree>
    <p:extLst>
      <p:ext uri="{BB962C8B-B14F-4D97-AF65-F5344CB8AC3E}">
        <p14:creationId xmlns:p14="http://schemas.microsoft.com/office/powerpoint/2010/main" val="953246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5E7E30-47DA-4B1D-9195-05621F88D7F8}" type="slidenum">
              <a:rPr lang="cs-CZ" smtClean="0"/>
              <a:t>38</a:t>
            </a:fld>
            <a:endParaRPr lang="cs-CZ"/>
          </a:p>
        </p:txBody>
      </p:sp>
    </p:spTree>
    <p:extLst>
      <p:ext uri="{BB962C8B-B14F-4D97-AF65-F5344CB8AC3E}">
        <p14:creationId xmlns:p14="http://schemas.microsoft.com/office/powerpoint/2010/main" val="9532464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E05F0D29-7A86-4AFF-9192-287CD5594A7D}" type="datetime1">
              <a:rPr lang="cs-CZ" smtClean="0"/>
              <a:t>25.11.2015</a:t>
            </a:fld>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AD04A1B4-0339-4C91-9689-684CD0805C7C}"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A4170C83-0D38-492B-A24B-214C2893E979}" type="datetime1">
              <a:rPr lang="cs-CZ" smtClean="0"/>
              <a:t>25.11.2015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AD04A1B4-0339-4C91-9689-684CD0805C7C}"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F250EB92-5F53-4514-9FDE-A041866A1706}" type="datetime1">
              <a:rPr lang="cs-CZ" smtClean="0"/>
              <a:t>25.11.2015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AD04A1B4-0339-4C91-9689-684CD0805C7C}"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2525B34-2EF8-4EA6-8435-2E67FD796B97}" type="datetime1">
              <a:rPr lang="cs-CZ" smtClean="0"/>
              <a:t>25.11.2015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AD04A1B4-0339-4C91-9689-684CD0805C7C}" type="slidenum">
              <a:rPr lang="cs-CZ" smtClean="0"/>
              <a:t>‹#›</a:t>
            </a:fld>
            <a:endParaRPr lang="cs-CZ"/>
          </a:p>
        </p:txBody>
      </p:sp>
      <p:sp>
        <p:nvSpPr>
          <p:cNvPr id="7" name="Nadpis 6"/>
          <p:cNvSpPr>
            <a:spLocks noGrp="1"/>
          </p:cNvSpPr>
          <p:nvPr>
            <p:ph type="title"/>
          </p:nvPr>
        </p:nvSpPr>
        <p:spPr/>
        <p:txBody>
          <a:bodyPr rtlCol="0"/>
          <a:lstStyle>
            <a:extLst/>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extLst/>
          </a:lstStyle>
          <a:p>
            <a:fld id="{23AEF9A3-9E65-4A54-B72E-4650BE5C26A3}" type="datetime1">
              <a:rPr lang="cs-CZ" smtClean="0"/>
              <a:t>25.11.2015</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AD04A1B4-0339-4C91-9689-684CD0805C7C}"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2D9E1D64-2544-4A94-A8A6-C671018B9BB6}" type="datetime1">
              <a:rPr lang="cs-CZ" smtClean="0"/>
              <a:t>25.11.2015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AD04A1B4-0339-4C91-9689-684CD0805C7C}" type="slidenum">
              <a:rPr lang="cs-CZ" smtClean="0"/>
              <a:t>‹#›</a:t>
            </a:fld>
            <a:endParaRPr lang="cs-CZ"/>
          </a:p>
        </p:txBody>
      </p:sp>
      <p:sp>
        <p:nvSpPr>
          <p:cNvPr id="8" name="Nadpis 7"/>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BFFC94C-F01C-4AB6-B2F9-79F972617E87}" type="datetime1">
              <a:rPr lang="cs-CZ" smtClean="0"/>
              <a:t>25.11.2015</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AD04A1B4-0339-4C91-9689-684CD0805C7C}"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259B5557-7111-41C4-9286-CDA700CF93F4}" type="datetime1">
              <a:rPr lang="cs-CZ" smtClean="0"/>
              <a:t>25.11.2015</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AD04A1B4-0339-4C91-9689-684CD0805C7C}" type="slidenum">
              <a:rPr lang="cs-CZ" smtClean="0"/>
              <a:t>‹#›</a:t>
            </a:fld>
            <a:endParaRPr lang="cs-CZ"/>
          </a:p>
        </p:txBody>
      </p:sp>
      <p:sp>
        <p:nvSpPr>
          <p:cNvPr id="6" name="Nadpis 5"/>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F00BB17D-AEDF-4139-A639-996C5B426720}" type="datetime1">
              <a:rPr lang="cs-CZ" smtClean="0"/>
              <a:t>25.11.2015</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AD04A1B4-0339-4C91-9689-684CD0805C7C}"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F05C71F0-094E-43A9-BAF4-41EA96351AE0}" type="datetime1">
              <a:rPr lang="cs-CZ" smtClean="0"/>
              <a:t>25.11.2015</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AD04A1B4-0339-4C91-9689-684CD0805C7C}"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9355C7F9-2E86-4A79-992A-D81FDEE236A7}" type="datetime1">
              <a:rPr lang="cs-CZ" smtClean="0"/>
              <a:t>25.11.2015</a:t>
            </a:fld>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AD04A1B4-0339-4C91-9689-684CD0805C7C}"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5D57AA7-58BA-44E2-9D4F-990D47A6E145}" type="datetime1">
              <a:rPr lang="cs-CZ" smtClean="0"/>
              <a:t>25.11.2015</a:t>
            </a:fld>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D04A1B4-0339-4C91-9689-684CD0805C7C}"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radimbohac.cz/" TargetMode="External"/><Relationship Id="rId2" Type="http://schemas.openxmlformats.org/officeDocument/2006/relationships/hyperlink" Target="mailto:bohac@prf.c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31913" y="404664"/>
            <a:ext cx="7124700" cy="3313113"/>
          </a:xfrm>
        </p:spPr>
        <p:txBody>
          <a:bodyPr>
            <a:normAutofit fontScale="90000"/>
          </a:bodyPr>
          <a:lstStyle/>
          <a:p>
            <a:pPr fontAlgn="auto">
              <a:spcAft>
                <a:spcPts val="0"/>
              </a:spcAft>
              <a:defRPr/>
            </a:pPr>
            <a:r>
              <a:rPr lang="cs-CZ" sz="6000" dirty="0">
                <a:solidFill>
                  <a:schemeClr val="tx2">
                    <a:satMod val="130000"/>
                  </a:schemeClr>
                </a:solidFill>
              </a:rPr>
              <a:t/>
            </a:r>
            <a:br>
              <a:rPr lang="cs-CZ" sz="6000" dirty="0">
                <a:solidFill>
                  <a:schemeClr val="tx2">
                    <a:satMod val="130000"/>
                  </a:schemeClr>
                </a:solidFill>
              </a:rPr>
            </a:br>
            <a:r>
              <a:rPr lang="cs-CZ" sz="6700" dirty="0">
                <a:effectLst/>
              </a:rPr>
              <a:t>Ne bis in idem?</a:t>
            </a:r>
            <a:r>
              <a:rPr lang="cs-CZ" sz="8000" dirty="0" smtClean="0">
                <a:solidFill>
                  <a:schemeClr val="tx2">
                    <a:satMod val="130000"/>
                  </a:schemeClr>
                </a:solidFill>
              </a:rPr>
              <a:t/>
            </a:r>
            <a:br>
              <a:rPr lang="cs-CZ" sz="8000" dirty="0" smtClean="0">
                <a:solidFill>
                  <a:schemeClr val="tx2">
                    <a:satMod val="130000"/>
                  </a:schemeClr>
                </a:solidFill>
              </a:rPr>
            </a:br>
            <a:r>
              <a:rPr lang="cs-CZ" sz="4000" dirty="0" smtClean="0">
                <a:solidFill>
                  <a:schemeClr val="tx2">
                    <a:satMod val="130000"/>
                  </a:schemeClr>
                </a:solidFill>
              </a:rPr>
              <a:t/>
            </a:r>
            <a:br>
              <a:rPr lang="cs-CZ" sz="4000" dirty="0" smtClean="0">
                <a:solidFill>
                  <a:schemeClr val="tx2">
                    <a:satMod val="130000"/>
                  </a:schemeClr>
                </a:solidFill>
              </a:rPr>
            </a:br>
            <a:r>
              <a:rPr lang="cs-CZ" sz="2800" dirty="0" smtClean="0">
                <a:effectLst/>
              </a:rPr>
              <a:t>Vztah </a:t>
            </a:r>
            <a:r>
              <a:rPr lang="cs-CZ" sz="2800" dirty="0">
                <a:effectLst/>
              </a:rPr>
              <a:t>penále podle daňového řádu </a:t>
            </a:r>
            <a:r>
              <a:rPr lang="cs-CZ" sz="2800" dirty="0" smtClean="0">
                <a:effectLst/>
              </a:rPr>
              <a:t/>
            </a:r>
            <a:br>
              <a:rPr lang="cs-CZ" sz="2800" dirty="0" smtClean="0">
                <a:effectLst/>
              </a:rPr>
            </a:br>
            <a:r>
              <a:rPr lang="cs-CZ" sz="2800" dirty="0" smtClean="0">
                <a:effectLst/>
              </a:rPr>
              <a:t>a </a:t>
            </a:r>
            <a:r>
              <a:rPr lang="cs-CZ" sz="2800" dirty="0">
                <a:effectLst/>
              </a:rPr>
              <a:t>trestného činu zkrácení daně, poplatku </a:t>
            </a:r>
            <a:r>
              <a:rPr lang="cs-CZ" sz="2800" dirty="0" smtClean="0">
                <a:effectLst/>
              </a:rPr>
              <a:t/>
            </a:r>
            <a:br>
              <a:rPr lang="cs-CZ" sz="2800" dirty="0" smtClean="0">
                <a:effectLst/>
              </a:rPr>
            </a:br>
            <a:r>
              <a:rPr lang="cs-CZ" sz="2800" dirty="0" smtClean="0">
                <a:effectLst/>
              </a:rPr>
              <a:t>a </a:t>
            </a:r>
            <a:r>
              <a:rPr lang="cs-CZ" sz="2800" dirty="0">
                <a:effectLst/>
              </a:rPr>
              <a:t>podobné povinné platby</a:t>
            </a:r>
            <a:endParaRPr lang="cs-CZ" sz="6000" dirty="0">
              <a:solidFill>
                <a:schemeClr val="tx2">
                  <a:satMod val="130000"/>
                </a:schemeClr>
              </a:solidFill>
            </a:endParaRPr>
          </a:p>
        </p:txBody>
      </p:sp>
      <p:sp>
        <p:nvSpPr>
          <p:cNvPr id="6" name="Rectangle 3"/>
          <p:cNvSpPr txBox="1">
            <a:spLocks noChangeArrowheads="1"/>
          </p:cNvSpPr>
          <p:nvPr/>
        </p:nvSpPr>
        <p:spPr bwMode="auto">
          <a:xfrm>
            <a:off x="971550" y="4149080"/>
            <a:ext cx="7600950" cy="631825"/>
          </a:xfrm>
          <a:prstGeom prst="rect">
            <a:avLst/>
          </a:prstGeom>
          <a:noFill/>
          <a:ln>
            <a:noFill/>
          </a:ln>
          <a:extLst/>
        </p:spPr>
        <p:txBody>
          <a:bodyPr lIns="45720" rIns="4572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spcBef>
                <a:spcPts val="400"/>
              </a:spcBef>
              <a:buClr>
                <a:schemeClr val="accent1"/>
              </a:buClr>
              <a:buSzPct val="68000"/>
              <a:buFont typeface="Wingdings 3" pitchFamily="18" charset="2"/>
              <a:buNone/>
              <a:defRPr/>
            </a:pPr>
            <a:r>
              <a:rPr lang="cs-CZ" sz="2400" dirty="0" smtClean="0">
                <a:solidFill>
                  <a:schemeClr val="accent1">
                    <a:lumMod val="75000"/>
                  </a:schemeClr>
                </a:solidFill>
                <a:latin typeface="Lucida Sans Unicode" pitchFamily="34" charset="0"/>
                <a:cs typeface="+mn-cs"/>
              </a:rPr>
              <a:t>Úvodní přednáška</a:t>
            </a:r>
          </a:p>
          <a:p>
            <a:pPr algn="r" eaLnBrk="1" hangingPunct="1">
              <a:spcBef>
                <a:spcPts val="400"/>
              </a:spcBef>
              <a:buClr>
                <a:schemeClr val="accent1"/>
              </a:buClr>
              <a:buSzPct val="68000"/>
              <a:buFont typeface="Wingdings 3" pitchFamily="18" charset="2"/>
              <a:buNone/>
              <a:defRPr/>
            </a:pPr>
            <a:r>
              <a:rPr lang="cs-CZ" sz="2400" dirty="0">
                <a:solidFill>
                  <a:schemeClr val="accent1">
                    <a:lumMod val="75000"/>
                  </a:schemeClr>
                </a:solidFill>
                <a:latin typeface="Lucida Sans Unicode" pitchFamily="34" charset="0"/>
                <a:cs typeface="+mn-cs"/>
              </a:rPr>
              <a:t>d</a:t>
            </a:r>
            <a:r>
              <a:rPr lang="cs-CZ" sz="2400" dirty="0" smtClean="0">
                <a:solidFill>
                  <a:schemeClr val="accent1">
                    <a:lumMod val="75000"/>
                  </a:schemeClr>
                </a:solidFill>
                <a:latin typeface="Lucida Sans Unicode" pitchFamily="34" charset="0"/>
                <a:cs typeface="+mn-cs"/>
              </a:rPr>
              <a:t>oc. JUDr. Radim Boháč, Ph.D.</a:t>
            </a:r>
          </a:p>
        </p:txBody>
      </p:sp>
      <p:sp>
        <p:nvSpPr>
          <p:cNvPr id="5" name="Rectangle 4"/>
          <p:cNvSpPr>
            <a:spLocks noChangeArrowheads="1"/>
          </p:cNvSpPr>
          <p:nvPr/>
        </p:nvSpPr>
        <p:spPr bwMode="auto">
          <a:xfrm>
            <a:off x="539552" y="5949950"/>
            <a:ext cx="3960614" cy="522288"/>
          </a:xfrm>
          <a:prstGeom prst="rect">
            <a:avLst/>
          </a:prstGeom>
          <a:noFill/>
          <a:ln w="9525">
            <a:noFill/>
            <a:miter lim="800000"/>
            <a:headEnd/>
            <a:tailEnd/>
          </a:ln>
        </p:spPr>
        <p:txBody>
          <a:bodyPr wrap="square">
            <a:spAutoFit/>
          </a:bodyPr>
          <a:lstStyle/>
          <a:p>
            <a:pPr>
              <a:defRPr/>
            </a:pPr>
            <a:r>
              <a:rPr lang="cs-CZ" sz="2800" dirty="0" smtClean="0">
                <a:solidFill>
                  <a:schemeClr val="bg1"/>
                </a:solidFill>
                <a:latin typeface="+mn-lt"/>
                <a:cs typeface="+mn-cs"/>
              </a:rPr>
              <a:t>25. listopadu 2015</a:t>
            </a:r>
            <a:endParaRPr lang="cs-CZ" sz="2800" dirty="0">
              <a:solidFill>
                <a:schemeClr val="bg1"/>
              </a:solidFill>
              <a:latin typeface="+mn-lt"/>
              <a:cs typeface="+mn-cs"/>
            </a:endParaRPr>
          </a:p>
        </p:txBody>
      </p:sp>
    </p:spTree>
    <p:extLst>
      <p:ext uri="{BB962C8B-B14F-4D97-AF65-F5344CB8AC3E}">
        <p14:creationId xmlns:p14="http://schemas.microsoft.com/office/powerpoint/2010/main" val="1922611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aoblený obdélník 5"/>
          <p:cNvSpPr/>
          <p:nvPr/>
        </p:nvSpPr>
        <p:spPr>
          <a:xfrm>
            <a:off x="251520" y="548680"/>
            <a:ext cx="8496944" cy="525658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dirty="0" smtClean="0"/>
              <a:t>§ 251 DŘ </a:t>
            </a:r>
            <a:r>
              <a:rPr lang="cs-CZ" sz="1400" dirty="0" smtClean="0"/>
              <a:t>(od 1. ledna 2011)</a:t>
            </a:r>
          </a:p>
          <a:p>
            <a:pPr algn="ctr"/>
            <a:endParaRPr lang="cs-CZ" sz="800" dirty="0" smtClean="0"/>
          </a:p>
          <a:p>
            <a:pPr algn="ctr"/>
            <a:r>
              <a:rPr lang="cs-CZ" b="1" dirty="0" smtClean="0"/>
              <a:t>Penále</a:t>
            </a:r>
            <a:r>
              <a:rPr lang="cs-CZ" sz="1600" b="1" dirty="0" smtClean="0"/>
              <a:t> </a:t>
            </a:r>
            <a:endParaRPr lang="cs-CZ" b="1" dirty="0"/>
          </a:p>
          <a:p>
            <a:pPr algn="ctr"/>
            <a:endParaRPr lang="cs-CZ" sz="800" dirty="0"/>
          </a:p>
          <a:p>
            <a:r>
              <a:rPr lang="cs-CZ" sz="1400" dirty="0" smtClean="0"/>
              <a:t>(</a:t>
            </a:r>
            <a:r>
              <a:rPr lang="cs-CZ" sz="1400" dirty="0"/>
              <a:t>1) Daňovému subjektu vzniká povinnost uhradit penále z částky doměřené daně tak, jak byla stanovena oproti poslední známé dani, ve výši</a:t>
            </a:r>
          </a:p>
          <a:p>
            <a:r>
              <a:rPr lang="cs-CZ" sz="1400" dirty="0"/>
              <a:t> </a:t>
            </a:r>
          </a:p>
          <a:p>
            <a:r>
              <a:rPr lang="cs-CZ" sz="1400" dirty="0"/>
              <a:t>a) 20 %, je-li daň zvyšována,</a:t>
            </a:r>
          </a:p>
          <a:p>
            <a:r>
              <a:rPr lang="cs-CZ" sz="800" dirty="0"/>
              <a:t> </a:t>
            </a:r>
          </a:p>
          <a:p>
            <a:r>
              <a:rPr lang="cs-CZ" sz="1400" dirty="0"/>
              <a:t>b) 20 %, je-li snižován daňový odpočet, nebo</a:t>
            </a:r>
          </a:p>
          <a:p>
            <a:r>
              <a:rPr lang="cs-CZ" sz="800" dirty="0"/>
              <a:t> </a:t>
            </a:r>
          </a:p>
          <a:p>
            <a:r>
              <a:rPr lang="cs-CZ" sz="1400" dirty="0"/>
              <a:t>c) 1 %, je-li snižována daňová ztráta</a:t>
            </a:r>
            <a:r>
              <a:rPr lang="cs-CZ" sz="1400" dirty="0" smtClean="0"/>
              <a:t>.</a:t>
            </a:r>
          </a:p>
          <a:p>
            <a:r>
              <a:rPr lang="cs-CZ" sz="1400" dirty="0" smtClean="0"/>
              <a:t> </a:t>
            </a:r>
            <a:endParaRPr lang="cs-CZ" sz="1400" dirty="0"/>
          </a:p>
          <a:p>
            <a:r>
              <a:rPr lang="cs-CZ" sz="1400" dirty="0" smtClean="0"/>
              <a:t>(</a:t>
            </a:r>
            <a:r>
              <a:rPr lang="cs-CZ" sz="1400" dirty="0"/>
              <a:t>2) Správce daně sníží penále podle odstavce 1 písm. a) o penále podle odstavce 1 písm. c), pokud povinnost k jeho úhradě vznikla z důvodu uplatnění ztráty v rozsahu snížení daňové ztráty, které bylo penalizováno.</a:t>
            </a:r>
          </a:p>
          <a:p>
            <a:r>
              <a:rPr lang="cs-CZ" sz="1400" dirty="0"/>
              <a:t> </a:t>
            </a:r>
          </a:p>
          <a:p>
            <a:r>
              <a:rPr lang="cs-CZ" sz="1400" dirty="0" smtClean="0"/>
              <a:t>(</a:t>
            </a:r>
            <a:r>
              <a:rPr lang="cs-CZ" sz="1400" dirty="0"/>
              <a:t>3) Správce daně rozhodne o povinnosti uhradit penále v rámci dodatečného platebního výměru a současně je předepíše do evidence daní. Penále je splatné ke stejnému dni jako doměřená daň.</a:t>
            </a:r>
          </a:p>
          <a:p>
            <a:r>
              <a:rPr lang="cs-CZ" sz="1400" dirty="0"/>
              <a:t> </a:t>
            </a:r>
          </a:p>
          <a:p>
            <a:r>
              <a:rPr lang="cs-CZ" sz="1400" dirty="0" smtClean="0"/>
              <a:t>(</a:t>
            </a:r>
            <a:r>
              <a:rPr lang="cs-CZ" sz="1400" dirty="0"/>
              <a:t>4) Pokud je doměřována daň podle dodatečného daňového přiznání nebo dodatečného vyúčtování, povinnost uhradit penále z částky, která je v něm uvedena, nevzniká.</a:t>
            </a:r>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10</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2214596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a:t>peněžitá sankce vznikající v souvislosti s doměřením daně na základě kontrolních mechanismů správce daně (daňová kontrola)</a:t>
            </a:r>
          </a:p>
          <a:p>
            <a:pPr lvl="1"/>
            <a:endParaRPr lang="cs-CZ" sz="800" dirty="0"/>
          </a:p>
          <a:p>
            <a:r>
              <a:rPr lang="cs-CZ" dirty="0"/>
              <a:t>následek za nesprávné (ne)tvrzení daně, v jehož důsledku správce daně přistoupil k doměření daně z moci úřední </a:t>
            </a:r>
            <a:r>
              <a:rPr lang="cs-CZ" dirty="0">
                <a:solidFill>
                  <a:schemeClr val="accent1"/>
                </a:solidFill>
              </a:rPr>
              <a:t>(„přirážka za to, že stát na pochybení musel přijít sám“)</a:t>
            </a:r>
          </a:p>
          <a:p>
            <a:pPr lvl="1"/>
            <a:endParaRPr lang="cs-CZ" sz="800" dirty="0"/>
          </a:p>
          <a:p>
            <a:r>
              <a:rPr lang="cs-CZ" dirty="0"/>
              <a:t>nepostihuje první nepodání daňového tvrzení, resp. nesprávné podání před vyměřením daně</a:t>
            </a:r>
          </a:p>
          <a:p>
            <a:pPr lvl="1"/>
            <a:r>
              <a:rPr lang="cs-CZ" dirty="0"/>
              <a:t>nesystémové ⇒ </a:t>
            </a:r>
            <a:r>
              <a:rPr lang="cs-CZ" i="1" dirty="0"/>
              <a:t>de lege ferenda </a:t>
            </a:r>
            <a:r>
              <a:rPr lang="cs-CZ" dirty="0"/>
              <a:t>sjednotí samovyměření</a:t>
            </a:r>
          </a:p>
          <a:p>
            <a:pPr lvl="2"/>
            <a:endParaRPr lang="cs-CZ" sz="800" dirty="0"/>
          </a:p>
          <a:p>
            <a:r>
              <a:rPr lang="cs-CZ" dirty="0"/>
              <a:t>zavinění je </a:t>
            </a:r>
            <a:r>
              <a:rPr lang="cs-CZ" dirty="0" smtClean="0"/>
              <a:t>irelevantní</a:t>
            </a:r>
          </a:p>
          <a:p>
            <a:pPr marL="630936" lvl="2" indent="0">
              <a:buNone/>
            </a:pPr>
            <a:endParaRPr lang="cs-CZ" sz="1100" dirty="0" smtClean="0"/>
          </a:p>
          <a:p>
            <a:endParaRPr lang="cs-CZ" dirty="0"/>
          </a:p>
        </p:txBody>
      </p:sp>
      <p:sp>
        <p:nvSpPr>
          <p:cNvPr id="4" name="Nadpis 3"/>
          <p:cNvSpPr>
            <a:spLocks noGrp="1"/>
          </p:cNvSpPr>
          <p:nvPr>
            <p:ph type="title"/>
          </p:nvPr>
        </p:nvSpPr>
        <p:spPr/>
        <p:txBody>
          <a:bodyPr>
            <a:noAutofit/>
          </a:bodyPr>
          <a:lstStyle/>
          <a:p>
            <a:r>
              <a:rPr lang="cs-CZ" sz="3200" dirty="0" smtClean="0"/>
              <a:t>Základní atributy penále – povaha 1/3</a:t>
            </a:r>
            <a:endParaRPr lang="cs-CZ" sz="32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11</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904660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a:t>penále vzniká </a:t>
            </a:r>
            <a:r>
              <a:rPr lang="cs-CZ" i="1" dirty="0"/>
              <a:t>ex lege </a:t>
            </a:r>
            <a:r>
              <a:rPr lang="cs-CZ" dirty="0"/>
              <a:t>při naplnění zákonem stanovených předpokladů</a:t>
            </a:r>
            <a:endParaRPr lang="cs-CZ" i="1" dirty="0"/>
          </a:p>
          <a:p>
            <a:pPr lvl="1"/>
            <a:r>
              <a:rPr lang="cs-CZ" dirty="0"/>
              <a:t>není dán prostor pro diskreci stran uložení ani výše</a:t>
            </a:r>
          </a:p>
          <a:p>
            <a:pPr lvl="2"/>
            <a:endParaRPr lang="cs-CZ" sz="800" dirty="0"/>
          </a:p>
          <a:p>
            <a:r>
              <a:rPr lang="cs-CZ" dirty="0"/>
              <a:t>správce daně rozhodne o povinnosti uhradit penále v rámci dodatečného platebního výměru</a:t>
            </a:r>
          </a:p>
          <a:p>
            <a:pPr lvl="1"/>
            <a:endParaRPr lang="cs-CZ" sz="800" dirty="0"/>
          </a:p>
          <a:p>
            <a:r>
              <a:rPr lang="cs-CZ" dirty="0"/>
              <a:t>o uložení penále není vedeno samostatné řízení</a:t>
            </a:r>
          </a:p>
          <a:p>
            <a:pPr lvl="1"/>
            <a:r>
              <a:rPr lang="cs-CZ" dirty="0"/>
              <a:t>vznik penále není vázán na skutečnosti, které by bylo nutné zjišťovat či dokazovat ⇒neprobíhá dokazování</a:t>
            </a:r>
          </a:p>
          <a:p>
            <a:endParaRPr lang="cs-CZ" dirty="0" smtClean="0"/>
          </a:p>
          <a:p>
            <a:pPr marL="630936" lvl="2" indent="0">
              <a:buNone/>
            </a:pPr>
            <a:endParaRPr lang="cs-CZ" sz="1100" dirty="0" smtClean="0"/>
          </a:p>
          <a:p>
            <a:endParaRPr lang="cs-CZ" dirty="0"/>
          </a:p>
        </p:txBody>
      </p:sp>
      <p:sp>
        <p:nvSpPr>
          <p:cNvPr id="4" name="Nadpis 3"/>
          <p:cNvSpPr>
            <a:spLocks noGrp="1"/>
          </p:cNvSpPr>
          <p:nvPr>
            <p:ph type="title"/>
          </p:nvPr>
        </p:nvSpPr>
        <p:spPr/>
        <p:txBody>
          <a:bodyPr>
            <a:noAutofit/>
          </a:bodyPr>
          <a:lstStyle/>
          <a:p>
            <a:r>
              <a:rPr lang="cs-CZ" sz="3200" dirty="0" smtClean="0"/>
              <a:t>Základní atributy penále – procesní aspekty 						2/3</a:t>
            </a:r>
            <a:endParaRPr lang="cs-CZ" sz="32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12</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1771092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r>
              <a:rPr lang="cs-CZ" i="1" dirty="0"/>
              <a:t>Reparační</a:t>
            </a:r>
          </a:p>
          <a:p>
            <a:pPr lvl="1"/>
            <a:r>
              <a:rPr lang="cs-CZ" dirty="0"/>
              <a:t>paušalizovaná náhrada újmy státu, že musel přistoupit ke stanovení daně z moci úřední, v důsledku toho, že daňový subjekt sám nesplnil svou povinnost </a:t>
            </a:r>
            <a:r>
              <a:rPr lang="cs-CZ" dirty="0">
                <a:solidFill>
                  <a:schemeClr val="accent1"/>
                </a:solidFill>
              </a:rPr>
              <a:t>(nutnost státu zjistit daň bez spolupráce daňového subjektu)</a:t>
            </a:r>
          </a:p>
          <a:p>
            <a:r>
              <a:rPr lang="cs-CZ" i="1" dirty="0"/>
              <a:t>Donucování</a:t>
            </a:r>
          </a:p>
          <a:p>
            <a:pPr lvl="1"/>
            <a:r>
              <a:rPr lang="cs-CZ" dirty="0"/>
              <a:t>motivace daňových subjektů k podání dodatečného daňového tvrzení </a:t>
            </a:r>
            <a:r>
              <a:rPr lang="cs-CZ" dirty="0">
                <a:solidFill>
                  <a:schemeClr val="accent1"/>
                </a:solidFill>
              </a:rPr>
              <a:t>(odlišení spolupracujících od nespolupracujících)</a:t>
            </a:r>
          </a:p>
          <a:p>
            <a:r>
              <a:rPr lang="cs-CZ" i="1" dirty="0"/>
              <a:t>Preventivní</a:t>
            </a:r>
          </a:p>
          <a:p>
            <a:pPr lvl="1"/>
            <a:r>
              <a:rPr lang="cs-CZ" dirty="0"/>
              <a:t>odrazení daňového subjektu od takového závažného jednání </a:t>
            </a:r>
            <a:r>
              <a:rPr lang="cs-CZ" dirty="0">
                <a:solidFill>
                  <a:schemeClr val="accent1"/>
                </a:solidFill>
              </a:rPr>
              <a:t>(tak, aby se „nevyplatilo“)</a:t>
            </a:r>
          </a:p>
          <a:p>
            <a:endParaRPr lang="cs-CZ" dirty="0" smtClean="0"/>
          </a:p>
          <a:p>
            <a:pPr marL="630936" lvl="2" indent="0">
              <a:buNone/>
            </a:pPr>
            <a:endParaRPr lang="cs-CZ" sz="1100" dirty="0" smtClean="0"/>
          </a:p>
          <a:p>
            <a:endParaRPr lang="cs-CZ" dirty="0"/>
          </a:p>
        </p:txBody>
      </p:sp>
      <p:sp>
        <p:nvSpPr>
          <p:cNvPr id="4" name="Nadpis 3"/>
          <p:cNvSpPr>
            <a:spLocks noGrp="1"/>
          </p:cNvSpPr>
          <p:nvPr>
            <p:ph type="title"/>
          </p:nvPr>
        </p:nvSpPr>
        <p:spPr/>
        <p:txBody>
          <a:bodyPr>
            <a:noAutofit/>
          </a:bodyPr>
          <a:lstStyle/>
          <a:p>
            <a:r>
              <a:rPr lang="cs-CZ" sz="3200" dirty="0" smtClean="0"/>
              <a:t>Základní atributy penále – funkce	3/3</a:t>
            </a:r>
            <a:endParaRPr lang="cs-CZ" sz="32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13</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4210476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420888"/>
            <a:ext cx="8229600" cy="1143000"/>
          </a:xfrm>
        </p:spPr>
        <p:txBody>
          <a:bodyPr/>
          <a:lstStyle/>
          <a:p>
            <a:pPr algn="ctr"/>
            <a:r>
              <a:rPr lang="cs-CZ" dirty="0" smtClean="0"/>
              <a:t>3. Definice problému</a:t>
            </a: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14</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2118823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AD04A1B4-0339-4C91-9689-684CD0805C7C}" type="slidenum">
              <a:rPr lang="cs-CZ" smtClean="0"/>
              <a:t>15</a:t>
            </a:fld>
            <a:endParaRPr lang="cs-CZ"/>
          </a:p>
        </p:txBody>
      </p:sp>
      <p:sp>
        <p:nvSpPr>
          <p:cNvPr id="5" name="Zaoblený obdélník 4"/>
          <p:cNvSpPr/>
          <p:nvPr/>
        </p:nvSpPr>
        <p:spPr>
          <a:xfrm>
            <a:off x="167660" y="208211"/>
            <a:ext cx="4836260" cy="693077"/>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sz="1400" b="1" dirty="0"/>
              <a:t>Je penále trestním obviněním ve </a:t>
            </a:r>
            <a:r>
              <a:rPr lang="cs-CZ" sz="1400" b="1" dirty="0" smtClean="0"/>
              <a:t>smyslu</a:t>
            </a:r>
          </a:p>
          <a:p>
            <a:pPr algn="ctr"/>
            <a:r>
              <a:rPr lang="cs-CZ" sz="1400" b="1" dirty="0" smtClean="0"/>
              <a:t>čl</a:t>
            </a:r>
            <a:r>
              <a:rPr lang="cs-CZ" sz="1400" b="1" dirty="0"/>
              <a:t>. 6 Úmluvy?</a:t>
            </a:r>
          </a:p>
        </p:txBody>
      </p:sp>
      <p:sp>
        <p:nvSpPr>
          <p:cNvPr id="8" name="Zaoblený obdélník 7"/>
          <p:cNvSpPr/>
          <p:nvPr/>
        </p:nvSpPr>
        <p:spPr>
          <a:xfrm>
            <a:off x="1266528" y="1085023"/>
            <a:ext cx="936105" cy="367471"/>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cs-CZ" sz="1400" b="1" dirty="0" smtClean="0"/>
              <a:t>NE</a:t>
            </a:r>
            <a:endParaRPr lang="cs-CZ" sz="1400" b="1" dirty="0"/>
          </a:p>
        </p:txBody>
      </p:sp>
      <p:sp>
        <p:nvSpPr>
          <p:cNvPr id="13" name="Zaoblený obdélník 12"/>
          <p:cNvSpPr/>
          <p:nvPr/>
        </p:nvSpPr>
        <p:spPr>
          <a:xfrm>
            <a:off x="3104197" y="1081482"/>
            <a:ext cx="1014262" cy="36747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1400" b="1" dirty="0" smtClean="0"/>
              <a:t>ANO</a:t>
            </a:r>
            <a:endParaRPr lang="cs-CZ" sz="1400" b="1" dirty="0"/>
          </a:p>
        </p:txBody>
      </p:sp>
      <p:sp>
        <p:nvSpPr>
          <p:cNvPr id="23" name="Zaoblený obdélník 22"/>
          <p:cNvSpPr/>
          <p:nvPr/>
        </p:nvSpPr>
        <p:spPr>
          <a:xfrm>
            <a:off x="192312" y="1963743"/>
            <a:ext cx="1728192" cy="74306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200" b="1" dirty="0"/>
              <a:t>Je potřeba aplikovat zásady trestního práva?</a:t>
            </a:r>
          </a:p>
        </p:txBody>
      </p:sp>
      <p:sp>
        <p:nvSpPr>
          <p:cNvPr id="24" name="Zaoblený obdélník 23"/>
          <p:cNvSpPr/>
          <p:nvPr/>
        </p:nvSpPr>
        <p:spPr>
          <a:xfrm>
            <a:off x="6084168" y="1963743"/>
            <a:ext cx="1656184" cy="74306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200" b="1" dirty="0"/>
              <a:t>Vzniká</a:t>
            </a:r>
            <a:r>
              <a:rPr lang="cs-CZ" sz="1200" dirty="0"/>
              <a:t> </a:t>
            </a:r>
            <a:r>
              <a:rPr lang="cs-CZ" sz="1200" b="1" dirty="0"/>
              <a:t>překážka litispendence </a:t>
            </a:r>
            <a:r>
              <a:rPr lang="cs-CZ" sz="1200" dirty="0"/>
              <a:t>?</a:t>
            </a:r>
          </a:p>
        </p:txBody>
      </p:sp>
      <p:sp>
        <p:nvSpPr>
          <p:cNvPr id="25" name="Zaoblený obdélník 24"/>
          <p:cNvSpPr/>
          <p:nvPr/>
        </p:nvSpPr>
        <p:spPr>
          <a:xfrm>
            <a:off x="2364731" y="1956500"/>
            <a:ext cx="2480241" cy="750307"/>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200" b="1" dirty="0"/>
              <a:t>Vzniká</a:t>
            </a:r>
            <a:r>
              <a:rPr lang="cs-CZ" sz="1200" dirty="0"/>
              <a:t> </a:t>
            </a:r>
            <a:r>
              <a:rPr lang="cs-CZ" sz="1200" b="1" dirty="0"/>
              <a:t>překážka</a:t>
            </a:r>
            <a:r>
              <a:rPr lang="cs-CZ" sz="1200" dirty="0"/>
              <a:t> </a:t>
            </a:r>
            <a:r>
              <a:rPr lang="cs-CZ" sz="1200" b="1" i="1" dirty="0"/>
              <a:t>ne bis in idem</a:t>
            </a:r>
            <a:r>
              <a:rPr lang="cs-CZ" sz="1200" dirty="0"/>
              <a:t>?</a:t>
            </a:r>
          </a:p>
        </p:txBody>
      </p:sp>
      <p:sp>
        <p:nvSpPr>
          <p:cNvPr id="26" name="Zaoblený obdélník 25"/>
          <p:cNvSpPr/>
          <p:nvPr/>
        </p:nvSpPr>
        <p:spPr>
          <a:xfrm>
            <a:off x="444340" y="3042100"/>
            <a:ext cx="1224136" cy="60292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1400" b="1" dirty="0" smtClean="0"/>
              <a:t>ANO </a:t>
            </a:r>
          </a:p>
          <a:p>
            <a:pPr algn="ctr"/>
            <a:r>
              <a:rPr lang="cs-CZ" sz="1400" b="1" dirty="0" smtClean="0"/>
              <a:t>ale které</a:t>
            </a:r>
            <a:endParaRPr lang="cs-CZ" sz="1400" b="1" dirty="0"/>
          </a:p>
        </p:txBody>
      </p:sp>
      <p:sp>
        <p:nvSpPr>
          <p:cNvPr id="37" name="Zaoblený obdélník 36"/>
          <p:cNvSpPr/>
          <p:nvPr/>
        </p:nvSpPr>
        <p:spPr>
          <a:xfrm>
            <a:off x="2483768" y="4306272"/>
            <a:ext cx="994434" cy="39881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cs-CZ" sz="1400" b="1" dirty="0" smtClean="0"/>
              <a:t>NE</a:t>
            </a:r>
            <a:endParaRPr lang="cs-CZ" sz="1400" b="1" dirty="0"/>
          </a:p>
        </p:txBody>
      </p:sp>
      <p:sp>
        <p:nvSpPr>
          <p:cNvPr id="47" name="Zaoblený obdélník 46"/>
          <p:cNvSpPr/>
          <p:nvPr/>
        </p:nvSpPr>
        <p:spPr>
          <a:xfrm>
            <a:off x="1879048" y="3042100"/>
            <a:ext cx="3451608" cy="936104"/>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1200" dirty="0"/>
              <a:t>Existuje </a:t>
            </a:r>
            <a:r>
              <a:rPr lang="cs-CZ" sz="1200" b="1" dirty="0"/>
              <a:t>totožnost skutku </a:t>
            </a:r>
            <a:r>
              <a:rPr lang="cs-CZ" sz="1200" dirty="0"/>
              <a:t>u jednání, které má za následek vznik </a:t>
            </a:r>
            <a:r>
              <a:rPr lang="cs-CZ" sz="1200" dirty="0" smtClean="0"/>
              <a:t>penále, </a:t>
            </a:r>
            <a:r>
              <a:rPr lang="cs-CZ" sz="1200" dirty="0"/>
              <a:t>a jednání sankcionované trestem za spáchání trestného činu?</a:t>
            </a:r>
          </a:p>
        </p:txBody>
      </p:sp>
      <p:sp>
        <p:nvSpPr>
          <p:cNvPr id="143" name="Zaoblený obdélník 142"/>
          <p:cNvSpPr/>
          <p:nvPr/>
        </p:nvSpPr>
        <p:spPr>
          <a:xfrm>
            <a:off x="3692760" y="4306272"/>
            <a:ext cx="1014262" cy="39881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1400" b="1" dirty="0" smtClean="0"/>
              <a:t>ANO</a:t>
            </a:r>
            <a:endParaRPr lang="cs-CZ" sz="1400" b="1" dirty="0"/>
          </a:p>
        </p:txBody>
      </p:sp>
      <p:sp>
        <p:nvSpPr>
          <p:cNvPr id="153" name="Zaoblený obdélník 152"/>
          <p:cNvSpPr/>
          <p:nvPr/>
        </p:nvSpPr>
        <p:spPr>
          <a:xfrm>
            <a:off x="2252280" y="5062158"/>
            <a:ext cx="2755471" cy="548293"/>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1400" b="1" dirty="0" smtClean="0"/>
              <a:t>Bylo vedeno dvojí řízení?</a:t>
            </a:r>
            <a:endParaRPr lang="cs-CZ" sz="1400" b="1" dirty="0"/>
          </a:p>
        </p:txBody>
      </p:sp>
      <p:sp>
        <p:nvSpPr>
          <p:cNvPr id="161" name="Zaoblený obdélník 160"/>
          <p:cNvSpPr/>
          <p:nvPr/>
        </p:nvSpPr>
        <p:spPr>
          <a:xfrm>
            <a:off x="2379791" y="5919694"/>
            <a:ext cx="994434" cy="38962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1400" b="1" dirty="0"/>
              <a:t>NE</a:t>
            </a:r>
          </a:p>
        </p:txBody>
      </p:sp>
      <p:sp>
        <p:nvSpPr>
          <p:cNvPr id="162" name="Zaoblený obdélník 161"/>
          <p:cNvSpPr/>
          <p:nvPr/>
        </p:nvSpPr>
        <p:spPr>
          <a:xfrm>
            <a:off x="3779911" y="5919694"/>
            <a:ext cx="1080121" cy="38962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cs-CZ" sz="1400" b="1" dirty="0" smtClean="0">
                <a:solidFill>
                  <a:schemeClr val="bg1"/>
                </a:solidFill>
              </a:rPr>
              <a:t>ANO</a:t>
            </a:r>
            <a:endParaRPr lang="cs-CZ" sz="1400" b="1" dirty="0">
              <a:solidFill>
                <a:schemeClr val="bg1"/>
              </a:solidFill>
            </a:endParaRPr>
          </a:p>
        </p:txBody>
      </p:sp>
      <p:sp>
        <p:nvSpPr>
          <p:cNvPr id="179" name="Zaoblený obdélník 178"/>
          <p:cNvSpPr/>
          <p:nvPr/>
        </p:nvSpPr>
        <p:spPr>
          <a:xfrm>
            <a:off x="6012160" y="5484437"/>
            <a:ext cx="2448272" cy="870514"/>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cs-CZ" sz="1400" b="1" dirty="0" smtClean="0"/>
              <a:t>Porušení </a:t>
            </a:r>
            <a:r>
              <a:rPr lang="cs-CZ" sz="1400" b="1" dirty="0"/>
              <a:t>zásady </a:t>
            </a:r>
            <a:r>
              <a:rPr lang="cs-CZ" sz="1400" b="1" i="1" dirty="0"/>
              <a:t>ne bis in idem</a:t>
            </a:r>
          </a:p>
        </p:txBody>
      </p:sp>
      <p:cxnSp>
        <p:nvCxnSpPr>
          <p:cNvPr id="6" name="Přímá spojnice se šipkou 5"/>
          <p:cNvCxnSpPr>
            <a:stCxn id="5" idx="2"/>
            <a:endCxn id="8" idx="0"/>
          </p:cNvCxnSpPr>
          <p:nvPr/>
        </p:nvCxnSpPr>
        <p:spPr>
          <a:xfrm flipH="1">
            <a:off x="1734581" y="901288"/>
            <a:ext cx="851209" cy="183735"/>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36" name="Přímá spojnice se šipkou 35"/>
          <p:cNvCxnSpPr>
            <a:stCxn id="5" idx="2"/>
            <a:endCxn id="13" idx="0"/>
          </p:cNvCxnSpPr>
          <p:nvPr/>
        </p:nvCxnSpPr>
        <p:spPr>
          <a:xfrm>
            <a:off x="2585790" y="901288"/>
            <a:ext cx="1025538" cy="180194"/>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39" name="Přímá spojnice se šipkou 38"/>
          <p:cNvCxnSpPr>
            <a:stCxn id="13" idx="2"/>
            <a:endCxn id="23" idx="0"/>
          </p:cNvCxnSpPr>
          <p:nvPr/>
        </p:nvCxnSpPr>
        <p:spPr>
          <a:xfrm flipH="1">
            <a:off x="1056408" y="1448952"/>
            <a:ext cx="2554920" cy="514791"/>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44" name="Přímá spojnice se šipkou 43"/>
          <p:cNvCxnSpPr>
            <a:stCxn id="25" idx="3"/>
            <a:endCxn id="24" idx="1"/>
          </p:cNvCxnSpPr>
          <p:nvPr/>
        </p:nvCxnSpPr>
        <p:spPr>
          <a:xfrm>
            <a:off x="4844972" y="2331654"/>
            <a:ext cx="1239196" cy="3621"/>
          </a:xfrm>
          <a:prstGeom prst="straightConnector1">
            <a:avLst/>
          </a:prstGeom>
          <a:ln w="19050">
            <a:prstDash val="dashDot"/>
            <a:tailEnd type="arrow"/>
          </a:ln>
        </p:spPr>
        <p:style>
          <a:lnRef idx="1">
            <a:schemeClr val="accent2"/>
          </a:lnRef>
          <a:fillRef idx="0">
            <a:schemeClr val="accent2"/>
          </a:fillRef>
          <a:effectRef idx="0">
            <a:schemeClr val="accent2"/>
          </a:effectRef>
          <a:fontRef idx="minor">
            <a:schemeClr val="tx1"/>
          </a:fontRef>
        </p:style>
      </p:cxnSp>
      <p:cxnSp>
        <p:nvCxnSpPr>
          <p:cNvPr id="49" name="Přímá spojnice se šipkou 48"/>
          <p:cNvCxnSpPr>
            <a:stCxn id="13" idx="2"/>
            <a:endCxn id="25" idx="0"/>
          </p:cNvCxnSpPr>
          <p:nvPr/>
        </p:nvCxnSpPr>
        <p:spPr>
          <a:xfrm flipH="1">
            <a:off x="3604852" y="1448952"/>
            <a:ext cx="6476" cy="507548"/>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59" name="Přímá spojnice se šipkou 58"/>
          <p:cNvCxnSpPr>
            <a:stCxn id="25" idx="2"/>
            <a:endCxn id="47" idx="0"/>
          </p:cNvCxnSpPr>
          <p:nvPr/>
        </p:nvCxnSpPr>
        <p:spPr>
          <a:xfrm>
            <a:off x="3604852" y="2706807"/>
            <a:ext cx="0" cy="335293"/>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62" name="Přímá spojnice se šipkou 61"/>
          <p:cNvCxnSpPr>
            <a:stCxn id="47" idx="2"/>
            <a:endCxn id="37" idx="0"/>
          </p:cNvCxnSpPr>
          <p:nvPr/>
        </p:nvCxnSpPr>
        <p:spPr>
          <a:xfrm flipH="1">
            <a:off x="2980985" y="3978204"/>
            <a:ext cx="623867" cy="328068"/>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65" name="Přímá spojnice se šipkou 64"/>
          <p:cNvCxnSpPr>
            <a:stCxn id="47" idx="2"/>
            <a:endCxn id="143" idx="0"/>
          </p:cNvCxnSpPr>
          <p:nvPr/>
        </p:nvCxnSpPr>
        <p:spPr>
          <a:xfrm>
            <a:off x="3604852" y="3978204"/>
            <a:ext cx="595039" cy="328068"/>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76" name="Přímá spojnice se šipkou 75"/>
          <p:cNvCxnSpPr>
            <a:stCxn id="153" idx="2"/>
            <a:endCxn id="162" idx="0"/>
          </p:cNvCxnSpPr>
          <p:nvPr/>
        </p:nvCxnSpPr>
        <p:spPr>
          <a:xfrm>
            <a:off x="3630016" y="5610451"/>
            <a:ext cx="689956" cy="309243"/>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79" name="Přímá spojnice se šipkou 78"/>
          <p:cNvCxnSpPr>
            <a:stCxn id="162" idx="3"/>
          </p:cNvCxnSpPr>
          <p:nvPr/>
        </p:nvCxnSpPr>
        <p:spPr>
          <a:xfrm>
            <a:off x="4860032" y="6114507"/>
            <a:ext cx="1152128" cy="0"/>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85" name="Přímá spojnice se šipkou 84"/>
          <p:cNvCxnSpPr>
            <a:stCxn id="23" idx="2"/>
            <a:endCxn id="26" idx="0"/>
          </p:cNvCxnSpPr>
          <p:nvPr/>
        </p:nvCxnSpPr>
        <p:spPr>
          <a:xfrm>
            <a:off x="1056408" y="2706807"/>
            <a:ext cx="0" cy="335293"/>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90" name="Přímá spojnice se šipkou 89"/>
          <p:cNvCxnSpPr>
            <a:stCxn id="143" idx="2"/>
          </p:cNvCxnSpPr>
          <p:nvPr/>
        </p:nvCxnSpPr>
        <p:spPr>
          <a:xfrm>
            <a:off x="4199891" y="4705088"/>
            <a:ext cx="0" cy="387811"/>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96" name="Přímá spojnice se šipkou 95"/>
          <p:cNvCxnSpPr>
            <a:stCxn id="153" idx="2"/>
            <a:endCxn id="161" idx="0"/>
          </p:cNvCxnSpPr>
          <p:nvPr/>
        </p:nvCxnSpPr>
        <p:spPr>
          <a:xfrm flipH="1">
            <a:off x="2877008" y="5610451"/>
            <a:ext cx="753008" cy="309243"/>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pic>
        <p:nvPicPr>
          <p:cNvPr id="1026" name="Picture 2" descr="C:\Program Files (x86)\Microsoft Office\MEDIA\CAGCAT10\j028603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76810" y="4475966"/>
            <a:ext cx="918972" cy="885139"/>
          </a:xfrm>
          <a:prstGeom prst="rect">
            <a:avLst/>
          </a:prstGeom>
          <a:noFill/>
          <a:extLst>
            <a:ext uri="{909E8E84-426E-40DD-AFC4-6F175D3DCCD1}">
              <a14:hiddenFill xmlns:a14="http://schemas.microsoft.com/office/drawing/2010/main">
                <a:solidFill>
                  <a:srgbClr val="FFFFFF"/>
                </a:solidFill>
              </a14:hiddenFill>
            </a:ext>
          </a:extLst>
        </p:spPr>
      </p:pic>
      <p:sp>
        <p:nvSpPr>
          <p:cNvPr id="31" name="TextovéPole 30"/>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15</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1673859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000"/>
                                        <p:tgtEl>
                                          <p:spTgt spid="39"/>
                                        </p:tgtEl>
                                      </p:cBhvr>
                                    </p:animEffect>
                                    <p:anim calcmode="lin" valueType="num">
                                      <p:cBhvr>
                                        <p:cTn id="8" dur="1000" fill="hold"/>
                                        <p:tgtEl>
                                          <p:spTgt spid="39"/>
                                        </p:tgtEl>
                                        <p:attrNameLst>
                                          <p:attrName>ppt_x</p:attrName>
                                        </p:attrNameLst>
                                      </p:cBhvr>
                                      <p:tavLst>
                                        <p:tav tm="0">
                                          <p:val>
                                            <p:strVal val="#ppt_x"/>
                                          </p:val>
                                        </p:tav>
                                        <p:tav tm="100000">
                                          <p:val>
                                            <p:strVal val="#ppt_x"/>
                                          </p:val>
                                        </p:tav>
                                      </p:tavLst>
                                    </p:anim>
                                    <p:anim calcmode="lin" valueType="num">
                                      <p:cBhvr>
                                        <p:cTn id="9" dur="1000" fill="hold"/>
                                        <p:tgtEl>
                                          <p:spTgt spid="3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1000" fill="hold"/>
                                        <p:tgtEl>
                                          <p:spTgt spid="2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fade">
                                      <p:cBhvr>
                                        <p:cTn id="17" dur="1000"/>
                                        <p:tgtEl>
                                          <p:spTgt spid="85"/>
                                        </p:tgtEl>
                                      </p:cBhvr>
                                    </p:animEffect>
                                    <p:anim calcmode="lin" valueType="num">
                                      <p:cBhvr>
                                        <p:cTn id="18" dur="1000" fill="hold"/>
                                        <p:tgtEl>
                                          <p:spTgt spid="85"/>
                                        </p:tgtEl>
                                        <p:attrNameLst>
                                          <p:attrName>ppt_x</p:attrName>
                                        </p:attrNameLst>
                                      </p:cBhvr>
                                      <p:tavLst>
                                        <p:tav tm="0">
                                          <p:val>
                                            <p:strVal val="#ppt_x"/>
                                          </p:val>
                                        </p:tav>
                                        <p:tav tm="100000">
                                          <p:val>
                                            <p:strVal val="#ppt_x"/>
                                          </p:val>
                                        </p:tav>
                                      </p:tavLst>
                                    </p:anim>
                                    <p:anim calcmode="lin" valueType="num">
                                      <p:cBhvr>
                                        <p:cTn id="19" dur="1000" fill="hold"/>
                                        <p:tgtEl>
                                          <p:spTgt spid="8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anim calcmode="lin" valueType="num">
                                      <p:cBhvr>
                                        <p:cTn id="23" dur="1000" fill="hold"/>
                                        <p:tgtEl>
                                          <p:spTgt spid="26"/>
                                        </p:tgtEl>
                                        <p:attrNameLst>
                                          <p:attrName>ppt_x</p:attrName>
                                        </p:attrNameLst>
                                      </p:cBhvr>
                                      <p:tavLst>
                                        <p:tav tm="0">
                                          <p:val>
                                            <p:strVal val="#ppt_x"/>
                                          </p:val>
                                        </p:tav>
                                        <p:tav tm="100000">
                                          <p:val>
                                            <p:strVal val="#ppt_x"/>
                                          </p:val>
                                        </p:tav>
                                      </p:tavLst>
                                    </p:anim>
                                    <p:anim calcmode="lin" valueType="num">
                                      <p:cBhvr>
                                        <p:cTn id="24"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fade">
                                      <p:cBhvr>
                                        <p:cTn id="29" dur="1000"/>
                                        <p:tgtEl>
                                          <p:spTgt spid="25"/>
                                        </p:tgtEl>
                                      </p:cBhvr>
                                    </p:animEffect>
                                    <p:anim calcmode="lin" valueType="num">
                                      <p:cBhvr>
                                        <p:cTn id="30" dur="1000" fill="hold"/>
                                        <p:tgtEl>
                                          <p:spTgt spid="25"/>
                                        </p:tgtEl>
                                        <p:attrNameLst>
                                          <p:attrName>ppt_x</p:attrName>
                                        </p:attrNameLst>
                                      </p:cBhvr>
                                      <p:tavLst>
                                        <p:tav tm="0">
                                          <p:val>
                                            <p:strVal val="#ppt_x"/>
                                          </p:val>
                                        </p:tav>
                                        <p:tav tm="100000">
                                          <p:val>
                                            <p:strVal val="#ppt_x"/>
                                          </p:val>
                                        </p:tav>
                                      </p:tavLst>
                                    </p:anim>
                                    <p:anim calcmode="lin" valueType="num">
                                      <p:cBhvr>
                                        <p:cTn id="31" dur="1000" fill="hold"/>
                                        <p:tgtEl>
                                          <p:spTgt spid="25"/>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1000"/>
                                        <p:tgtEl>
                                          <p:spTgt spid="49"/>
                                        </p:tgtEl>
                                      </p:cBhvr>
                                    </p:animEffect>
                                    <p:anim calcmode="lin" valueType="num">
                                      <p:cBhvr>
                                        <p:cTn id="35" dur="1000" fill="hold"/>
                                        <p:tgtEl>
                                          <p:spTgt spid="49"/>
                                        </p:tgtEl>
                                        <p:attrNameLst>
                                          <p:attrName>ppt_x</p:attrName>
                                        </p:attrNameLst>
                                      </p:cBhvr>
                                      <p:tavLst>
                                        <p:tav tm="0">
                                          <p:val>
                                            <p:strVal val="#ppt_x"/>
                                          </p:val>
                                        </p:tav>
                                        <p:tav tm="100000">
                                          <p:val>
                                            <p:strVal val="#ppt_x"/>
                                          </p:val>
                                        </p:tav>
                                      </p:tavLst>
                                    </p:anim>
                                    <p:anim calcmode="lin" valueType="num">
                                      <p:cBhvr>
                                        <p:cTn id="36"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fade">
                                      <p:cBhvr>
                                        <p:cTn id="41" dur="1000"/>
                                        <p:tgtEl>
                                          <p:spTgt spid="44"/>
                                        </p:tgtEl>
                                      </p:cBhvr>
                                    </p:animEffect>
                                    <p:anim calcmode="lin" valueType="num">
                                      <p:cBhvr>
                                        <p:cTn id="42" dur="1000" fill="hold"/>
                                        <p:tgtEl>
                                          <p:spTgt spid="44"/>
                                        </p:tgtEl>
                                        <p:attrNameLst>
                                          <p:attrName>ppt_x</p:attrName>
                                        </p:attrNameLst>
                                      </p:cBhvr>
                                      <p:tavLst>
                                        <p:tav tm="0">
                                          <p:val>
                                            <p:strVal val="#ppt_x"/>
                                          </p:val>
                                        </p:tav>
                                        <p:tav tm="100000">
                                          <p:val>
                                            <p:strVal val="#ppt_x"/>
                                          </p:val>
                                        </p:tav>
                                      </p:tavLst>
                                    </p:anim>
                                    <p:anim calcmode="lin" valueType="num">
                                      <p:cBhvr>
                                        <p:cTn id="43" dur="1000" fill="hold"/>
                                        <p:tgtEl>
                                          <p:spTgt spid="44"/>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59"/>
                                        </p:tgtEl>
                                        <p:attrNameLst>
                                          <p:attrName>style.visibility</p:attrName>
                                        </p:attrNameLst>
                                      </p:cBhvr>
                                      <p:to>
                                        <p:strVal val="visible"/>
                                      </p:to>
                                    </p:set>
                                    <p:animEffect transition="in" filter="fade">
                                      <p:cBhvr>
                                        <p:cTn id="53" dur="1000"/>
                                        <p:tgtEl>
                                          <p:spTgt spid="59"/>
                                        </p:tgtEl>
                                      </p:cBhvr>
                                    </p:animEffect>
                                    <p:anim calcmode="lin" valueType="num">
                                      <p:cBhvr>
                                        <p:cTn id="54" dur="1000" fill="hold"/>
                                        <p:tgtEl>
                                          <p:spTgt spid="59"/>
                                        </p:tgtEl>
                                        <p:attrNameLst>
                                          <p:attrName>ppt_x</p:attrName>
                                        </p:attrNameLst>
                                      </p:cBhvr>
                                      <p:tavLst>
                                        <p:tav tm="0">
                                          <p:val>
                                            <p:strVal val="#ppt_x"/>
                                          </p:val>
                                        </p:tav>
                                        <p:tav tm="100000">
                                          <p:val>
                                            <p:strVal val="#ppt_x"/>
                                          </p:val>
                                        </p:tav>
                                      </p:tavLst>
                                    </p:anim>
                                    <p:anim calcmode="lin" valueType="num">
                                      <p:cBhvr>
                                        <p:cTn id="55" dur="1000" fill="hold"/>
                                        <p:tgtEl>
                                          <p:spTgt spid="59"/>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7"/>
                                        </p:tgtEl>
                                        <p:attrNameLst>
                                          <p:attrName>style.visibility</p:attrName>
                                        </p:attrNameLst>
                                      </p:cBhvr>
                                      <p:to>
                                        <p:strVal val="visible"/>
                                      </p:to>
                                    </p:set>
                                    <p:animEffect transition="in" filter="fade">
                                      <p:cBhvr>
                                        <p:cTn id="58" dur="1000"/>
                                        <p:tgtEl>
                                          <p:spTgt spid="47"/>
                                        </p:tgtEl>
                                      </p:cBhvr>
                                    </p:animEffect>
                                    <p:anim calcmode="lin" valueType="num">
                                      <p:cBhvr>
                                        <p:cTn id="59" dur="1000" fill="hold"/>
                                        <p:tgtEl>
                                          <p:spTgt spid="47"/>
                                        </p:tgtEl>
                                        <p:attrNameLst>
                                          <p:attrName>ppt_x</p:attrName>
                                        </p:attrNameLst>
                                      </p:cBhvr>
                                      <p:tavLst>
                                        <p:tav tm="0">
                                          <p:val>
                                            <p:strVal val="#ppt_x"/>
                                          </p:val>
                                        </p:tav>
                                        <p:tav tm="100000">
                                          <p:val>
                                            <p:strVal val="#ppt_x"/>
                                          </p:val>
                                        </p:tav>
                                      </p:tavLst>
                                    </p:anim>
                                    <p:anim calcmode="lin" valueType="num">
                                      <p:cBhvr>
                                        <p:cTn id="60" dur="1000" fill="hold"/>
                                        <p:tgtEl>
                                          <p:spTgt spid="47"/>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62"/>
                                        </p:tgtEl>
                                        <p:attrNameLst>
                                          <p:attrName>style.visibility</p:attrName>
                                        </p:attrNameLst>
                                      </p:cBhvr>
                                      <p:to>
                                        <p:strVal val="visible"/>
                                      </p:to>
                                    </p:set>
                                    <p:animEffect transition="in" filter="fade">
                                      <p:cBhvr>
                                        <p:cTn id="63" dur="1000"/>
                                        <p:tgtEl>
                                          <p:spTgt spid="62"/>
                                        </p:tgtEl>
                                      </p:cBhvr>
                                    </p:animEffect>
                                    <p:anim calcmode="lin" valueType="num">
                                      <p:cBhvr>
                                        <p:cTn id="64" dur="1000" fill="hold"/>
                                        <p:tgtEl>
                                          <p:spTgt spid="62"/>
                                        </p:tgtEl>
                                        <p:attrNameLst>
                                          <p:attrName>ppt_x</p:attrName>
                                        </p:attrNameLst>
                                      </p:cBhvr>
                                      <p:tavLst>
                                        <p:tav tm="0">
                                          <p:val>
                                            <p:strVal val="#ppt_x"/>
                                          </p:val>
                                        </p:tav>
                                        <p:tav tm="100000">
                                          <p:val>
                                            <p:strVal val="#ppt_x"/>
                                          </p:val>
                                        </p:tav>
                                      </p:tavLst>
                                    </p:anim>
                                    <p:anim calcmode="lin" valueType="num">
                                      <p:cBhvr>
                                        <p:cTn id="65" dur="1000" fill="hold"/>
                                        <p:tgtEl>
                                          <p:spTgt spid="62"/>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65"/>
                                        </p:tgtEl>
                                        <p:attrNameLst>
                                          <p:attrName>style.visibility</p:attrName>
                                        </p:attrNameLst>
                                      </p:cBhvr>
                                      <p:to>
                                        <p:strVal val="visible"/>
                                      </p:to>
                                    </p:set>
                                    <p:animEffect transition="in" filter="fade">
                                      <p:cBhvr>
                                        <p:cTn id="68" dur="1000"/>
                                        <p:tgtEl>
                                          <p:spTgt spid="65"/>
                                        </p:tgtEl>
                                      </p:cBhvr>
                                    </p:animEffect>
                                    <p:anim calcmode="lin" valueType="num">
                                      <p:cBhvr>
                                        <p:cTn id="69" dur="1000" fill="hold"/>
                                        <p:tgtEl>
                                          <p:spTgt spid="65"/>
                                        </p:tgtEl>
                                        <p:attrNameLst>
                                          <p:attrName>ppt_x</p:attrName>
                                        </p:attrNameLst>
                                      </p:cBhvr>
                                      <p:tavLst>
                                        <p:tav tm="0">
                                          <p:val>
                                            <p:strVal val="#ppt_x"/>
                                          </p:val>
                                        </p:tav>
                                        <p:tav tm="100000">
                                          <p:val>
                                            <p:strVal val="#ppt_x"/>
                                          </p:val>
                                        </p:tav>
                                      </p:tavLst>
                                    </p:anim>
                                    <p:anim calcmode="lin" valueType="num">
                                      <p:cBhvr>
                                        <p:cTn id="70" dur="1000" fill="hold"/>
                                        <p:tgtEl>
                                          <p:spTgt spid="6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fade">
                                      <p:cBhvr>
                                        <p:cTn id="73" dur="1000"/>
                                        <p:tgtEl>
                                          <p:spTgt spid="37"/>
                                        </p:tgtEl>
                                      </p:cBhvr>
                                    </p:animEffect>
                                    <p:anim calcmode="lin" valueType="num">
                                      <p:cBhvr>
                                        <p:cTn id="74" dur="1000" fill="hold"/>
                                        <p:tgtEl>
                                          <p:spTgt spid="37"/>
                                        </p:tgtEl>
                                        <p:attrNameLst>
                                          <p:attrName>ppt_x</p:attrName>
                                        </p:attrNameLst>
                                      </p:cBhvr>
                                      <p:tavLst>
                                        <p:tav tm="0">
                                          <p:val>
                                            <p:strVal val="#ppt_x"/>
                                          </p:val>
                                        </p:tav>
                                        <p:tav tm="100000">
                                          <p:val>
                                            <p:strVal val="#ppt_x"/>
                                          </p:val>
                                        </p:tav>
                                      </p:tavLst>
                                    </p:anim>
                                    <p:anim calcmode="lin" valueType="num">
                                      <p:cBhvr>
                                        <p:cTn id="75" dur="1000" fill="hold"/>
                                        <p:tgtEl>
                                          <p:spTgt spid="37"/>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43"/>
                                        </p:tgtEl>
                                        <p:attrNameLst>
                                          <p:attrName>style.visibility</p:attrName>
                                        </p:attrNameLst>
                                      </p:cBhvr>
                                      <p:to>
                                        <p:strVal val="visible"/>
                                      </p:to>
                                    </p:set>
                                    <p:animEffect transition="in" filter="fade">
                                      <p:cBhvr>
                                        <p:cTn id="78" dur="1000"/>
                                        <p:tgtEl>
                                          <p:spTgt spid="143"/>
                                        </p:tgtEl>
                                      </p:cBhvr>
                                    </p:animEffect>
                                    <p:anim calcmode="lin" valueType="num">
                                      <p:cBhvr>
                                        <p:cTn id="79" dur="1000" fill="hold"/>
                                        <p:tgtEl>
                                          <p:spTgt spid="143"/>
                                        </p:tgtEl>
                                        <p:attrNameLst>
                                          <p:attrName>ppt_x</p:attrName>
                                        </p:attrNameLst>
                                      </p:cBhvr>
                                      <p:tavLst>
                                        <p:tav tm="0">
                                          <p:val>
                                            <p:strVal val="#ppt_x"/>
                                          </p:val>
                                        </p:tav>
                                        <p:tav tm="100000">
                                          <p:val>
                                            <p:strVal val="#ppt_x"/>
                                          </p:val>
                                        </p:tav>
                                      </p:tavLst>
                                    </p:anim>
                                    <p:anim calcmode="lin" valueType="num">
                                      <p:cBhvr>
                                        <p:cTn id="80" dur="1000" fill="hold"/>
                                        <p:tgtEl>
                                          <p:spTgt spid="143"/>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90"/>
                                        </p:tgtEl>
                                        <p:attrNameLst>
                                          <p:attrName>style.visibility</p:attrName>
                                        </p:attrNameLst>
                                      </p:cBhvr>
                                      <p:to>
                                        <p:strVal val="visible"/>
                                      </p:to>
                                    </p:set>
                                    <p:animEffect transition="in" filter="fade">
                                      <p:cBhvr>
                                        <p:cTn id="85" dur="1000"/>
                                        <p:tgtEl>
                                          <p:spTgt spid="90"/>
                                        </p:tgtEl>
                                      </p:cBhvr>
                                    </p:animEffect>
                                    <p:anim calcmode="lin" valueType="num">
                                      <p:cBhvr>
                                        <p:cTn id="86" dur="1000" fill="hold"/>
                                        <p:tgtEl>
                                          <p:spTgt spid="90"/>
                                        </p:tgtEl>
                                        <p:attrNameLst>
                                          <p:attrName>ppt_x</p:attrName>
                                        </p:attrNameLst>
                                      </p:cBhvr>
                                      <p:tavLst>
                                        <p:tav tm="0">
                                          <p:val>
                                            <p:strVal val="#ppt_x"/>
                                          </p:val>
                                        </p:tav>
                                        <p:tav tm="100000">
                                          <p:val>
                                            <p:strVal val="#ppt_x"/>
                                          </p:val>
                                        </p:tav>
                                      </p:tavLst>
                                    </p:anim>
                                    <p:anim calcmode="lin" valueType="num">
                                      <p:cBhvr>
                                        <p:cTn id="87" dur="1000" fill="hold"/>
                                        <p:tgtEl>
                                          <p:spTgt spid="9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153"/>
                                        </p:tgtEl>
                                        <p:attrNameLst>
                                          <p:attrName>style.visibility</p:attrName>
                                        </p:attrNameLst>
                                      </p:cBhvr>
                                      <p:to>
                                        <p:strVal val="visible"/>
                                      </p:to>
                                    </p:set>
                                    <p:animEffect transition="in" filter="fade">
                                      <p:cBhvr>
                                        <p:cTn id="90" dur="1000"/>
                                        <p:tgtEl>
                                          <p:spTgt spid="153"/>
                                        </p:tgtEl>
                                      </p:cBhvr>
                                    </p:animEffect>
                                    <p:anim calcmode="lin" valueType="num">
                                      <p:cBhvr>
                                        <p:cTn id="91" dur="1000" fill="hold"/>
                                        <p:tgtEl>
                                          <p:spTgt spid="153"/>
                                        </p:tgtEl>
                                        <p:attrNameLst>
                                          <p:attrName>ppt_x</p:attrName>
                                        </p:attrNameLst>
                                      </p:cBhvr>
                                      <p:tavLst>
                                        <p:tav tm="0">
                                          <p:val>
                                            <p:strVal val="#ppt_x"/>
                                          </p:val>
                                        </p:tav>
                                        <p:tav tm="100000">
                                          <p:val>
                                            <p:strVal val="#ppt_x"/>
                                          </p:val>
                                        </p:tav>
                                      </p:tavLst>
                                    </p:anim>
                                    <p:anim calcmode="lin" valueType="num">
                                      <p:cBhvr>
                                        <p:cTn id="92" dur="1000" fill="hold"/>
                                        <p:tgtEl>
                                          <p:spTgt spid="153"/>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161"/>
                                        </p:tgtEl>
                                        <p:attrNameLst>
                                          <p:attrName>style.visibility</p:attrName>
                                        </p:attrNameLst>
                                      </p:cBhvr>
                                      <p:to>
                                        <p:strVal val="visible"/>
                                      </p:to>
                                    </p:set>
                                    <p:animEffect transition="in" filter="fade">
                                      <p:cBhvr>
                                        <p:cTn id="95" dur="1000"/>
                                        <p:tgtEl>
                                          <p:spTgt spid="161"/>
                                        </p:tgtEl>
                                      </p:cBhvr>
                                    </p:animEffect>
                                    <p:anim calcmode="lin" valueType="num">
                                      <p:cBhvr>
                                        <p:cTn id="96" dur="1000" fill="hold"/>
                                        <p:tgtEl>
                                          <p:spTgt spid="161"/>
                                        </p:tgtEl>
                                        <p:attrNameLst>
                                          <p:attrName>ppt_x</p:attrName>
                                        </p:attrNameLst>
                                      </p:cBhvr>
                                      <p:tavLst>
                                        <p:tav tm="0">
                                          <p:val>
                                            <p:strVal val="#ppt_x"/>
                                          </p:val>
                                        </p:tav>
                                        <p:tav tm="100000">
                                          <p:val>
                                            <p:strVal val="#ppt_x"/>
                                          </p:val>
                                        </p:tav>
                                      </p:tavLst>
                                    </p:anim>
                                    <p:anim calcmode="lin" valueType="num">
                                      <p:cBhvr>
                                        <p:cTn id="97" dur="1000" fill="hold"/>
                                        <p:tgtEl>
                                          <p:spTgt spid="161"/>
                                        </p:tgtEl>
                                        <p:attrNameLst>
                                          <p:attrName>ppt_y</p:attrName>
                                        </p:attrNameLst>
                                      </p:cBhvr>
                                      <p:tavLst>
                                        <p:tav tm="0">
                                          <p:val>
                                            <p:strVal val="#ppt_y+.1"/>
                                          </p:val>
                                        </p:tav>
                                        <p:tav tm="100000">
                                          <p:val>
                                            <p:strVal val="#ppt_y"/>
                                          </p:val>
                                        </p:tav>
                                      </p:tavLst>
                                    </p:anim>
                                  </p:childTnLst>
                                </p:cTn>
                              </p:par>
                              <p:par>
                                <p:cTn id="98" presetID="42" presetClass="entr" presetSubtype="0" fill="hold" nodeType="withEffect">
                                  <p:stCondLst>
                                    <p:cond delay="0"/>
                                  </p:stCondLst>
                                  <p:childTnLst>
                                    <p:set>
                                      <p:cBhvr>
                                        <p:cTn id="99" dur="1" fill="hold">
                                          <p:stCondLst>
                                            <p:cond delay="0"/>
                                          </p:stCondLst>
                                        </p:cTn>
                                        <p:tgtEl>
                                          <p:spTgt spid="96"/>
                                        </p:tgtEl>
                                        <p:attrNameLst>
                                          <p:attrName>style.visibility</p:attrName>
                                        </p:attrNameLst>
                                      </p:cBhvr>
                                      <p:to>
                                        <p:strVal val="visible"/>
                                      </p:to>
                                    </p:set>
                                    <p:animEffect transition="in" filter="fade">
                                      <p:cBhvr>
                                        <p:cTn id="100" dur="1000"/>
                                        <p:tgtEl>
                                          <p:spTgt spid="96"/>
                                        </p:tgtEl>
                                      </p:cBhvr>
                                    </p:animEffect>
                                    <p:anim calcmode="lin" valueType="num">
                                      <p:cBhvr>
                                        <p:cTn id="101" dur="1000" fill="hold"/>
                                        <p:tgtEl>
                                          <p:spTgt spid="96"/>
                                        </p:tgtEl>
                                        <p:attrNameLst>
                                          <p:attrName>ppt_x</p:attrName>
                                        </p:attrNameLst>
                                      </p:cBhvr>
                                      <p:tavLst>
                                        <p:tav tm="0">
                                          <p:val>
                                            <p:strVal val="#ppt_x"/>
                                          </p:val>
                                        </p:tav>
                                        <p:tav tm="100000">
                                          <p:val>
                                            <p:strVal val="#ppt_x"/>
                                          </p:val>
                                        </p:tav>
                                      </p:tavLst>
                                    </p:anim>
                                    <p:anim calcmode="lin" valueType="num">
                                      <p:cBhvr>
                                        <p:cTn id="102" dur="1000" fill="hold"/>
                                        <p:tgtEl>
                                          <p:spTgt spid="96"/>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0"/>
                                  </p:stCondLst>
                                  <p:childTnLst>
                                    <p:set>
                                      <p:cBhvr>
                                        <p:cTn id="104" dur="1" fill="hold">
                                          <p:stCondLst>
                                            <p:cond delay="0"/>
                                          </p:stCondLst>
                                        </p:cTn>
                                        <p:tgtEl>
                                          <p:spTgt spid="76"/>
                                        </p:tgtEl>
                                        <p:attrNameLst>
                                          <p:attrName>style.visibility</p:attrName>
                                        </p:attrNameLst>
                                      </p:cBhvr>
                                      <p:to>
                                        <p:strVal val="visible"/>
                                      </p:to>
                                    </p:set>
                                    <p:animEffect transition="in" filter="fade">
                                      <p:cBhvr>
                                        <p:cTn id="105" dur="1000"/>
                                        <p:tgtEl>
                                          <p:spTgt spid="76"/>
                                        </p:tgtEl>
                                      </p:cBhvr>
                                    </p:animEffect>
                                    <p:anim calcmode="lin" valueType="num">
                                      <p:cBhvr>
                                        <p:cTn id="106" dur="1000" fill="hold"/>
                                        <p:tgtEl>
                                          <p:spTgt spid="76"/>
                                        </p:tgtEl>
                                        <p:attrNameLst>
                                          <p:attrName>ppt_x</p:attrName>
                                        </p:attrNameLst>
                                      </p:cBhvr>
                                      <p:tavLst>
                                        <p:tav tm="0">
                                          <p:val>
                                            <p:strVal val="#ppt_x"/>
                                          </p:val>
                                        </p:tav>
                                        <p:tav tm="100000">
                                          <p:val>
                                            <p:strVal val="#ppt_x"/>
                                          </p:val>
                                        </p:tav>
                                      </p:tavLst>
                                    </p:anim>
                                    <p:anim calcmode="lin" valueType="num">
                                      <p:cBhvr>
                                        <p:cTn id="107" dur="1000" fill="hold"/>
                                        <p:tgtEl>
                                          <p:spTgt spid="76"/>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162"/>
                                        </p:tgtEl>
                                        <p:attrNameLst>
                                          <p:attrName>style.visibility</p:attrName>
                                        </p:attrNameLst>
                                      </p:cBhvr>
                                      <p:to>
                                        <p:strVal val="visible"/>
                                      </p:to>
                                    </p:set>
                                    <p:animEffect transition="in" filter="fade">
                                      <p:cBhvr>
                                        <p:cTn id="110" dur="1000"/>
                                        <p:tgtEl>
                                          <p:spTgt spid="162"/>
                                        </p:tgtEl>
                                      </p:cBhvr>
                                    </p:animEffect>
                                    <p:anim calcmode="lin" valueType="num">
                                      <p:cBhvr>
                                        <p:cTn id="111" dur="1000" fill="hold"/>
                                        <p:tgtEl>
                                          <p:spTgt spid="162"/>
                                        </p:tgtEl>
                                        <p:attrNameLst>
                                          <p:attrName>ppt_x</p:attrName>
                                        </p:attrNameLst>
                                      </p:cBhvr>
                                      <p:tavLst>
                                        <p:tav tm="0">
                                          <p:val>
                                            <p:strVal val="#ppt_x"/>
                                          </p:val>
                                        </p:tav>
                                        <p:tav tm="100000">
                                          <p:val>
                                            <p:strVal val="#ppt_x"/>
                                          </p:val>
                                        </p:tav>
                                      </p:tavLst>
                                    </p:anim>
                                    <p:anim calcmode="lin" valueType="num">
                                      <p:cBhvr>
                                        <p:cTn id="112" dur="1000" fill="hold"/>
                                        <p:tgtEl>
                                          <p:spTgt spid="162"/>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nodeType="clickEffect">
                                  <p:stCondLst>
                                    <p:cond delay="0"/>
                                  </p:stCondLst>
                                  <p:childTnLst>
                                    <p:set>
                                      <p:cBhvr>
                                        <p:cTn id="116" dur="1" fill="hold">
                                          <p:stCondLst>
                                            <p:cond delay="0"/>
                                          </p:stCondLst>
                                        </p:cTn>
                                        <p:tgtEl>
                                          <p:spTgt spid="79"/>
                                        </p:tgtEl>
                                        <p:attrNameLst>
                                          <p:attrName>style.visibility</p:attrName>
                                        </p:attrNameLst>
                                      </p:cBhvr>
                                      <p:to>
                                        <p:strVal val="visible"/>
                                      </p:to>
                                    </p:set>
                                    <p:animEffect transition="in" filter="fade">
                                      <p:cBhvr>
                                        <p:cTn id="117" dur="1000"/>
                                        <p:tgtEl>
                                          <p:spTgt spid="79"/>
                                        </p:tgtEl>
                                      </p:cBhvr>
                                    </p:animEffect>
                                    <p:anim calcmode="lin" valueType="num">
                                      <p:cBhvr>
                                        <p:cTn id="118" dur="1000" fill="hold"/>
                                        <p:tgtEl>
                                          <p:spTgt spid="79"/>
                                        </p:tgtEl>
                                        <p:attrNameLst>
                                          <p:attrName>ppt_x</p:attrName>
                                        </p:attrNameLst>
                                      </p:cBhvr>
                                      <p:tavLst>
                                        <p:tav tm="0">
                                          <p:val>
                                            <p:strVal val="#ppt_x"/>
                                          </p:val>
                                        </p:tav>
                                        <p:tav tm="100000">
                                          <p:val>
                                            <p:strVal val="#ppt_x"/>
                                          </p:val>
                                        </p:tav>
                                      </p:tavLst>
                                    </p:anim>
                                    <p:anim calcmode="lin" valueType="num">
                                      <p:cBhvr>
                                        <p:cTn id="119" dur="1000" fill="hold"/>
                                        <p:tgtEl>
                                          <p:spTgt spid="79"/>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179"/>
                                        </p:tgtEl>
                                        <p:attrNameLst>
                                          <p:attrName>style.visibility</p:attrName>
                                        </p:attrNameLst>
                                      </p:cBhvr>
                                      <p:to>
                                        <p:strVal val="visible"/>
                                      </p:to>
                                    </p:set>
                                    <p:animEffect transition="in" filter="fade">
                                      <p:cBhvr>
                                        <p:cTn id="122" dur="1000"/>
                                        <p:tgtEl>
                                          <p:spTgt spid="179"/>
                                        </p:tgtEl>
                                      </p:cBhvr>
                                    </p:animEffect>
                                    <p:anim calcmode="lin" valueType="num">
                                      <p:cBhvr>
                                        <p:cTn id="123" dur="1000" fill="hold"/>
                                        <p:tgtEl>
                                          <p:spTgt spid="179"/>
                                        </p:tgtEl>
                                        <p:attrNameLst>
                                          <p:attrName>ppt_x</p:attrName>
                                        </p:attrNameLst>
                                      </p:cBhvr>
                                      <p:tavLst>
                                        <p:tav tm="0">
                                          <p:val>
                                            <p:strVal val="#ppt_x"/>
                                          </p:val>
                                        </p:tav>
                                        <p:tav tm="100000">
                                          <p:val>
                                            <p:strVal val="#ppt_x"/>
                                          </p:val>
                                        </p:tav>
                                      </p:tavLst>
                                    </p:anim>
                                    <p:anim calcmode="lin" valueType="num">
                                      <p:cBhvr>
                                        <p:cTn id="124" dur="1000" fill="hold"/>
                                        <p:tgtEl>
                                          <p:spTgt spid="179"/>
                                        </p:tgtEl>
                                        <p:attrNameLst>
                                          <p:attrName>ppt_y</p:attrName>
                                        </p:attrNameLst>
                                      </p:cBhvr>
                                      <p:tavLst>
                                        <p:tav tm="0">
                                          <p:val>
                                            <p:strVal val="#ppt_y+.1"/>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6" presetClass="entr" presetSubtype="0" fill="hold" nodeType="clickEffect">
                                  <p:stCondLst>
                                    <p:cond delay="0"/>
                                  </p:stCondLst>
                                  <p:childTnLst>
                                    <p:set>
                                      <p:cBhvr>
                                        <p:cTn id="128" dur="1" fill="hold">
                                          <p:stCondLst>
                                            <p:cond delay="0"/>
                                          </p:stCondLst>
                                        </p:cTn>
                                        <p:tgtEl>
                                          <p:spTgt spid="1026"/>
                                        </p:tgtEl>
                                        <p:attrNameLst>
                                          <p:attrName>style.visibility</p:attrName>
                                        </p:attrNameLst>
                                      </p:cBhvr>
                                      <p:to>
                                        <p:strVal val="visible"/>
                                      </p:to>
                                    </p:set>
                                    <p:animEffect transition="in" filter="wipe(down)">
                                      <p:cBhvr>
                                        <p:cTn id="129" dur="580">
                                          <p:stCondLst>
                                            <p:cond delay="0"/>
                                          </p:stCondLst>
                                        </p:cTn>
                                        <p:tgtEl>
                                          <p:spTgt spid="1026"/>
                                        </p:tgtEl>
                                      </p:cBhvr>
                                    </p:animEffect>
                                    <p:anim calcmode="lin" valueType="num">
                                      <p:cBhvr>
                                        <p:cTn id="130"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31"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32"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33"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34"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35" dur="26">
                                          <p:stCondLst>
                                            <p:cond delay="650"/>
                                          </p:stCondLst>
                                        </p:cTn>
                                        <p:tgtEl>
                                          <p:spTgt spid="1026"/>
                                        </p:tgtEl>
                                      </p:cBhvr>
                                      <p:to x="100000" y="60000"/>
                                    </p:animScale>
                                    <p:animScale>
                                      <p:cBhvr>
                                        <p:cTn id="136" dur="166" decel="50000">
                                          <p:stCondLst>
                                            <p:cond delay="676"/>
                                          </p:stCondLst>
                                        </p:cTn>
                                        <p:tgtEl>
                                          <p:spTgt spid="1026"/>
                                        </p:tgtEl>
                                      </p:cBhvr>
                                      <p:to x="100000" y="100000"/>
                                    </p:animScale>
                                    <p:animScale>
                                      <p:cBhvr>
                                        <p:cTn id="137" dur="26">
                                          <p:stCondLst>
                                            <p:cond delay="1312"/>
                                          </p:stCondLst>
                                        </p:cTn>
                                        <p:tgtEl>
                                          <p:spTgt spid="1026"/>
                                        </p:tgtEl>
                                      </p:cBhvr>
                                      <p:to x="100000" y="80000"/>
                                    </p:animScale>
                                    <p:animScale>
                                      <p:cBhvr>
                                        <p:cTn id="138" dur="166" decel="50000">
                                          <p:stCondLst>
                                            <p:cond delay="1338"/>
                                          </p:stCondLst>
                                        </p:cTn>
                                        <p:tgtEl>
                                          <p:spTgt spid="1026"/>
                                        </p:tgtEl>
                                      </p:cBhvr>
                                      <p:to x="100000" y="100000"/>
                                    </p:animScale>
                                    <p:animScale>
                                      <p:cBhvr>
                                        <p:cTn id="139" dur="26">
                                          <p:stCondLst>
                                            <p:cond delay="1642"/>
                                          </p:stCondLst>
                                        </p:cTn>
                                        <p:tgtEl>
                                          <p:spTgt spid="1026"/>
                                        </p:tgtEl>
                                      </p:cBhvr>
                                      <p:to x="100000" y="90000"/>
                                    </p:animScale>
                                    <p:animScale>
                                      <p:cBhvr>
                                        <p:cTn id="140" dur="166" decel="50000">
                                          <p:stCondLst>
                                            <p:cond delay="1668"/>
                                          </p:stCondLst>
                                        </p:cTn>
                                        <p:tgtEl>
                                          <p:spTgt spid="1026"/>
                                        </p:tgtEl>
                                      </p:cBhvr>
                                      <p:to x="100000" y="100000"/>
                                    </p:animScale>
                                    <p:animScale>
                                      <p:cBhvr>
                                        <p:cTn id="141" dur="26">
                                          <p:stCondLst>
                                            <p:cond delay="1808"/>
                                          </p:stCondLst>
                                        </p:cTn>
                                        <p:tgtEl>
                                          <p:spTgt spid="1026"/>
                                        </p:tgtEl>
                                      </p:cBhvr>
                                      <p:to x="100000" y="95000"/>
                                    </p:animScale>
                                    <p:animScale>
                                      <p:cBhvr>
                                        <p:cTn id="142"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37" grpId="0" animBg="1"/>
      <p:bldP spid="47" grpId="0" animBg="1"/>
      <p:bldP spid="143" grpId="0" animBg="1"/>
      <p:bldP spid="153" grpId="0" animBg="1"/>
      <p:bldP spid="161" grpId="0" animBg="1"/>
      <p:bldP spid="162" grpId="0" animBg="1"/>
      <p:bldP spid="17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276872"/>
            <a:ext cx="8229600" cy="1143000"/>
          </a:xfrm>
        </p:spPr>
        <p:txBody>
          <a:bodyPr>
            <a:normAutofit fontScale="90000"/>
          </a:bodyPr>
          <a:lstStyle/>
          <a:p>
            <a:pPr algn="ctr"/>
            <a:r>
              <a:rPr lang="cs-CZ" dirty="0" smtClean="0"/>
              <a:t>4. </a:t>
            </a:r>
            <a:r>
              <a:rPr lang="cs-CZ" dirty="0"/>
              <a:t>Penále jako trestní </a:t>
            </a:r>
            <a:r>
              <a:rPr lang="cs-CZ" dirty="0" smtClean="0"/>
              <a:t>obvinění</a:t>
            </a:r>
            <a:br>
              <a:rPr lang="cs-CZ" dirty="0" smtClean="0"/>
            </a:br>
            <a:r>
              <a:rPr lang="cs-CZ" dirty="0" smtClean="0"/>
              <a:t>	ve smyslu </a:t>
            </a:r>
            <a:r>
              <a:rPr lang="cs-CZ" dirty="0"/>
              <a:t>čl. 6 </a:t>
            </a:r>
            <a:r>
              <a:rPr lang="cs-CZ" dirty="0" smtClean="0"/>
              <a:t>Úmluvy			</a:t>
            </a: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16</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2189289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17</a:t>
            </a:fld>
            <a:endParaRPr lang="cs-CZ" sz="2800">
              <a:solidFill>
                <a:schemeClr val="bg1"/>
              </a:solidFill>
              <a:latin typeface="Lucida Sans Unicode" pitchFamily="34" charset="0"/>
            </a:endParaRPr>
          </a:p>
        </p:txBody>
      </p:sp>
      <p:sp>
        <p:nvSpPr>
          <p:cNvPr id="6" name="Zaoblený obdélník 5"/>
          <p:cNvSpPr/>
          <p:nvPr/>
        </p:nvSpPr>
        <p:spPr>
          <a:xfrm>
            <a:off x="323528" y="116632"/>
            <a:ext cx="8496944" cy="59046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0" lvl="1" indent="0" algn="ctr">
              <a:buNone/>
              <a:tabLst>
                <a:tab pos="3943350" algn="l"/>
              </a:tabLst>
            </a:pPr>
            <a:r>
              <a:rPr lang="cs-CZ" sz="1400" dirty="0"/>
              <a:t>Čl.6 </a:t>
            </a:r>
          </a:p>
          <a:p>
            <a:pPr marL="0" lvl="1" indent="0" algn="ctr">
              <a:spcAft>
                <a:spcPts val="600"/>
              </a:spcAft>
              <a:buNone/>
              <a:tabLst>
                <a:tab pos="3943350" algn="l"/>
              </a:tabLst>
            </a:pPr>
            <a:r>
              <a:rPr lang="cs-CZ" sz="1500" b="1" dirty="0"/>
              <a:t>Právo na spravedlivý proces</a:t>
            </a:r>
          </a:p>
          <a:p>
            <a:pPr marL="176213" lvl="1" indent="-176213" algn="just">
              <a:spcAft>
                <a:spcPts val="600"/>
              </a:spcAft>
              <a:buNone/>
            </a:pPr>
            <a:r>
              <a:rPr lang="cs-CZ" sz="1400" dirty="0"/>
              <a:t>1. Každý má právo na to, aby jeho záležitost byla spravedlivě, veřejně a v přiměřené lhůtě projednána nezávislým a nestranným soudem, zřízeným zákonem, který rozhodne o jeho občanských právech nebo závazcích nebo o oprávněnosti jakéhokoli </a:t>
            </a:r>
            <a:r>
              <a:rPr lang="cs-CZ" sz="1400" b="1" dirty="0">
                <a:solidFill>
                  <a:srgbClr val="C00000"/>
                </a:solidFill>
              </a:rPr>
              <a:t>trestního obvinění</a:t>
            </a:r>
            <a:r>
              <a:rPr lang="cs-CZ" sz="1400" dirty="0">
                <a:solidFill>
                  <a:srgbClr val="C00000"/>
                </a:solidFill>
              </a:rPr>
              <a:t> </a:t>
            </a:r>
            <a:r>
              <a:rPr lang="cs-CZ" sz="1400" dirty="0"/>
              <a:t>proti němu. Rozsudek musí být vyhlášen veřejně, avšak tisk a veřejnost mohou být vyloučeny buď po dobu celého nebo části procesu v zájmu mravnosti, veřejného pořádku nebo národní bezpečnosti v demokratické společnosti, nebo když to vyžadují zájmy nezletilých nebo ochrana soukromého života účastníků anebo, v rozsahu považovaném soudem za zcela nezbytný, pokud by, vzhledem ke zvláštním okolnostem, veřejnost řízení mohla být na újmu zájmům spravedlnosti. </a:t>
            </a:r>
          </a:p>
          <a:p>
            <a:pPr marL="176213" lvl="1" indent="-176213" algn="just">
              <a:spcAft>
                <a:spcPts val="600"/>
              </a:spcAft>
              <a:buNone/>
            </a:pPr>
            <a:r>
              <a:rPr lang="cs-CZ" sz="1400" dirty="0"/>
              <a:t>2. Každý, kdo je obviněn z trestného činu, se považuje za nevinného, dokud jeho vina nebyla prokázána zákonným způsobem.</a:t>
            </a:r>
          </a:p>
          <a:p>
            <a:pPr marL="176213" lvl="1" indent="-176213" algn="just">
              <a:buNone/>
            </a:pPr>
            <a:r>
              <a:rPr lang="cs-CZ" sz="1400" dirty="0"/>
              <a:t>3. Každý, kdo je obviněn z trestného činu, má tato minimální práva:</a:t>
            </a:r>
          </a:p>
          <a:p>
            <a:pPr marL="176213" lvl="1" indent="-176213" algn="just">
              <a:buNone/>
              <a:tabLst>
                <a:tab pos="268288" algn="l"/>
              </a:tabLst>
            </a:pPr>
            <a:r>
              <a:rPr lang="cs-CZ" sz="1400" dirty="0"/>
              <a:t>a)		být neprodleně a v jazyce, jemuž rozumí, podrobně seznámen s povahou a důvodem obvinění </a:t>
            </a:r>
            <a:r>
              <a:rPr lang="cs-CZ" sz="1400" dirty="0" smtClean="0"/>
              <a:t>proti </a:t>
            </a:r>
            <a:r>
              <a:rPr lang="cs-CZ" sz="1400" dirty="0"/>
              <a:t>němu;</a:t>
            </a:r>
          </a:p>
          <a:p>
            <a:pPr marL="176213" lvl="1" indent="-176213" algn="just">
              <a:buNone/>
              <a:tabLst>
                <a:tab pos="268288" algn="l"/>
              </a:tabLst>
            </a:pPr>
            <a:r>
              <a:rPr lang="cs-CZ" sz="1400" dirty="0"/>
              <a:t>b)		mít přiměřený čas a možnost k přípravě své obhajoby;</a:t>
            </a:r>
          </a:p>
          <a:p>
            <a:pPr marL="176213" lvl="1" indent="-176213" algn="just">
              <a:buNone/>
              <a:tabLst>
                <a:tab pos="268288" algn="l"/>
              </a:tabLst>
            </a:pPr>
            <a:r>
              <a:rPr lang="cs-CZ" sz="1400" dirty="0"/>
              <a:t>c) 	obhajovat se osobně nebo za pomoci obhájce podle vlastního výběru nebo, pokud nemá </a:t>
            </a:r>
            <a:r>
              <a:rPr lang="cs-CZ" sz="1400" dirty="0" smtClean="0"/>
              <a:t>prostředky </a:t>
            </a:r>
            <a:r>
              <a:rPr lang="cs-CZ" sz="1400" dirty="0"/>
              <a:t>na </a:t>
            </a:r>
            <a:r>
              <a:rPr lang="cs-CZ" sz="1400" dirty="0" smtClean="0"/>
              <a:t>zaplacení </a:t>
            </a:r>
            <a:r>
              <a:rPr lang="cs-CZ" sz="1400" dirty="0"/>
              <a:t>obhájce, aby mu byl poskytnut bezplatně, jestliže to zájmy </a:t>
            </a:r>
            <a:r>
              <a:rPr lang="cs-CZ" sz="1400" dirty="0" smtClean="0"/>
              <a:t>spravedlnosti </a:t>
            </a:r>
            <a:r>
              <a:rPr lang="cs-CZ" sz="1400" dirty="0"/>
              <a:t>vyžadují;</a:t>
            </a:r>
          </a:p>
          <a:p>
            <a:pPr marL="176213" lvl="1" indent="-176213" algn="just">
              <a:buNone/>
              <a:tabLst>
                <a:tab pos="268288" algn="l"/>
              </a:tabLst>
            </a:pPr>
            <a:r>
              <a:rPr lang="cs-CZ" sz="1400" dirty="0"/>
              <a:t>d)		vyslýchat nebo dát vyslýchat svědky proti sobě a dosáhnout předvolání a výslech svědků ve svůj </a:t>
            </a:r>
            <a:r>
              <a:rPr lang="cs-CZ" sz="1400" dirty="0" smtClean="0"/>
              <a:t>prospěch </a:t>
            </a:r>
            <a:r>
              <a:rPr lang="cs-CZ" sz="1400" dirty="0"/>
              <a:t>za stejných podmínek, jako svědků proti sobě;</a:t>
            </a:r>
          </a:p>
          <a:p>
            <a:pPr marL="176213" lvl="1" indent="-176213" algn="just">
              <a:buNone/>
              <a:tabLst>
                <a:tab pos="268288" algn="l"/>
              </a:tabLst>
            </a:pPr>
            <a:r>
              <a:rPr lang="cs-CZ" sz="1400" dirty="0"/>
              <a:t>e) 	mít bezplatnou pomoc tlumočníka, jestliže nerozumí jazyku používanému před soudem nebo </a:t>
            </a:r>
            <a:r>
              <a:rPr lang="cs-CZ" sz="1400" dirty="0" smtClean="0"/>
              <a:t>tímto </a:t>
            </a:r>
            <a:r>
              <a:rPr lang="cs-CZ" sz="1400" dirty="0"/>
              <a:t>jazykem nemluví. </a:t>
            </a:r>
          </a:p>
        </p:txBody>
      </p:sp>
    </p:spTree>
    <p:extLst>
      <p:ext uri="{BB962C8B-B14F-4D97-AF65-F5344CB8AC3E}">
        <p14:creationId xmlns:p14="http://schemas.microsoft.com/office/powerpoint/2010/main" val="91766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vymezení </a:t>
            </a:r>
            <a:r>
              <a:rPr lang="cs-CZ" dirty="0"/>
              <a:t>tzv. Engelových kritérií</a:t>
            </a:r>
            <a:endParaRPr lang="en-US" dirty="0"/>
          </a:p>
          <a:p>
            <a:pPr marL="603504" lvl="2" indent="-256032">
              <a:spcBef>
                <a:spcPts val="400"/>
              </a:spcBef>
              <a:buSzPct val="68000"/>
              <a:buFont typeface="Wingdings 3"/>
              <a:buChar char=""/>
            </a:pPr>
            <a:r>
              <a:rPr lang="cs-CZ" sz="2500" dirty="0" smtClean="0"/>
              <a:t>judikatura </a:t>
            </a:r>
            <a:r>
              <a:rPr lang="cs-CZ" sz="2500" dirty="0"/>
              <a:t>ESLP</a:t>
            </a:r>
          </a:p>
          <a:p>
            <a:pPr marL="886968" lvl="3" indent="-256032">
              <a:spcBef>
                <a:spcPts val="400"/>
              </a:spcBef>
              <a:buSzPct val="68000"/>
              <a:buFont typeface="Wingdings 3"/>
              <a:buChar char=""/>
            </a:pPr>
            <a:r>
              <a:rPr lang="cs-CZ" dirty="0" err="1">
                <a:solidFill>
                  <a:schemeClr val="accent1"/>
                </a:solidFill>
              </a:rPr>
              <a:t>Engel</a:t>
            </a:r>
            <a:r>
              <a:rPr lang="cs-CZ" dirty="0">
                <a:solidFill>
                  <a:schemeClr val="accent1"/>
                </a:solidFill>
              </a:rPr>
              <a:t> a ostatní proti Nizozemí</a:t>
            </a:r>
          </a:p>
          <a:p>
            <a:pPr marL="886968" lvl="3" indent="-256032">
              <a:spcBef>
                <a:spcPts val="400"/>
              </a:spcBef>
              <a:buSzPct val="68000"/>
              <a:buFont typeface="Wingdings 3"/>
              <a:buChar char=""/>
            </a:pPr>
            <a:r>
              <a:rPr lang="cs-CZ" dirty="0" err="1">
                <a:solidFill>
                  <a:schemeClr val="accent1"/>
                </a:solidFill>
              </a:rPr>
              <a:t>Bendenoun</a:t>
            </a:r>
            <a:r>
              <a:rPr lang="cs-CZ" dirty="0">
                <a:solidFill>
                  <a:schemeClr val="accent1"/>
                </a:solidFill>
              </a:rPr>
              <a:t> proti Francii </a:t>
            </a:r>
          </a:p>
          <a:p>
            <a:pPr marL="886968" lvl="3" indent="-256032">
              <a:spcBef>
                <a:spcPts val="400"/>
              </a:spcBef>
              <a:buSzPct val="68000"/>
              <a:buFont typeface="Wingdings 3"/>
              <a:buChar char=""/>
            </a:pPr>
            <a:r>
              <a:rPr lang="cs-CZ" dirty="0" err="1">
                <a:solidFill>
                  <a:schemeClr val="accent1"/>
                </a:solidFill>
              </a:rPr>
              <a:t>Jussila</a:t>
            </a:r>
            <a:r>
              <a:rPr lang="cs-CZ" dirty="0">
                <a:solidFill>
                  <a:schemeClr val="accent1"/>
                </a:solidFill>
              </a:rPr>
              <a:t> proti Finsku</a:t>
            </a:r>
          </a:p>
          <a:p>
            <a:pPr marL="886968" lvl="3" indent="-256032">
              <a:spcBef>
                <a:spcPts val="400"/>
              </a:spcBef>
              <a:buSzPct val="68000"/>
              <a:buFont typeface="Wingdings 3"/>
              <a:buChar char=""/>
            </a:pPr>
            <a:endParaRPr lang="cs-CZ" sz="1050" dirty="0"/>
          </a:p>
          <a:p>
            <a:pPr marL="365760" lvl="1" indent="-256032">
              <a:spcBef>
                <a:spcPts val="400"/>
              </a:spcBef>
              <a:buSzPct val="68000"/>
              <a:buFont typeface="Wingdings 3"/>
              <a:buChar char=""/>
            </a:pPr>
            <a:r>
              <a:rPr lang="cs-CZ" sz="2700" dirty="0" smtClean="0"/>
              <a:t>3 kritéria</a:t>
            </a:r>
            <a:endParaRPr lang="cs-CZ" sz="2700" dirty="0"/>
          </a:p>
          <a:p>
            <a:pPr marL="804672" lvl="2" indent="-457200">
              <a:spcBef>
                <a:spcPts val="400"/>
              </a:spcBef>
              <a:buSzPct val="68000"/>
              <a:buFont typeface="+mj-lt"/>
              <a:buAutoNum type="arabicPeriod"/>
            </a:pPr>
            <a:r>
              <a:rPr lang="cs-CZ" dirty="0" smtClean="0"/>
              <a:t>kvalifikace </a:t>
            </a:r>
            <a:r>
              <a:rPr lang="cs-CZ" dirty="0"/>
              <a:t>činu ve vnitrostátním právu</a:t>
            </a:r>
          </a:p>
          <a:p>
            <a:pPr marL="804672" lvl="2" indent="-457200">
              <a:spcBef>
                <a:spcPts val="400"/>
              </a:spcBef>
              <a:buSzPct val="68000"/>
              <a:buFont typeface="+mj-lt"/>
              <a:buAutoNum type="arabicPeriod"/>
            </a:pPr>
            <a:r>
              <a:rPr lang="cs-CZ" dirty="0" smtClean="0"/>
              <a:t>povaha </a:t>
            </a:r>
            <a:r>
              <a:rPr lang="cs-CZ" dirty="0"/>
              <a:t>porušení práva (činu), za které je sankce ukládána</a:t>
            </a:r>
          </a:p>
          <a:p>
            <a:pPr marL="886968" lvl="3" indent="-256032">
              <a:spcBef>
                <a:spcPts val="400"/>
              </a:spcBef>
              <a:buSzPct val="68000"/>
              <a:buFont typeface="Wingdings 3"/>
              <a:buChar char=""/>
            </a:pPr>
            <a:r>
              <a:rPr lang="cs-CZ" sz="1800" dirty="0" smtClean="0"/>
              <a:t>chráněný </a:t>
            </a:r>
            <a:r>
              <a:rPr lang="cs-CZ" sz="1800" dirty="0"/>
              <a:t>zájem obecný x partikulární</a:t>
            </a:r>
          </a:p>
          <a:p>
            <a:pPr marL="886968" lvl="3" indent="-256032">
              <a:spcBef>
                <a:spcPts val="400"/>
              </a:spcBef>
              <a:buSzPct val="68000"/>
              <a:buFont typeface="Wingdings 3"/>
              <a:buChar char=""/>
            </a:pPr>
            <a:r>
              <a:rPr lang="cs-CZ" sz="1800" dirty="0" smtClean="0"/>
              <a:t>účel </a:t>
            </a:r>
            <a:r>
              <a:rPr lang="cs-CZ" sz="1800" dirty="0"/>
              <a:t>sankce represivní, preventivní x reparační</a:t>
            </a:r>
          </a:p>
          <a:p>
            <a:pPr marL="804672" lvl="2" indent="-457200">
              <a:spcBef>
                <a:spcPts val="400"/>
              </a:spcBef>
              <a:buSzPct val="68000"/>
              <a:buFont typeface="+mj-lt"/>
              <a:buAutoNum type="arabicPeriod"/>
            </a:pPr>
            <a:r>
              <a:rPr lang="cs-CZ" dirty="0" smtClean="0"/>
              <a:t>povaha </a:t>
            </a:r>
            <a:r>
              <a:rPr lang="cs-CZ" dirty="0"/>
              <a:t>a závažnost sankce, která za čin hrozí</a:t>
            </a:r>
          </a:p>
          <a:p>
            <a:endParaRPr lang="cs-CZ" dirty="0"/>
          </a:p>
        </p:txBody>
      </p:sp>
      <p:sp>
        <p:nvSpPr>
          <p:cNvPr id="4" name="Nadpis 3"/>
          <p:cNvSpPr>
            <a:spLocks noGrp="1"/>
          </p:cNvSpPr>
          <p:nvPr>
            <p:ph type="title"/>
          </p:nvPr>
        </p:nvSpPr>
        <p:spPr/>
        <p:txBody>
          <a:bodyPr/>
          <a:lstStyle/>
          <a:p>
            <a:r>
              <a:rPr lang="cs-CZ" dirty="0" smtClean="0"/>
              <a:t>Engelova kritéria</a:t>
            </a: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18</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351090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pPr marL="651510" indent="-514350">
              <a:spcBef>
                <a:spcPts val="0"/>
              </a:spcBef>
              <a:spcAft>
                <a:spcPts val="400"/>
              </a:spcAft>
              <a:buSzPct val="100000"/>
              <a:buFont typeface="+mj-lt"/>
              <a:buAutoNum type="arabicPeriod"/>
            </a:pPr>
            <a:r>
              <a:rPr lang="cs-CZ" sz="2800" dirty="0"/>
              <a:t>Kvalifikace deliktu ve vnitrostátním právu</a:t>
            </a:r>
            <a:endParaRPr lang="cs-CZ" sz="1900" dirty="0"/>
          </a:p>
          <a:p>
            <a:pPr marL="596519" lvl="2" indent="-176213" algn="just">
              <a:spcBef>
                <a:spcPts val="0"/>
              </a:spcBef>
              <a:spcAft>
                <a:spcPts val="400"/>
              </a:spcAft>
              <a:tabLst>
                <a:tab pos="269875" algn="l"/>
              </a:tabLst>
            </a:pPr>
            <a:r>
              <a:rPr lang="cs-CZ" sz="2200" dirty="0"/>
              <a:t>institut daňového práva, který je upraven v daňovém řádu jako obecném právním předpise pro správu daní</a:t>
            </a:r>
          </a:p>
          <a:p>
            <a:pPr marL="596519" lvl="2" indent="-176213" algn="just">
              <a:spcBef>
                <a:spcPts val="0"/>
              </a:spcBef>
              <a:spcAft>
                <a:spcPts val="400"/>
              </a:spcAft>
              <a:tabLst>
                <a:tab pos="269875" algn="l"/>
              </a:tabLst>
            </a:pPr>
            <a:endParaRPr lang="cs-CZ" sz="1100" dirty="0"/>
          </a:p>
          <a:p>
            <a:pPr marL="594360" indent="-457200">
              <a:spcBef>
                <a:spcPts val="0"/>
              </a:spcBef>
              <a:spcAft>
                <a:spcPts val="400"/>
              </a:spcAft>
              <a:buSzPct val="100000"/>
              <a:buFont typeface="+mj-lt"/>
              <a:buAutoNum type="arabicPeriod"/>
            </a:pPr>
            <a:r>
              <a:rPr lang="cs-CZ" sz="2800" dirty="0"/>
              <a:t>Povaha deliktu, za který je sankce ukládána</a:t>
            </a:r>
          </a:p>
          <a:p>
            <a:pPr marL="596519" lvl="2" indent="-176213" algn="just">
              <a:spcBef>
                <a:spcPts val="0"/>
              </a:spcBef>
              <a:spcAft>
                <a:spcPts val="400"/>
              </a:spcAft>
              <a:tabLst>
                <a:tab pos="269875" algn="l"/>
              </a:tabLst>
            </a:pPr>
            <a:r>
              <a:rPr lang="cs-CZ" sz="2200" b="1" dirty="0"/>
              <a:t>vzniká ex lege </a:t>
            </a:r>
            <a:r>
              <a:rPr lang="cs-CZ" sz="2200" dirty="0"/>
              <a:t>při naplnění zákonem stanovených předpokladů</a:t>
            </a:r>
          </a:p>
          <a:p>
            <a:pPr marL="596519" lvl="2" indent="-176213" algn="just">
              <a:spcBef>
                <a:spcPts val="0"/>
              </a:spcBef>
              <a:spcAft>
                <a:spcPts val="400"/>
              </a:spcAft>
              <a:tabLst>
                <a:tab pos="269875" algn="l"/>
              </a:tabLst>
            </a:pPr>
            <a:r>
              <a:rPr lang="cs-CZ" sz="2200" dirty="0"/>
              <a:t>správce daně </a:t>
            </a:r>
            <a:r>
              <a:rPr lang="cs-CZ" sz="2200" b="1" dirty="0"/>
              <a:t>není nadán diskreční pravomocí</a:t>
            </a:r>
            <a:r>
              <a:rPr lang="cs-CZ" sz="2200" dirty="0"/>
              <a:t> ovlivnit jeho vznik nebo výši</a:t>
            </a:r>
          </a:p>
          <a:p>
            <a:pPr marL="596519" lvl="2" indent="-176213" algn="just">
              <a:spcBef>
                <a:spcPts val="0"/>
              </a:spcBef>
              <a:spcAft>
                <a:spcPts val="400"/>
              </a:spcAft>
              <a:tabLst>
                <a:tab pos="269875" algn="l"/>
              </a:tabLst>
            </a:pPr>
            <a:r>
              <a:rPr lang="cs-CZ" sz="2200" b="1" dirty="0"/>
              <a:t>deklaratorní</a:t>
            </a:r>
            <a:r>
              <a:rPr lang="cs-CZ" sz="2200" dirty="0"/>
              <a:t> rozhodnutí</a:t>
            </a:r>
          </a:p>
          <a:p>
            <a:pPr marL="596519" lvl="2" indent="-176213" algn="just">
              <a:spcBef>
                <a:spcPts val="0"/>
              </a:spcBef>
              <a:spcAft>
                <a:spcPts val="400"/>
              </a:spcAft>
              <a:tabLst>
                <a:tab pos="269875" algn="l"/>
              </a:tabLst>
            </a:pPr>
            <a:r>
              <a:rPr lang="cs-CZ" sz="2200" dirty="0"/>
              <a:t>o uložení penále </a:t>
            </a:r>
            <a:r>
              <a:rPr lang="cs-CZ" sz="2200" b="1" dirty="0"/>
              <a:t>není vedeno samostatné řízení </a:t>
            </a:r>
            <a:r>
              <a:rPr lang="cs-CZ" sz="2200" dirty="0"/>
              <a:t>(je o něm rozhodnuto v rámci rozhodnutí o dani)</a:t>
            </a:r>
          </a:p>
          <a:p>
            <a:pPr marL="596519" lvl="2" indent="-176213" algn="just">
              <a:spcBef>
                <a:spcPts val="0"/>
              </a:spcBef>
              <a:spcAft>
                <a:spcPts val="400"/>
              </a:spcAft>
              <a:tabLst>
                <a:tab pos="269875" algn="l"/>
              </a:tabLst>
            </a:pPr>
            <a:r>
              <a:rPr lang="cs-CZ" sz="2200" dirty="0"/>
              <a:t>splatnost ke stejnému dni jako doměřená daň</a:t>
            </a:r>
          </a:p>
          <a:p>
            <a:pPr marL="596519" lvl="2" indent="-176213" algn="just">
              <a:spcBef>
                <a:spcPts val="0"/>
              </a:spcBef>
              <a:spcAft>
                <a:spcPts val="400"/>
              </a:spcAft>
              <a:tabLst>
                <a:tab pos="269875" algn="l"/>
              </a:tabLst>
            </a:pPr>
            <a:r>
              <a:rPr lang="cs-CZ" sz="2200" dirty="0"/>
              <a:t>penále je velmi </a:t>
            </a:r>
            <a:r>
              <a:rPr lang="cs-CZ" sz="2200" b="1" dirty="0"/>
              <a:t>úzce spjato s doměřovanou  daní </a:t>
            </a:r>
            <a:r>
              <a:rPr lang="cs-CZ" sz="2200" dirty="0"/>
              <a:t>(výše, rozhodnutí, atd.) ⇒ příslušenství daně, které sleduje její osud</a:t>
            </a:r>
          </a:p>
          <a:p>
            <a:pPr marL="596519" lvl="2" indent="-176213" algn="just">
              <a:spcBef>
                <a:spcPts val="0"/>
              </a:spcBef>
              <a:spcAft>
                <a:spcPts val="400"/>
              </a:spcAft>
              <a:tabLst>
                <a:tab pos="269875" algn="l"/>
              </a:tabLst>
            </a:pPr>
            <a:r>
              <a:rPr lang="cs-CZ" sz="2200" dirty="0"/>
              <a:t>účel </a:t>
            </a:r>
            <a:r>
              <a:rPr lang="cs-CZ" sz="2200" b="1" dirty="0"/>
              <a:t>reparační, donucovací, </a:t>
            </a:r>
            <a:r>
              <a:rPr lang="cs-CZ" sz="2200" b="1" dirty="0" smtClean="0"/>
              <a:t>preventivní</a:t>
            </a:r>
            <a:endParaRPr lang="cs-CZ" dirty="0"/>
          </a:p>
        </p:txBody>
      </p:sp>
      <p:sp>
        <p:nvSpPr>
          <p:cNvPr id="4" name="Nadpis 3"/>
          <p:cNvSpPr>
            <a:spLocks noGrp="1"/>
          </p:cNvSpPr>
          <p:nvPr>
            <p:ph type="title"/>
          </p:nvPr>
        </p:nvSpPr>
        <p:spPr>
          <a:xfrm>
            <a:off x="251520" y="274638"/>
            <a:ext cx="8640960" cy="1143000"/>
          </a:xfrm>
        </p:spPr>
        <p:txBody>
          <a:bodyPr>
            <a:noAutofit/>
          </a:bodyPr>
          <a:lstStyle/>
          <a:p>
            <a:r>
              <a:rPr lang="cs-CZ" sz="3200" dirty="0" smtClean="0"/>
              <a:t>Posouzení penále Engelovými kritérii 1/2</a:t>
            </a:r>
            <a:endParaRPr lang="cs-CZ" sz="32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19</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926209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624078" indent="-514350">
              <a:buSzPct val="80000"/>
              <a:buFont typeface="+mj-lt"/>
              <a:buAutoNum type="arabicPeriod"/>
              <a:tabLst>
                <a:tab pos="720725" algn="l"/>
                <a:tab pos="895350" algn="l"/>
              </a:tabLst>
            </a:pPr>
            <a:r>
              <a:rPr lang="cs-CZ" sz="3000" dirty="0" smtClean="0"/>
              <a:t>Zkrácení daně</a:t>
            </a:r>
          </a:p>
          <a:p>
            <a:pPr marL="624078" indent="-514350">
              <a:buSzPct val="80000"/>
              <a:buFont typeface="+mj-lt"/>
              <a:buAutoNum type="arabicPeriod"/>
              <a:tabLst>
                <a:tab pos="720725" algn="l"/>
                <a:tab pos="895350" algn="l"/>
              </a:tabLst>
            </a:pPr>
            <a:r>
              <a:rPr lang="cs-CZ" sz="3000" dirty="0" smtClean="0"/>
              <a:t>Penále</a:t>
            </a:r>
            <a:endParaRPr lang="cs-CZ" sz="3000" dirty="0"/>
          </a:p>
          <a:p>
            <a:pPr marL="624078" indent="-514350">
              <a:buSzPct val="80000"/>
              <a:buFont typeface="+mj-lt"/>
              <a:buAutoNum type="arabicPeriod"/>
              <a:tabLst>
                <a:tab pos="720725" algn="l"/>
                <a:tab pos="895350" algn="l"/>
              </a:tabLst>
            </a:pPr>
            <a:r>
              <a:rPr lang="cs-CZ" sz="3000" dirty="0" smtClean="0"/>
              <a:t>Definice problému</a:t>
            </a:r>
            <a:endParaRPr lang="cs-CZ" sz="3000" dirty="0"/>
          </a:p>
          <a:p>
            <a:pPr marL="624078" indent="-514350">
              <a:buSzPct val="80000"/>
              <a:buFont typeface="+mj-lt"/>
              <a:buAutoNum type="arabicPeriod"/>
              <a:tabLst>
                <a:tab pos="720725" algn="l"/>
                <a:tab pos="895350" algn="l"/>
              </a:tabLst>
            </a:pPr>
            <a:r>
              <a:rPr lang="cs-CZ" sz="3000" dirty="0" smtClean="0"/>
              <a:t>Penále </a:t>
            </a:r>
            <a:r>
              <a:rPr lang="cs-CZ" sz="3000" dirty="0"/>
              <a:t>jako trestní </a:t>
            </a:r>
            <a:r>
              <a:rPr lang="cs-CZ" sz="3000" dirty="0" smtClean="0"/>
              <a:t>obvinění ve </a:t>
            </a:r>
            <a:r>
              <a:rPr lang="cs-CZ" sz="3000" dirty="0"/>
              <a:t>smyslu čl. 6 Úmluvy </a:t>
            </a:r>
            <a:r>
              <a:rPr lang="cs-CZ" sz="3000" dirty="0" smtClean="0"/>
              <a:t>Zákaz </a:t>
            </a:r>
            <a:r>
              <a:rPr lang="cs-CZ" sz="3000" dirty="0"/>
              <a:t>sebeobvinění</a:t>
            </a:r>
          </a:p>
          <a:p>
            <a:pPr marL="624078" indent="-514350">
              <a:buSzPct val="80000"/>
              <a:buFont typeface="+mj-lt"/>
              <a:buAutoNum type="arabicPeriod"/>
              <a:tabLst>
                <a:tab pos="720725" algn="l"/>
                <a:tab pos="895350" algn="l"/>
              </a:tabLst>
            </a:pPr>
            <a:r>
              <a:rPr lang="cs-CZ" sz="3000" dirty="0"/>
              <a:t>Totožnost skutku a vedení dvojího </a:t>
            </a:r>
            <a:r>
              <a:rPr lang="cs-CZ" sz="3000" dirty="0" smtClean="0"/>
              <a:t>řízení</a:t>
            </a:r>
          </a:p>
          <a:p>
            <a:pPr marL="624078" indent="-514350">
              <a:buSzPct val="80000"/>
              <a:buFont typeface="+mj-lt"/>
              <a:buAutoNum type="arabicPeriod"/>
              <a:tabLst>
                <a:tab pos="720725" algn="l"/>
                <a:tab pos="895350" algn="l"/>
              </a:tabLst>
            </a:pPr>
            <a:r>
              <a:rPr lang="cs-CZ" sz="3000" dirty="0" smtClean="0"/>
              <a:t>Současný vývoj</a:t>
            </a:r>
            <a:endParaRPr lang="cs-CZ" sz="3000" dirty="0"/>
          </a:p>
        </p:txBody>
      </p:sp>
      <p:sp>
        <p:nvSpPr>
          <p:cNvPr id="3" name="Nadpis 2"/>
          <p:cNvSpPr>
            <a:spLocks noGrp="1"/>
          </p:cNvSpPr>
          <p:nvPr>
            <p:ph type="title"/>
          </p:nvPr>
        </p:nvSpPr>
        <p:spPr/>
        <p:txBody>
          <a:bodyPr/>
          <a:lstStyle/>
          <a:p>
            <a:r>
              <a:rPr lang="cs-CZ" dirty="0" smtClean="0"/>
              <a:t>Obsah</a:t>
            </a: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4114790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594360" indent="-457200">
              <a:spcBef>
                <a:spcPts val="0"/>
              </a:spcBef>
              <a:spcAft>
                <a:spcPts val="400"/>
              </a:spcAft>
              <a:buSzPct val="100000"/>
              <a:buFont typeface="+mj-lt"/>
              <a:buAutoNum type="arabicPeriod" startAt="3"/>
            </a:pPr>
            <a:r>
              <a:rPr lang="cs-CZ" sz="2400" dirty="0"/>
              <a:t>Povaha a závažnost sankce, která za čin hrozí</a:t>
            </a:r>
          </a:p>
          <a:p>
            <a:pPr marL="596519" lvl="2" indent="-176213" algn="just">
              <a:spcBef>
                <a:spcPts val="0"/>
              </a:spcBef>
              <a:spcAft>
                <a:spcPts val="400"/>
              </a:spcAft>
              <a:tabLst>
                <a:tab pos="269875" algn="l"/>
              </a:tabLst>
            </a:pPr>
            <a:r>
              <a:rPr lang="cs-CZ" sz="2000" dirty="0"/>
              <a:t>výše je stanovena paušálně a je přímo odvislá od závažnosti způsobeného škodlivého stavu</a:t>
            </a:r>
          </a:p>
          <a:p>
            <a:pPr marL="596519" lvl="2" indent="-176213" algn="just">
              <a:spcBef>
                <a:spcPts val="0"/>
              </a:spcBef>
              <a:spcAft>
                <a:spcPts val="400"/>
              </a:spcAft>
              <a:tabLst>
                <a:tab pos="269875" algn="l"/>
              </a:tabLst>
            </a:pPr>
            <a:r>
              <a:rPr lang="cs-CZ" sz="2000" dirty="0"/>
              <a:t>sazba odpovídá pětině rozdílu doměřené daně (nikoli celkové daně či základu daně, ze kterého je daň vypočítávána) ⇒ </a:t>
            </a:r>
            <a:r>
              <a:rPr lang="cs-CZ" sz="2000" b="1" dirty="0"/>
              <a:t>zákonem nastavená sazba se nejeví jako podstatná</a:t>
            </a:r>
          </a:p>
          <a:p>
            <a:pPr marL="596519" lvl="2" indent="-176213" algn="just">
              <a:spcBef>
                <a:spcPts val="0"/>
              </a:spcBef>
              <a:spcAft>
                <a:spcPts val="400"/>
              </a:spcAft>
              <a:tabLst>
                <a:tab pos="269875" algn="l"/>
              </a:tabLst>
            </a:pPr>
            <a:r>
              <a:rPr lang="cs-CZ" sz="2000" dirty="0"/>
              <a:t>účinná právní úprava obsahuje </a:t>
            </a:r>
            <a:r>
              <a:rPr lang="cs-CZ" sz="2000" b="1" dirty="0"/>
              <a:t>moderační mechanismy</a:t>
            </a:r>
            <a:r>
              <a:rPr lang="cs-CZ" sz="2000" dirty="0"/>
              <a:t>, kterými lze výši penále následně snížit prostřednictvím prominutí </a:t>
            </a:r>
          </a:p>
        </p:txBody>
      </p:sp>
      <p:sp>
        <p:nvSpPr>
          <p:cNvPr id="4" name="Nadpis 3"/>
          <p:cNvSpPr>
            <a:spLocks noGrp="1"/>
          </p:cNvSpPr>
          <p:nvPr>
            <p:ph type="title"/>
          </p:nvPr>
        </p:nvSpPr>
        <p:spPr>
          <a:xfrm>
            <a:off x="251520" y="274638"/>
            <a:ext cx="8640960" cy="1143000"/>
          </a:xfrm>
        </p:spPr>
        <p:txBody>
          <a:bodyPr>
            <a:noAutofit/>
          </a:bodyPr>
          <a:lstStyle/>
          <a:p>
            <a:r>
              <a:rPr lang="cs-CZ" sz="3200" dirty="0" smtClean="0"/>
              <a:t>Posouzení penále Engelovými kritérii 2/2</a:t>
            </a:r>
            <a:endParaRPr lang="cs-CZ" sz="32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20</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4208131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67544" y="274638"/>
            <a:ext cx="8280920" cy="1143000"/>
          </a:xfrm>
        </p:spPr>
        <p:txBody>
          <a:bodyPr>
            <a:noAutofit/>
          </a:bodyPr>
          <a:lstStyle/>
          <a:p>
            <a:r>
              <a:rPr lang="cs-CZ" sz="3200" dirty="0" smtClean="0"/>
              <a:t>Judikatura tuzemských soudů          </a:t>
            </a:r>
            <a:r>
              <a:rPr lang="cs-CZ" sz="3200" dirty="0" smtClean="0"/>
              <a:t>1/4</a:t>
            </a:r>
            <a:endParaRPr lang="cs-CZ" sz="32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21</a:t>
            </a:fld>
            <a:endParaRPr lang="cs-CZ" sz="2800">
              <a:solidFill>
                <a:schemeClr val="bg1"/>
              </a:solidFill>
              <a:latin typeface="Lucida Sans Unicode" pitchFamily="34" charset="0"/>
            </a:endParaRPr>
          </a:p>
        </p:txBody>
      </p:sp>
      <p:sp>
        <p:nvSpPr>
          <p:cNvPr id="6" name="Zástupný symbol pro obsah 1"/>
          <p:cNvSpPr>
            <a:spLocks noGrp="1"/>
          </p:cNvSpPr>
          <p:nvPr>
            <p:ph idx="1"/>
          </p:nvPr>
        </p:nvSpPr>
        <p:spPr>
          <a:xfrm>
            <a:off x="457200" y="1481328"/>
            <a:ext cx="8229600" cy="4525963"/>
          </a:xfrm>
        </p:spPr>
        <p:txBody>
          <a:bodyPr>
            <a:normAutofit fontScale="47500" lnSpcReduction="20000"/>
          </a:bodyPr>
          <a:lstStyle/>
          <a:p>
            <a:pPr marL="109728">
              <a:lnSpc>
                <a:spcPct val="120000"/>
              </a:lnSpc>
            </a:pPr>
            <a:r>
              <a:rPr lang="cs-CZ" sz="3900" dirty="0"/>
              <a:t>Nejvyšší správní soud, </a:t>
            </a:r>
            <a:r>
              <a:rPr lang="cs-CZ" sz="3900" dirty="0">
                <a:solidFill>
                  <a:schemeClr val="accent1"/>
                </a:solidFill>
              </a:rPr>
              <a:t>sp. zn. 1 Afs 1/2011 </a:t>
            </a:r>
          </a:p>
          <a:p>
            <a:pPr marL="690372" lvl="2" indent="-342900" algn="just">
              <a:lnSpc>
                <a:spcPct val="120000"/>
              </a:lnSpc>
              <a:buFont typeface="Courier New" panose="02070309020205020404" pitchFamily="49" charset="0"/>
              <a:buChar char="o"/>
            </a:pPr>
            <a:r>
              <a:rPr lang="cs-CZ" sz="3100" dirty="0"/>
              <a:t>u penále převažuje funkce paušalizované náhrady eventuální újmy a z právního předpisu vyplývající důsledek porušení povinnosti uhradit daň řádně a včas, a tedy je </a:t>
            </a:r>
            <a:r>
              <a:rPr lang="cs-CZ" sz="3100" b="1" dirty="0"/>
              <a:t>nelze chápat jako sankci za správní delikt</a:t>
            </a:r>
          </a:p>
          <a:p>
            <a:pPr marL="365760" lvl="1" indent="-256032">
              <a:lnSpc>
                <a:spcPct val="120000"/>
              </a:lnSpc>
              <a:spcBef>
                <a:spcPts val="400"/>
              </a:spcBef>
              <a:buSzPct val="68000"/>
              <a:buFont typeface="Wingdings 3"/>
              <a:buChar char=""/>
            </a:pPr>
            <a:endParaRPr lang="cs-CZ" sz="3500" dirty="0" smtClean="0"/>
          </a:p>
          <a:p>
            <a:pPr marL="109728">
              <a:lnSpc>
                <a:spcPct val="120000"/>
              </a:lnSpc>
            </a:pPr>
            <a:r>
              <a:rPr lang="cs-CZ" sz="3900" dirty="0" smtClean="0"/>
              <a:t>Nejvyšší </a:t>
            </a:r>
            <a:r>
              <a:rPr lang="cs-CZ" sz="3900" dirty="0"/>
              <a:t>správní soud, </a:t>
            </a:r>
            <a:r>
              <a:rPr lang="cs-CZ" sz="3900" dirty="0">
                <a:solidFill>
                  <a:schemeClr val="accent1"/>
                </a:solidFill>
              </a:rPr>
              <a:t>sp. zn. 9 Afs 27/2011</a:t>
            </a:r>
          </a:p>
          <a:p>
            <a:pPr marL="804672" lvl="2" indent="-457200">
              <a:lnSpc>
                <a:spcPct val="120000"/>
              </a:lnSpc>
              <a:buFont typeface="Courier New" panose="02070309020205020404" pitchFamily="49" charset="0"/>
              <a:buChar char="o"/>
            </a:pPr>
            <a:r>
              <a:rPr lang="cs-CZ" sz="3100" dirty="0"/>
              <a:t>penále </a:t>
            </a:r>
            <a:r>
              <a:rPr lang="cs-CZ" sz="3100" b="1" dirty="0"/>
              <a:t>nelze chápat jako sankci za správní delikt</a:t>
            </a:r>
          </a:p>
          <a:p>
            <a:pPr marL="603504" lvl="2" indent="-256032">
              <a:lnSpc>
                <a:spcPct val="120000"/>
              </a:lnSpc>
              <a:spcBef>
                <a:spcPts val="400"/>
              </a:spcBef>
              <a:buSzPct val="68000"/>
              <a:buFont typeface="Wingdings 3"/>
              <a:buChar char=""/>
            </a:pPr>
            <a:endParaRPr lang="cs-CZ" sz="2200" dirty="0"/>
          </a:p>
          <a:p>
            <a:pPr marL="109728">
              <a:lnSpc>
                <a:spcPct val="120000"/>
              </a:lnSpc>
            </a:pPr>
            <a:r>
              <a:rPr lang="cs-CZ" sz="3900" dirty="0"/>
              <a:t>Nejvyšší správní soud, </a:t>
            </a:r>
            <a:r>
              <a:rPr lang="cs-CZ" sz="3900" dirty="0">
                <a:solidFill>
                  <a:schemeClr val="accent1"/>
                </a:solidFill>
              </a:rPr>
              <a:t>sp. zn. 5 Afs 28/2013</a:t>
            </a:r>
          </a:p>
          <a:p>
            <a:pPr marL="804672" lvl="2" indent="-457200" algn="just">
              <a:lnSpc>
                <a:spcPct val="120000"/>
              </a:lnSpc>
              <a:buFont typeface="Courier New" panose="02070309020205020404" pitchFamily="49" charset="0"/>
              <a:buChar char="o"/>
            </a:pPr>
            <a:r>
              <a:rPr lang="cs-CZ" sz="3100" dirty="0"/>
              <a:t>přestože ustanovení upravující penále, úrok z prodlení či pokutu za opožděné tvrzení daně ve své podstatě postihují daňový subjekt nad rámec jeho zákonné daňové povinnosti a ukládají mu zaplatit v důsledku jednotlivých porušení daňových zákonů fakticky více, </a:t>
            </a:r>
            <a:r>
              <a:rPr lang="cs-CZ" sz="3100" b="1" dirty="0"/>
              <a:t>nelze takto zákonem konstruovanou povinnost považovat za sankci ve smyslu správního trestání</a:t>
            </a:r>
            <a:r>
              <a:rPr lang="cs-CZ" sz="3100" dirty="0"/>
              <a:t>, jelikož se jedná o příslušenství daně, které podléhá stejnému daňovému režimu jako samotná daň (srov. § 2 odst. 4 a 5 daňového řádu)</a:t>
            </a:r>
          </a:p>
        </p:txBody>
      </p:sp>
    </p:spTree>
    <p:extLst>
      <p:ext uri="{BB962C8B-B14F-4D97-AF65-F5344CB8AC3E}">
        <p14:creationId xmlns:p14="http://schemas.microsoft.com/office/powerpoint/2010/main" val="3311892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67544" y="274638"/>
            <a:ext cx="8280920" cy="1143000"/>
          </a:xfrm>
        </p:spPr>
        <p:txBody>
          <a:bodyPr>
            <a:noAutofit/>
          </a:bodyPr>
          <a:lstStyle/>
          <a:p>
            <a:r>
              <a:rPr lang="cs-CZ" sz="3200" dirty="0" smtClean="0"/>
              <a:t>Judikatura tuzemských soudů          </a:t>
            </a:r>
            <a:r>
              <a:rPr lang="cs-CZ" sz="3200" dirty="0" smtClean="0"/>
              <a:t>2/4</a:t>
            </a:r>
            <a:endParaRPr lang="cs-CZ" sz="32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22</a:t>
            </a:fld>
            <a:endParaRPr lang="cs-CZ" sz="2800">
              <a:solidFill>
                <a:schemeClr val="bg1"/>
              </a:solidFill>
              <a:latin typeface="Lucida Sans Unicode" pitchFamily="34" charset="0"/>
            </a:endParaRPr>
          </a:p>
        </p:txBody>
      </p:sp>
      <p:sp>
        <p:nvSpPr>
          <p:cNvPr id="6" name="Zástupný symbol pro obsah 1"/>
          <p:cNvSpPr>
            <a:spLocks noGrp="1"/>
          </p:cNvSpPr>
          <p:nvPr>
            <p:ph idx="1"/>
          </p:nvPr>
        </p:nvSpPr>
        <p:spPr>
          <a:xfrm>
            <a:off x="457200" y="1481328"/>
            <a:ext cx="8229600" cy="4525963"/>
          </a:xfrm>
        </p:spPr>
        <p:txBody>
          <a:bodyPr>
            <a:normAutofit fontScale="70000" lnSpcReduction="20000"/>
          </a:bodyPr>
          <a:lstStyle/>
          <a:p>
            <a:pPr marL="365760" lvl="1" indent="-256032">
              <a:spcBef>
                <a:spcPts val="400"/>
              </a:spcBef>
              <a:buSzPct val="68000"/>
              <a:buFont typeface="Wingdings 3"/>
              <a:buChar char=""/>
            </a:pPr>
            <a:r>
              <a:rPr lang="cs-CZ" sz="3500" dirty="0"/>
              <a:t>Ústavní soud, </a:t>
            </a:r>
            <a:r>
              <a:rPr lang="cs-CZ" sz="3500" dirty="0">
                <a:solidFill>
                  <a:schemeClr val="accent1"/>
                </a:solidFill>
              </a:rPr>
              <a:t>sp. zn. II. ÚS 3803/11</a:t>
            </a:r>
          </a:p>
          <a:p>
            <a:pPr marL="603504" lvl="2" indent="-256032">
              <a:spcBef>
                <a:spcPts val="400"/>
              </a:spcBef>
              <a:buSzPct val="68000"/>
              <a:buFont typeface="Wingdings 3"/>
              <a:buChar char=""/>
            </a:pPr>
            <a:endParaRPr lang="cs-CZ" sz="1100" dirty="0">
              <a:solidFill>
                <a:schemeClr val="accent1"/>
              </a:solidFill>
            </a:endParaRPr>
          </a:p>
          <a:p>
            <a:pPr marL="804672" lvl="2" indent="-457200">
              <a:spcBef>
                <a:spcPts val="400"/>
              </a:spcBef>
              <a:buSzPct val="68000"/>
              <a:buFont typeface="Courier New" panose="02070309020205020404" pitchFamily="49" charset="0"/>
              <a:buChar char="o"/>
            </a:pPr>
            <a:r>
              <a:rPr lang="cs-CZ" sz="3100" dirty="0"/>
              <a:t>obecné soudy též z hlediska ústavnosti přijatelně posoudily charakter penále [to je sankcí za nesprávné (v neprospěch státního rozpočtu) tvrzení daně, když došly k závěru, že penále nelze chápat jako sankci za správní delikt, a proto při jeho stanovení </a:t>
            </a:r>
            <a:r>
              <a:rPr lang="cs-CZ" sz="3100" b="1" dirty="0"/>
              <a:t>nelze aplikovat zásady trestního práva</a:t>
            </a:r>
          </a:p>
          <a:p>
            <a:pPr marL="1088136" lvl="3" indent="-457200">
              <a:spcBef>
                <a:spcPts val="400"/>
              </a:spcBef>
              <a:buSzPct val="68000"/>
              <a:buFont typeface="Courier New" panose="02070309020205020404" pitchFamily="49" charset="0"/>
              <a:buChar char="o"/>
            </a:pPr>
            <a:endParaRPr lang="cs-CZ" sz="1100" dirty="0"/>
          </a:p>
          <a:p>
            <a:pPr marL="804672" lvl="2" indent="-457200">
              <a:spcBef>
                <a:spcPts val="400"/>
              </a:spcBef>
              <a:buSzPct val="68000"/>
              <a:buFont typeface="Courier New" panose="02070309020205020404" pitchFamily="49" charset="0"/>
              <a:buChar char="o"/>
            </a:pPr>
            <a:r>
              <a:rPr lang="cs-CZ" sz="3100" dirty="0"/>
              <a:t>k přijetí právní úpravy formou přílepku</a:t>
            </a:r>
          </a:p>
          <a:p>
            <a:pPr marL="886968" lvl="3" indent="-256032">
              <a:spcBef>
                <a:spcPts val="400"/>
              </a:spcBef>
              <a:buSzPct val="68000"/>
              <a:buFont typeface="Wingdings 3"/>
              <a:buChar char=""/>
            </a:pPr>
            <a:r>
              <a:rPr lang="cs-CZ" sz="3000" dirty="0"/>
              <a:t>„</a:t>
            </a:r>
            <a:r>
              <a:rPr lang="cs-CZ" sz="3000" i="1" dirty="0"/>
              <a:t>s ohledem na princip materiálního právního státu, právní jistoty a efektivní ochrany ústavnosti již nelze předmětnou novelu po mnoha letech po jejím přijetí toliko jen z procedurálních důvodů zpochybňovat</a:t>
            </a:r>
            <a:r>
              <a:rPr lang="cs-CZ" sz="3000" dirty="0"/>
              <a:t>“ </a:t>
            </a:r>
          </a:p>
        </p:txBody>
      </p:sp>
    </p:spTree>
    <p:extLst>
      <p:ext uri="{BB962C8B-B14F-4D97-AF65-F5344CB8AC3E}">
        <p14:creationId xmlns:p14="http://schemas.microsoft.com/office/powerpoint/2010/main" val="393137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67544" y="274638"/>
            <a:ext cx="8280920" cy="1143000"/>
          </a:xfrm>
        </p:spPr>
        <p:txBody>
          <a:bodyPr>
            <a:noAutofit/>
          </a:bodyPr>
          <a:lstStyle/>
          <a:p>
            <a:r>
              <a:rPr lang="cs-CZ" sz="3200" dirty="0" smtClean="0"/>
              <a:t>Judikatura tuzemských soudů          </a:t>
            </a:r>
            <a:r>
              <a:rPr lang="cs-CZ" sz="3200" dirty="0" smtClean="0"/>
              <a:t>3/4</a:t>
            </a:r>
            <a:endParaRPr lang="cs-CZ" sz="32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23</a:t>
            </a:fld>
            <a:endParaRPr lang="cs-CZ" sz="2800">
              <a:solidFill>
                <a:schemeClr val="bg1"/>
              </a:solidFill>
              <a:latin typeface="Lucida Sans Unicode" pitchFamily="34" charset="0"/>
            </a:endParaRPr>
          </a:p>
        </p:txBody>
      </p:sp>
      <p:sp>
        <p:nvSpPr>
          <p:cNvPr id="6" name="Zástupný symbol pro obsah 1"/>
          <p:cNvSpPr>
            <a:spLocks noGrp="1"/>
          </p:cNvSpPr>
          <p:nvPr>
            <p:ph idx="1"/>
          </p:nvPr>
        </p:nvSpPr>
        <p:spPr>
          <a:xfrm>
            <a:off x="457200" y="1268761"/>
            <a:ext cx="8229600" cy="4680519"/>
          </a:xfrm>
        </p:spPr>
        <p:txBody>
          <a:bodyPr>
            <a:normAutofit fontScale="62500" lnSpcReduction="20000"/>
          </a:bodyPr>
          <a:lstStyle/>
          <a:p>
            <a:pPr marL="0" indent="-146304">
              <a:buNone/>
            </a:pPr>
            <a:r>
              <a:rPr lang="cs-CZ" sz="3200" b="1" dirty="0"/>
              <a:t>Nejvyšší správní soud, </a:t>
            </a:r>
            <a:r>
              <a:rPr lang="cs-CZ" sz="3200" b="1" dirty="0" smtClean="0">
                <a:solidFill>
                  <a:schemeClr val="accent1"/>
                </a:solidFill>
              </a:rPr>
              <a:t>č. j. </a:t>
            </a:r>
            <a:r>
              <a:rPr lang="cs-CZ" sz="3200" b="1" dirty="0">
                <a:solidFill>
                  <a:schemeClr val="accent1"/>
                </a:solidFill>
              </a:rPr>
              <a:t>4 </a:t>
            </a:r>
            <a:r>
              <a:rPr lang="cs-CZ" sz="3200" b="1" dirty="0" err="1">
                <a:solidFill>
                  <a:schemeClr val="accent1"/>
                </a:solidFill>
              </a:rPr>
              <a:t>Afs</a:t>
            </a:r>
            <a:r>
              <a:rPr lang="cs-CZ" sz="3200" b="1" dirty="0">
                <a:solidFill>
                  <a:schemeClr val="accent1"/>
                </a:solidFill>
              </a:rPr>
              <a:t> </a:t>
            </a:r>
            <a:r>
              <a:rPr lang="cs-CZ" sz="3200" b="1" dirty="0" smtClean="0">
                <a:solidFill>
                  <a:schemeClr val="accent1"/>
                </a:solidFill>
              </a:rPr>
              <a:t>210/2014-28</a:t>
            </a:r>
          </a:p>
          <a:p>
            <a:pPr marL="0" indent="-146304">
              <a:buNone/>
            </a:pPr>
            <a:r>
              <a:rPr lang="cs-CZ" sz="3200" b="1" dirty="0" smtClean="0"/>
              <a:t>(19. února 2015)</a:t>
            </a:r>
            <a:endParaRPr lang="cs-CZ" sz="3200" b="1" dirty="0"/>
          </a:p>
          <a:p>
            <a:pPr marL="109728"/>
            <a:r>
              <a:rPr lang="cs-CZ" sz="3000" dirty="0"/>
              <a:t>Argumenty:</a:t>
            </a:r>
          </a:p>
          <a:p>
            <a:pPr marL="365760" lvl="1" indent="-256032">
              <a:spcBef>
                <a:spcPts val="400"/>
              </a:spcBef>
              <a:buSzPct val="68000"/>
              <a:buFont typeface="Wingdings 3"/>
              <a:buChar char=""/>
            </a:pPr>
            <a:r>
              <a:rPr lang="cs-CZ" dirty="0"/>
              <a:t>při zkoumání povahy penále nelze vycházet pouze ze stávající judikatury</a:t>
            </a:r>
          </a:p>
          <a:p>
            <a:pPr marL="365760" lvl="1" indent="-256032">
              <a:spcBef>
                <a:spcPts val="400"/>
              </a:spcBef>
              <a:buSzPct val="68000"/>
              <a:buFont typeface="Wingdings 3"/>
              <a:buChar char=""/>
            </a:pPr>
            <a:r>
              <a:rPr lang="cs-CZ" dirty="0"/>
              <a:t>hlavním kritériem pro kvalifikaci penále je</a:t>
            </a:r>
          </a:p>
          <a:p>
            <a:pPr marL="690372" lvl="2" indent="-342900">
              <a:spcBef>
                <a:spcPts val="400"/>
              </a:spcBef>
              <a:buSzPct val="68000"/>
              <a:buFont typeface="Courier New" panose="02070309020205020404" pitchFamily="49" charset="0"/>
              <a:buChar char="o"/>
            </a:pPr>
            <a:r>
              <a:rPr lang="cs-CZ" sz="2200" dirty="0"/>
              <a:t>materiální povaha institutu a jeho faktický účel</a:t>
            </a:r>
          </a:p>
          <a:p>
            <a:pPr marL="690372" lvl="2" indent="-342900">
              <a:spcBef>
                <a:spcPts val="400"/>
              </a:spcBef>
              <a:buSzPct val="68000"/>
              <a:buFont typeface="Courier New" panose="02070309020205020404" pitchFamily="49" charset="0"/>
              <a:buChar char="o"/>
            </a:pPr>
            <a:r>
              <a:rPr lang="cs-CZ" sz="2200" dirty="0"/>
              <a:t>změny právní úpravy, které mohou dát starým pojmům nový obsah</a:t>
            </a:r>
          </a:p>
          <a:p>
            <a:pPr marL="365760" lvl="1" indent="-256032">
              <a:spcBef>
                <a:spcPts val="400"/>
              </a:spcBef>
              <a:buSzPct val="68000"/>
              <a:buFont typeface="Wingdings 3"/>
              <a:buChar char=""/>
            </a:pPr>
            <a:r>
              <a:rPr lang="cs-CZ" dirty="0"/>
              <a:t>aplikace Engelových kritérií na penále ⇒ </a:t>
            </a:r>
            <a:r>
              <a:rPr lang="cs-CZ" b="1" dirty="0"/>
              <a:t>penále je trestní sankcí</a:t>
            </a:r>
          </a:p>
          <a:p>
            <a:pPr marL="365760" lvl="1" indent="-256032">
              <a:spcBef>
                <a:spcPts val="400"/>
              </a:spcBef>
              <a:buSzPct val="68000"/>
              <a:buFont typeface="Wingdings 3"/>
              <a:buChar char=""/>
            </a:pPr>
            <a:r>
              <a:rPr lang="cs-CZ" dirty="0"/>
              <a:t>penále v daňovém řádu </a:t>
            </a:r>
            <a:r>
              <a:rPr lang="cs-CZ" b="1" dirty="0"/>
              <a:t>systematicky zařazeno mezi sankce</a:t>
            </a:r>
          </a:p>
          <a:p>
            <a:pPr marL="109728"/>
            <a:r>
              <a:rPr lang="cs-CZ" sz="3000" dirty="0"/>
              <a:t>Závěr:</a:t>
            </a:r>
          </a:p>
          <a:p>
            <a:pPr marL="365760" lvl="1" indent="-256032">
              <a:spcBef>
                <a:spcPts val="400"/>
              </a:spcBef>
              <a:buSzPct val="68000"/>
              <a:buFont typeface="Wingdings 3"/>
              <a:buChar char=""/>
            </a:pPr>
            <a:r>
              <a:rPr lang="cs-CZ" dirty="0"/>
              <a:t>přestože penále podle § 37b ZSDP (ve znění účinném od 1. 1. 2007 do 31. 12. 2010) a §  251 DŘ je institutem daňového práva, je třeba na základě analýzy judikatury ESLP uzavřít, že se jedná o trestní obvinění ve smyslu čl. 6 odst. 1 Úmluvy, respektive trest</a:t>
            </a:r>
          </a:p>
          <a:p>
            <a:pPr marL="365760" lvl="1" indent="-256032">
              <a:spcBef>
                <a:spcPts val="400"/>
              </a:spcBef>
              <a:buSzPct val="68000"/>
              <a:buFont typeface="Wingdings 3"/>
              <a:buChar char=""/>
            </a:pPr>
            <a:r>
              <a:rPr lang="cs-CZ" dirty="0"/>
              <a:t>je třeba aplikovat čl. 40 odst. 6 Listiny (tj. pro posouzení trestného činu a uložení trestu </a:t>
            </a:r>
            <a:r>
              <a:rPr lang="cs-CZ" b="1" dirty="0"/>
              <a:t>se použije pozdější zákonná úprava, jestliže je pro pachatele příznivější</a:t>
            </a:r>
            <a:r>
              <a:rPr lang="cs-CZ" dirty="0"/>
              <a:t>)</a:t>
            </a:r>
          </a:p>
          <a:p>
            <a:pPr marL="365760" lvl="1" indent="-256032">
              <a:spcBef>
                <a:spcPts val="400"/>
              </a:spcBef>
              <a:buSzPct val="68000"/>
              <a:buFont typeface="Wingdings 3"/>
              <a:buChar char=""/>
            </a:pPr>
            <a:r>
              <a:rPr lang="cs-CZ" dirty="0"/>
              <a:t>institut penále v § 37b ZSDP ve znění účinném od 1. 1. 2007 má oproti institutu penále v § 63 ve znění účinném do 31. 12. 2006 </a:t>
            </a:r>
            <a:r>
              <a:rPr lang="cs-CZ" b="1" dirty="0"/>
              <a:t>povahu trestu </a:t>
            </a:r>
            <a:r>
              <a:rPr lang="cs-CZ" dirty="0"/>
              <a:t>za platební delikt X nelze však na něj aplikovat paušálně zásady dovozené pro oblast správního trestání</a:t>
            </a:r>
          </a:p>
          <a:p>
            <a:pPr marL="365760" lvl="1" indent="-256032">
              <a:spcBef>
                <a:spcPts val="400"/>
              </a:spcBef>
              <a:buSzPct val="68000"/>
              <a:buFont typeface="Wingdings 3"/>
              <a:buChar char=""/>
            </a:pPr>
            <a:r>
              <a:rPr lang="cs-CZ" dirty="0"/>
              <a:t>senát z důvodu, že dospěl k názoru odlišnému od názoru zaujatého v rozhodnutí jiného senátu NSS, </a:t>
            </a:r>
            <a:r>
              <a:rPr lang="cs-CZ" b="1" dirty="0"/>
              <a:t>postupuje věc rozšířenému senátu </a:t>
            </a:r>
            <a:r>
              <a:rPr lang="cs-CZ" dirty="0"/>
              <a:t>s otázkou, zda je tento názor správný</a:t>
            </a:r>
          </a:p>
        </p:txBody>
      </p:sp>
    </p:spTree>
    <p:extLst>
      <p:ext uri="{BB962C8B-B14F-4D97-AF65-F5344CB8AC3E}">
        <p14:creationId xmlns:p14="http://schemas.microsoft.com/office/powerpoint/2010/main" val="393137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196752"/>
            <a:ext cx="8229600" cy="4525963"/>
          </a:xfrm>
        </p:spPr>
        <p:txBody>
          <a:bodyPr>
            <a:normAutofit fontScale="55000" lnSpcReduction="20000"/>
          </a:bodyPr>
          <a:lstStyle/>
          <a:p>
            <a:pPr marL="0" indent="-146304">
              <a:lnSpc>
                <a:spcPct val="120000"/>
              </a:lnSpc>
              <a:buNone/>
            </a:pPr>
            <a:r>
              <a:rPr lang="cs-CZ" sz="3200" b="1" dirty="0"/>
              <a:t>Nejvyšší správní soud, </a:t>
            </a:r>
            <a:r>
              <a:rPr lang="cs-CZ" sz="3200" b="1" dirty="0" smtClean="0">
                <a:solidFill>
                  <a:schemeClr val="accent1"/>
                </a:solidFill>
              </a:rPr>
              <a:t>č. j. </a:t>
            </a:r>
            <a:r>
              <a:rPr lang="cs-CZ" sz="3200" b="1" dirty="0">
                <a:solidFill>
                  <a:schemeClr val="accent1"/>
                </a:solidFill>
              </a:rPr>
              <a:t>4 </a:t>
            </a:r>
            <a:r>
              <a:rPr lang="cs-CZ" sz="3200" b="1" dirty="0" err="1">
                <a:solidFill>
                  <a:schemeClr val="accent1"/>
                </a:solidFill>
              </a:rPr>
              <a:t>Afs</a:t>
            </a:r>
            <a:r>
              <a:rPr lang="cs-CZ" sz="3200" b="1" dirty="0">
                <a:solidFill>
                  <a:schemeClr val="accent1"/>
                </a:solidFill>
              </a:rPr>
              <a:t> </a:t>
            </a:r>
            <a:r>
              <a:rPr lang="cs-CZ" sz="3200" b="1" dirty="0" smtClean="0">
                <a:solidFill>
                  <a:schemeClr val="accent1"/>
                </a:solidFill>
              </a:rPr>
              <a:t>210/2014 – 57</a:t>
            </a:r>
          </a:p>
          <a:p>
            <a:pPr marL="0" indent="-146304">
              <a:lnSpc>
                <a:spcPct val="120000"/>
              </a:lnSpc>
              <a:buNone/>
            </a:pPr>
            <a:r>
              <a:rPr lang="cs-CZ" sz="3200" b="1" dirty="0" smtClean="0"/>
              <a:t>(24. listopadu 2015)</a:t>
            </a:r>
            <a:endParaRPr lang="cs-CZ" sz="3200" b="1" dirty="0"/>
          </a:p>
          <a:p>
            <a:pPr marL="109728">
              <a:lnSpc>
                <a:spcPct val="120000"/>
              </a:lnSpc>
            </a:pPr>
            <a:r>
              <a:rPr lang="cs-CZ" sz="3000" dirty="0"/>
              <a:t>Argumenty:</a:t>
            </a:r>
          </a:p>
          <a:p>
            <a:pPr marL="365760" lvl="1" indent="-256032">
              <a:lnSpc>
                <a:spcPct val="120000"/>
              </a:lnSpc>
              <a:spcBef>
                <a:spcPts val="400"/>
              </a:spcBef>
              <a:buSzPct val="68000"/>
              <a:buFont typeface="Wingdings 3"/>
              <a:buChar char=""/>
            </a:pPr>
            <a:r>
              <a:rPr lang="cs-CZ" dirty="0" smtClean="0"/>
              <a:t>druhé Engelovo kritérium – povaha sankce</a:t>
            </a:r>
          </a:p>
          <a:p>
            <a:pPr marL="603504" lvl="2" indent="-256032">
              <a:lnSpc>
                <a:spcPct val="120000"/>
              </a:lnSpc>
              <a:spcBef>
                <a:spcPts val="400"/>
              </a:spcBef>
              <a:buSzPct val="68000"/>
              <a:buFont typeface="Wingdings 3"/>
              <a:buChar char=""/>
            </a:pPr>
            <a:r>
              <a:rPr lang="cs-CZ" dirty="0" smtClean="0"/>
              <a:t>penále není paušalizovaná náhrada újmy</a:t>
            </a:r>
          </a:p>
          <a:p>
            <a:pPr marL="603504" lvl="2" indent="-256032">
              <a:lnSpc>
                <a:spcPct val="120000"/>
              </a:lnSpc>
              <a:spcBef>
                <a:spcPts val="400"/>
              </a:spcBef>
              <a:buSzPct val="68000"/>
              <a:buFont typeface="Wingdings 3"/>
              <a:buChar char=""/>
            </a:pPr>
            <a:r>
              <a:rPr lang="cs-CZ" dirty="0" smtClean="0"/>
              <a:t>penále má sankční charakter</a:t>
            </a:r>
          </a:p>
          <a:p>
            <a:pPr marL="603504" lvl="2" indent="-256032">
              <a:lnSpc>
                <a:spcPct val="120000"/>
              </a:lnSpc>
              <a:spcBef>
                <a:spcPts val="400"/>
              </a:spcBef>
              <a:buSzPct val="68000"/>
              <a:buFont typeface="Wingdings 3"/>
              <a:buChar char=""/>
            </a:pPr>
            <a:r>
              <a:rPr lang="cs-CZ" dirty="0" smtClean="0"/>
              <a:t>penále má i motivační funkci</a:t>
            </a:r>
          </a:p>
          <a:p>
            <a:pPr marL="365760" lvl="1" indent="-256032">
              <a:lnSpc>
                <a:spcPct val="120000"/>
              </a:lnSpc>
              <a:spcBef>
                <a:spcPts val="400"/>
              </a:spcBef>
              <a:buSzPct val="68000"/>
              <a:buFont typeface="Wingdings 3"/>
              <a:buChar char=""/>
            </a:pPr>
            <a:r>
              <a:rPr lang="cs-CZ" dirty="0" smtClean="0"/>
              <a:t>třetí Engelovo kritérium – závažnost sankce</a:t>
            </a:r>
          </a:p>
          <a:p>
            <a:pPr marL="603504" lvl="2" indent="-256032">
              <a:lnSpc>
                <a:spcPct val="120000"/>
              </a:lnSpc>
              <a:spcBef>
                <a:spcPts val="400"/>
              </a:spcBef>
              <a:buSzPct val="68000"/>
              <a:buFont typeface="Wingdings 3"/>
              <a:buChar char=""/>
            </a:pPr>
            <a:r>
              <a:rPr lang="cs-CZ" dirty="0" smtClean="0"/>
              <a:t>penále je peněžitá pokuta zasahující do majetku daňového subjektu</a:t>
            </a:r>
          </a:p>
          <a:p>
            <a:pPr marL="365760" lvl="1" indent="-256032">
              <a:lnSpc>
                <a:spcPct val="120000"/>
              </a:lnSpc>
              <a:spcBef>
                <a:spcPts val="400"/>
              </a:spcBef>
              <a:buSzPct val="68000"/>
              <a:buFont typeface="Wingdings 3"/>
              <a:buChar char=""/>
            </a:pPr>
            <a:r>
              <a:rPr lang="cs-CZ" dirty="0" smtClean="0"/>
              <a:t>penále je trest </a:t>
            </a:r>
            <a:r>
              <a:rPr lang="cs-CZ" i="1" dirty="0" err="1" smtClean="0"/>
              <a:t>sui</a:t>
            </a:r>
            <a:r>
              <a:rPr lang="cs-CZ" i="1" dirty="0" smtClean="0"/>
              <a:t> </a:t>
            </a:r>
            <a:r>
              <a:rPr lang="cs-CZ" i="1" dirty="0" err="1" smtClean="0"/>
              <a:t>generis</a:t>
            </a:r>
            <a:endParaRPr lang="cs-CZ" i="1" dirty="0"/>
          </a:p>
          <a:p>
            <a:pPr marL="109728">
              <a:lnSpc>
                <a:spcPct val="120000"/>
              </a:lnSpc>
            </a:pPr>
            <a:r>
              <a:rPr lang="cs-CZ" sz="3000" dirty="0"/>
              <a:t>Závěr:</a:t>
            </a:r>
          </a:p>
          <a:p>
            <a:pPr>
              <a:lnSpc>
                <a:spcPct val="120000"/>
              </a:lnSpc>
            </a:pPr>
            <a:r>
              <a:rPr lang="cs-CZ" sz="2800" dirty="0"/>
              <a:t>penále podle § 37b </a:t>
            </a:r>
            <a:r>
              <a:rPr lang="cs-CZ" sz="2800" dirty="0" smtClean="0"/>
              <a:t>ZSDP </a:t>
            </a:r>
            <a:r>
              <a:rPr lang="pl-PL" sz="2800" dirty="0" smtClean="0"/>
              <a:t>a </a:t>
            </a:r>
            <a:r>
              <a:rPr lang="pl-PL" sz="2800" dirty="0"/>
              <a:t>§ 251 </a:t>
            </a:r>
            <a:r>
              <a:rPr lang="pl-PL" sz="2800" dirty="0" smtClean="0"/>
              <a:t>DŘ </a:t>
            </a:r>
            <a:r>
              <a:rPr lang="cs-CZ" sz="2800" b="1" dirty="0" smtClean="0"/>
              <a:t>má </a:t>
            </a:r>
            <a:r>
              <a:rPr lang="cs-CZ" sz="2800" b="1" dirty="0"/>
              <a:t>povahu trestu</a:t>
            </a:r>
            <a:r>
              <a:rPr lang="cs-CZ" sz="2800" dirty="0"/>
              <a:t>, a </a:t>
            </a:r>
            <a:r>
              <a:rPr lang="cs-CZ" sz="2800" b="1" dirty="0"/>
              <a:t>je proto třeba na ně aplikovat čl. 6 a 7 Úmluvy</a:t>
            </a:r>
            <a:r>
              <a:rPr lang="cs-CZ" sz="2800" dirty="0"/>
              <a:t>, </a:t>
            </a:r>
            <a:r>
              <a:rPr lang="cs-CZ" sz="2800" dirty="0" smtClean="0"/>
              <a:t>jakož i </a:t>
            </a:r>
            <a:r>
              <a:rPr lang="cs-CZ" sz="2800" dirty="0"/>
              <a:t>čl. 40 odst. 6 Listiny, podle něhož se pro posouzení trestnosti činu a uložení trestu </a:t>
            </a:r>
            <a:r>
              <a:rPr lang="cs-CZ" sz="2800" dirty="0" smtClean="0"/>
              <a:t>použije pozdější </a:t>
            </a:r>
            <a:r>
              <a:rPr lang="cs-CZ" sz="2800" dirty="0"/>
              <a:t>zákonná úprava, jestliže je to pro pachatele příznivější</a:t>
            </a:r>
            <a:endParaRPr lang="cs-CZ" dirty="0"/>
          </a:p>
          <a:p>
            <a:pPr>
              <a:lnSpc>
                <a:spcPct val="120000"/>
              </a:lnSpc>
            </a:pP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24</a:t>
            </a:fld>
            <a:endParaRPr lang="cs-CZ" sz="2800">
              <a:solidFill>
                <a:schemeClr val="bg1"/>
              </a:solidFill>
              <a:latin typeface="Lucida Sans Unicode" pitchFamily="34" charset="0"/>
            </a:endParaRPr>
          </a:p>
        </p:txBody>
      </p:sp>
      <p:sp>
        <p:nvSpPr>
          <p:cNvPr id="6" name="Nadpis 3"/>
          <p:cNvSpPr>
            <a:spLocks noGrp="1"/>
          </p:cNvSpPr>
          <p:nvPr>
            <p:ph type="title"/>
          </p:nvPr>
        </p:nvSpPr>
        <p:spPr>
          <a:xfrm>
            <a:off x="467544" y="274638"/>
            <a:ext cx="8280920" cy="1143000"/>
          </a:xfrm>
        </p:spPr>
        <p:txBody>
          <a:bodyPr>
            <a:noAutofit/>
          </a:bodyPr>
          <a:lstStyle/>
          <a:p>
            <a:r>
              <a:rPr lang="cs-CZ" sz="3200" dirty="0" smtClean="0"/>
              <a:t>Judikatura tuzemských soudů          </a:t>
            </a:r>
            <a:r>
              <a:rPr lang="cs-CZ" sz="3200" dirty="0" smtClean="0"/>
              <a:t>4/4</a:t>
            </a:r>
            <a:endParaRPr lang="cs-CZ" sz="3200" dirty="0"/>
          </a:p>
        </p:txBody>
      </p:sp>
    </p:spTree>
    <p:extLst>
      <p:ext uri="{BB962C8B-B14F-4D97-AF65-F5344CB8AC3E}">
        <p14:creationId xmlns:p14="http://schemas.microsoft.com/office/powerpoint/2010/main" val="26083540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1700808"/>
            <a:ext cx="8229600" cy="1143000"/>
          </a:xfrm>
        </p:spPr>
        <p:txBody>
          <a:bodyPr>
            <a:normAutofit fontScale="90000"/>
          </a:bodyPr>
          <a:lstStyle/>
          <a:p>
            <a:pPr algn="ctr"/>
            <a:r>
              <a:rPr lang="cs-CZ" dirty="0" smtClean="0"/>
              <a:t>5. </a:t>
            </a:r>
            <a:r>
              <a:rPr lang="cs-CZ" dirty="0"/>
              <a:t>Totožnost </a:t>
            </a:r>
            <a:r>
              <a:rPr lang="cs-CZ" dirty="0" smtClean="0"/>
              <a:t>skutku a vedení dvojího řízení</a:t>
            </a: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25</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2657207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aoblený obdélník 5"/>
          <p:cNvSpPr/>
          <p:nvPr/>
        </p:nvSpPr>
        <p:spPr>
          <a:xfrm>
            <a:off x="256088" y="548680"/>
            <a:ext cx="8496944" cy="3600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0" lvl="1" indent="0" algn="ctr">
              <a:buNone/>
              <a:tabLst>
                <a:tab pos="3943350" algn="l"/>
              </a:tabLst>
            </a:pPr>
            <a:r>
              <a:rPr lang="cs-CZ" sz="1600" dirty="0" smtClean="0"/>
              <a:t>Čl.4 Protokolu č. 7 k Úmluvě</a:t>
            </a:r>
            <a:endParaRPr lang="cs-CZ" sz="1600" dirty="0"/>
          </a:p>
          <a:p>
            <a:pPr algn="ctr"/>
            <a:r>
              <a:rPr lang="cs-CZ" sz="1600" b="1" dirty="0" smtClean="0"/>
              <a:t>Právo </a:t>
            </a:r>
            <a:r>
              <a:rPr lang="cs-CZ" sz="1600" b="1" dirty="0"/>
              <a:t>nebýt souzen nebo potrestán dvakrát </a:t>
            </a:r>
            <a:endParaRPr lang="cs-CZ" sz="1600" b="1" dirty="0" smtClean="0"/>
          </a:p>
          <a:p>
            <a:pPr algn="ctr"/>
            <a:endParaRPr lang="cs-CZ" sz="1600" dirty="0"/>
          </a:p>
          <a:p>
            <a:pPr marL="342900" indent="-342900">
              <a:buAutoNum type="arabicPeriod"/>
            </a:pPr>
            <a:r>
              <a:rPr lang="cs-CZ" sz="1600" dirty="0" smtClean="0"/>
              <a:t>Nikdo </a:t>
            </a:r>
            <a:r>
              <a:rPr lang="cs-CZ" sz="1600" dirty="0"/>
              <a:t>nemůže být stíhán nebo potrestán v trestním řízení podléhajícím pravomoci téhož státu za trestný čin, za který již byl osvobozen nebo odsouzen konečným rozsudkem podle zákona a trestního řádu tohoto státu</a:t>
            </a:r>
            <a:r>
              <a:rPr lang="cs-CZ" sz="1600" dirty="0" smtClean="0"/>
              <a:t>.</a:t>
            </a:r>
          </a:p>
          <a:p>
            <a:pPr marL="342900" indent="-342900">
              <a:buAutoNum type="arabicPeriod"/>
            </a:pPr>
            <a:endParaRPr lang="cs-CZ" sz="1600" dirty="0"/>
          </a:p>
          <a:p>
            <a:pPr marL="342900" indent="-342900">
              <a:buAutoNum type="arabicPeriod"/>
            </a:pPr>
            <a:r>
              <a:rPr lang="cs-CZ" sz="1600" dirty="0" smtClean="0"/>
              <a:t>Ustanovení </a:t>
            </a:r>
            <a:r>
              <a:rPr lang="cs-CZ" sz="1600" dirty="0"/>
              <a:t>předchozího odstavce nejsou na překážku obnově řízení podle zákona a trestního řádu příslušného státu, jestliže nové nebo nově zjištěné skutečnosti nebo podstatná vada v předešlém řízení mohly ovlivnit rozhodnutí ve věci. </a:t>
            </a:r>
          </a:p>
          <a:p>
            <a:endParaRPr lang="cs-CZ" sz="1600" dirty="0"/>
          </a:p>
          <a:p>
            <a:r>
              <a:rPr lang="cs-CZ" sz="1600" dirty="0"/>
              <a:t>3. Od tohoto článku nelze odstoupit podle článku 15 Úmluvy. </a:t>
            </a:r>
          </a:p>
        </p:txBody>
      </p:sp>
      <p:sp>
        <p:nvSpPr>
          <p:cNvPr id="2" name="TextovéPole 1"/>
          <p:cNvSpPr txBox="1"/>
          <p:nvPr/>
        </p:nvSpPr>
        <p:spPr>
          <a:xfrm>
            <a:off x="611560" y="4437112"/>
            <a:ext cx="7992888" cy="984885"/>
          </a:xfrm>
          <a:prstGeom prst="rect">
            <a:avLst/>
          </a:prstGeom>
          <a:noFill/>
        </p:spPr>
        <p:txBody>
          <a:bodyPr wrap="square" rtlCol="0">
            <a:spAutoFit/>
          </a:bodyPr>
          <a:lstStyle/>
          <a:p>
            <a:pPr marL="342900" indent="-342900">
              <a:buFont typeface="Wingdings" panose="05000000000000000000" pitchFamily="2" charset="2"/>
              <a:buChar char="§"/>
            </a:pPr>
            <a:r>
              <a:rPr lang="cs-CZ" sz="2000" dirty="0"/>
              <a:t>Byly delikty, za které byl stěžovatel </a:t>
            </a:r>
            <a:r>
              <a:rPr lang="cs-CZ" sz="2000" dirty="0" smtClean="0"/>
              <a:t>stíhán, </a:t>
            </a:r>
            <a:r>
              <a:rPr lang="cs-CZ" sz="2000" dirty="0"/>
              <a:t>stejné </a:t>
            </a:r>
            <a:r>
              <a:rPr lang="cs-CZ" sz="2000" dirty="0" smtClean="0"/>
              <a:t>(</a:t>
            </a:r>
            <a:r>
              <a:rPr lang="cs-CZ" sz="2000" i="1" dirty="0" smtClean="0"/>
              <a:t>idem</a:t>
            </a:r>
            <a:r>
              <a:rPr lang="cs-CZ" sz="2000" dirty="0" smtClean="0"/>
              <a:t>)?</a:t>
            </a:r>
          </a:p>
          <a:p>
            <a:pPr marL="342900" indent="-342900">
              <a:buFont typeface="Wingdings" panose="05000000000000000000" pitchFamily="2" charset="2"/>
              <a:buChar char="§"/>
            </a:pPr>
            <a:r>
              <a:rPr lang="cs-CZ" sz="2000" dirty="0" smtClean="0"/>
              <a:t>Bylo </a:t>
            </a:r>
            <a:r>
              <a:rPr lang="cs-CZ" sz="2000" dirty="0"/>
              <a:t>zde vedeno dvojí řízení (</a:t>
            </a:r>
            <a:r>
              <a:rPr lang="cs-CZ" sz="2000" i="1" dirty="0"/>
              <a:t>bis</a:t>
            </a:r>
            <a:r>
              <a:rPr lang="cs-CZ" sz="2000" dirty="0"/>
              <a:t>)?</a:t>
            </a:r>
          </a:p>
          <a:p>
            <a:pPr marL="285750" indent="-285750">
              <a:buFont typeface="Wingdings" panose="05000000000000000000" pitchFamily="2" charset="2"/>
              <a:buChar char="§"/>
            </a:pPr>
            <a:endParaRPr lang="cs-CZ" sz="16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26</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752113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40768"/>
            <a:ext cx="8229600" cy="4666523"/>
          </a:xfrm>
        </p:spPr>
        <p:txBody>
          <a:bodyPr>
            <a:normAutofit fontScale="92500"/>
          </a:bodyPr>
          <a:lstStyle/>
          <a:p>
            <a:r>
              <a:rPr lang="cs-CZ" sz="2500" dirty="0"/>
              <a:t>Interpretace pojmu „tentýž trestný čin“ v rozsudcích ESLP (tři přístupy)</a:t>
            </a:r>
          </a:p>
          <a:p>
            <a:pPr lvl="1" algn="just"/>
            <a:r>
              <a:rPr lang="cs-CZ" sz="2000" b="1" dirty="0"/>
              <a:t>totožnost skutku bez ohledu na jeho právní kvalifikaci </a:t>
            </a:r>
            <a:r>
              <a:rPr lang="cs-CZ" sz="2000" dirty="0"/>
              <a:t>– komparátor </a:t>
            </a:r>
            <a:r>
              <a:rPr lang="cs-CZ" sz="2000" i="1" dirty="0" err="1"/>
              <a:t>same</a:t>
            </a:r>
            <a:r>
              <a:rPr lang="cs-CZ" sz="2000" i="1" dirty="0"/>
              <a:t> </a:t>
            </a:r>
            <a:r>
              <a:rPr lang="cs-CZ" sz="2000" i="1" dirty="0" err="1"/>
              <a:t>conduct</a:t>
            </a:r>
            <a:r>
              <a:rPr lang="cs-CZ" sz="2000" dirty="0"/>
              <a:t>, </a:t>
            </a:r>
            <a:r>
              <a:rPr lang="cs-CZ" sz="2000" i="1" dirty="0"/>
              <a:t>idem </a:t>
            </a:r>
            <a:r>
              <a:rPr lang="cs-CZ" sz="2000" i="1" dirty="0" err="1"/>
              <a:t>factum</a:t>
            </a:r>
            <a:r>
              <a:rPr lang="cs-CZ" sz="2000" i="1" dirty="0"/>
              <a:t> </a:t>
            </a:r>
            <a:r>
              <a:rPr lang="cs-CZ" sz="2000" dirty="0">
                <a:solidFill>
                  <a:schemeClr val="accent1"/>
                </a:solidFill>
              </a:rPr>
              <a:t>(</a:t>
            </a:r>
            <a:r>
              <a:rPr lang="cs-CZ" sz="2000" dirty="0" err="1">
                <a:solidFill>
                  <a:schemeClr val="accent1"/>
                </a:solidFill>
              </a:rPr>
              <a:t>Gradinger</a:t>
            </a:r>
            <a:r>
              <a:rPr lang="cs-CZ" sz="2000" dirty="0">
                <a:solidFill>
                  <a:schemeClr val="accent1"/>
                </a:solidFill>
              </a:rPr>
              <a:t> proti Rakousku)</a:t>
            </a:r>
          </a:p>
          <a:p>
            <a:pPr lvl="1" algn="just"/>
            <a:r>
              <a:rPr lang="cs-CZ" sz="2000" b="1" dirty="0"/>
              <a:t>jeden skutek může naplňovat znaky skutkových podstat více trestných činů</a:t>
            </a:r>
            <a:r>
              <a:rPr lang="cs-CZ" sz="2000" dirty="0"/>
              <a:t> – pachatel za ně může být potrestán v různých řízeních před různými orgány </a:t>
            </a:r>
            <a:r>
              <a:rPr lang="cs-CZ" sz="2000" dirty="0">
                <a:solidFill>
                  <a:schemeClr val="accent1"/>
                </a:solidFill>
              </a:rPr>
              <a:t>(</a:t>
            </a:r>
            <a:r>
              <a:rPr lang="cs-CZ" sz="2000" dirty="0" err="1">
                <a:solidFill>
                  <a:schemeClr val="accent1"/>
                </a:solidFill>
              </a:rPr>
              <a:t>Oliveira</a:t>
            </a:r>
            <a:r>
              <a:rPr lang="cs-CZ" sz="2000" dirty="0">
                <a:solidFill>
                  <a:schemeClr val="accent1"/>
                </a:solidFill>
              </a:rPr>
              <a:t> proti Švýcarsku)</a:t>
            </a:r>
          </a:p>
          <a:p>
            <a:pPr lvl="1" algn="just"/>
            <a:r>
              <a:rPr lang="cs-CZ" sz="2000" dirty="0"/>
              <a:t>klade se důraz na </a:t>
            </a:r>
            <a:r>
              <a:rPr lang="cs-CZ" sz="2000" b="1" dirty="0"/>
              <a:t>podstatné prvky</a:t>
            </a:r>
            <a:r>
              <a:rPr lang="cs-CZ" sz="2000" dirty="0"/>
              <a:t> obou trestných činů - znaky skutkových podstat trestných činů naplněných tímtéž jednáním nemohou být zcela totožné </a:t>
            </a:r>
            <a:r>
              <a:rPr lang="cs-CZ" sz="2000" dirty="0">
                <a:solidFill>
                  <a:schemeClr val="accent1"/>
                </a:solidFill>
              </a:rPr>
              <a:t>(Franz Fischer proti Rakousku, </a:t>
            </a:r>
            <a:r>
              <a:rPr lang="cs-CZ" sz="2000" dirty="0" err="1">
                <a:solidFill>
                  <a:schemeClr val="accent1"/>
                </a:solidFill>
              </a:rPr>
              <a:t>Manasson</a:t>
            </a:r>
            <a:r>
              <a:rPr lang="cs-CZ" sz="2000" dirty="0">
                <a:solidFill>
                  <a:schemeClr val="accent1"/>
                </a:solidFill>
              </a:rPr>
              <a:t> proti Švédsku)</a:t>
            </a:r>
          </a:p>
          <a:p>
            <a:pPr lvl="1" algn="just"/>
            <a:endParaRPr lang="cs-CZ" sz="1050" dirty="0"/>
          </a:p>
          <a:p>
            <a:pPr marL="365760" lvl="1" indent="-256032">
              <a:spcBef>
                <a:spcPts val="400"/>
              </a:spcBef>
              <a:buSzPct val="68000"/>
              <a:buFont typeface="Wingdings 3"/>
              <a:buChar char=""/>
            </a:pPr>
            <a:r>
              <a:rPr lang="cs-CZ" sz="2500" dirty="0"/>
              <a:t>Sjednocující rozsudek </a:t>
            </a:r>
            <a:r>
              <a:rPr lang="cs-CZ" sz="2500" dirty="0" err="1">
                <a:solidFill>
                  <a:schemeClr val="accent1"/>
                </a:solidFill>
              </a:rPr>
              <a:t>Zolotukhin</a:t>
            </a:r>
            <a:r>
              <a:rPr lang="cs-CZ" sz="2500" dirty="0">
                <a:solidFill>
                  <a:schemeClr val="accent1"/>
                </a:solidFill>
              </a:rPr>
              <a:t> proti Rusku </a:t>
            </a:r>
            <a:br>
              <a:rPr lang="cs-CZ" sz="2500" dirty="0">
                <a:solidFill>
                  <a:schemeClr val="accent1"/>
                </a:solidFill>
              </a:rPr>
            </a:br>
            <a:r>
              <a:rPr lang="cs-CZ" sz="1600" dirty="0">
                <a:solidFill>
                  <a:schemeClr val="accent1"/>
                </a:solidFill>
              </a:rPr>
              <a:t>(10. února 2009</a:t>
            </a:r>
            <a:r>
              <a:rPr lang="cs-CZ" sz="1600" dirty="0" smtClean="0">
                <a:solidFill>
                  <a:schemeClr val="accent1"/>
                </a:solidFill>
              </a:rPr>
              <a:t>)</a:t>
            </a:r>
            <a:endParaRPr lang="cs-CZ" dirty="0"/>
          </a:p>
        </p:txBody>
      </p:sp>
      <p:sp>
        <p:nvSpPr>
          <p:cNvPr id="4" name="Nadpis 3"/>
          <p:cNvSpPr>
            <a:spLocks noGrp="1"/>
          </p:cNvSpPr>
          <p:nvPr>
            <p:ph type="title"/>
          </p:nvPr>
        </p:nvSpPr>
        <p:spPr/>
        <p:txBody>
          <a:bodyPr/>
          <a:lstStyle/>
          <a:p>
            <a:r>
              <a:rPr lang="cs-CZ" dirty="0" smtClean="0"/>
              <a:t>Rozsudky ESLP</a:t>
            </a: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27</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181599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40768"/>
            <a:ext cx="8229600" cy="4666523"/>
          </a:xfrm>
        </p:spPr>
        <p:txBody>
          <a:bodyPr>
            <a:normAutofit fontScale="77500" lnSpcReduction="20000"/>
          </a:bodyPr>
          <a:lstStyle/>
          <a:p>
            <a:r>
              <a:rPr lang="cs-CZ" dirty="0"/>
              <a:t>čl. 4 Protokolu č. 7 zakazuje stíhání pro „druhý trestný čin“, pokud je tento druhý trestný čin založen na totožném či v podstatných rysech totožném skutku</a:t>
            </a:r>
          </a:p>
          <a:p>
            <a:endParaRPr lang="cs-CZ" dirty="0"/>
          </a:p>
          <a:p>
            <a:r>
              <a:rPr lang="cs-CZ" dirty="0"/>
              <a:t>totožnost skutku:</a:t>
            </a:r>
          </a:p>
          <a:p>
            <a:pPr lvl="1"/>
            <a:r>
              <a:rPr lang="cs-CZ" dirty="0"/>
              <a:t>skutečnosti, na kterých je založen „druhý trestný čin“, jsou stejné nebo v podstatných rysech stejné</a:t>
            </a:r>
          </a:p>
          <a:p>
            <a:pPr lvl="1"/>
            <a:r>
              <a:rPr lang="cs-CZ" dirty="0"/>
              <a:t>konkrétní skutkové okolnosti se týkají téhož obžalovaného a jsou neoddělitelně spjaty v čase a místě (dějí se ve stejný čas a na stejném místě)</a:t>
            </a:r>
          </a:p>
          <a:p>
            <a:endParaRPr lang="cs-CZ" dirty="0"/>
          </a:p>
          <a:p>
            <a:r>
              <a:rPr lang="cs-CZ" dirty="0"/>
              <a:t>odlišnost v právní kvalifikaci skutku nehraje roli</a:t>
            </a:r>
          </a:p>
          <a:p>
            <a:endParaRPr lang="cs-CZ" dirty="0"/>
          </a:p>
          <a:p>
            <a:r>
              <a:rPr lang="cs-CZ" dirty="0"/>
              <a:t>klíčový okamžik aktivace čl. 4 Protokolu č. 7 je zahájení nového (druhého) trestního stíhání v případě, kdy předchozí osvobozující/odsuzující rozhodnutí nabylo účinků </a:t>
            </a:r>
            <a:r>
              <a:rPr lang="cs-CZ" i="1" dirty="0"/>
              <a:t>res </a:t>
            </a:r>
            <a:r>
              <a:rPr lang="cs-CZ" i="1" dirty="0" err="1"/>
              <a:t>iudicata</a:t>
            </a:r>
            <a:endParaRPr lang="cs-CZ" i="1" dirty="0"/>
          </a:p>
          <a:p>
            <a:endParaRPr lang="cs-CZ" dirty="0"/>
          </a:p>
        </p:txBody>
      </p:sp>
      <p:sp>
        <p:nvSpPr>
          <p:cNvPr id="4" name="Nadpis 3"/>
          <p:cNvSpPr>
            <a:spLocks noGrp="1"/>
          </p:cNvSpPr>
          <p:nvPr>
            <p:ph type="title"/>
          </p:nvPr>
        </p:nvSpPr>
        <p:spPr/>
        <p:txBody>
          <a:bodyPr>
            <a:normAutofit/>
          </a:bodyPr>
          <a:lstStyle/>
          <a:p>
            <a:r>
              <a:rPr lang="cs-CZ" dirty="0" err="1"/>
              <a:t>Zolotukhin</a:t>
            </a:r>
            <a:r>
              <a:rPr lang="cs-CZ" dirty="0"/>
              <a:t> proti </a:t>
            </a:r>
            <a:r>
              <a:rPr lang="cs-CZ" dirty="0" smtClean="0"/>
              <a:t>Rusku</a:t>
            </a: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28</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2714375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426773"/>
            <a:ext cx="8229600" cy="4666523"/>
          </a:xfrm>
        </p:spPr>
        <p:txBody>
          <a:bodyPr>
            <a:normAutofit fontScale="47500" lnSpcReduction="20000"/>
          </a:bodyPr>
          <a:lstStyle/>
          <a:p>
            <a:pPr algn="just"/>
            <a:r>
              <a:rPr lang="cs-CZ" sz="3300" dirty="0"/>
              <a:t>p</a:t>
            </a:r>
            <a:r>
              <a:rPr lang="en-US" sz="3300" dirty="0" err="1"/>
              <a:t>en</a:t>
            </a:r>
            <a:r>
              <a:rPr lang="cs-CZ" sz="3300" dirty="0" err="1"/>
              <a:t>ále</a:t>
            </a:r>
            <a:r>
              <a:rPr lang="cs-CZ" sz="3300" dirty="0"/>
              <a:t> dle § 37b odst. 1 písm. a) ZSDP </a:t>
            </a:r>
            <a:r>
              <a:rPr lang="cs-CZ" sz="3300" b="1" dirty="0"/>
              <a:t>není sankcí za přestupek nebo daňový delikt ve smyslu Engelových kritérií</a:t>
            </a:r>
            <a:r>
              <a:rPr lang="cs-CZ" sz="3300" dirty="0"/>
              <a:t>, ale obligatorní sankcí vznikající přímo ze zákona, tedy jde o následek za nesplnění povinnosti tvrzení, který stíhá daňový subjekt a který má povahu deliktu platebního</a:t>
            </a:r>
          </a:p>
          <a:p>
            <a:pPr algn="just"/>
            <a:endParaRPr lang="cs-CZ" sz="1900" dirty="0"/>
          </a:p>
          <a:p>
            <a:pPr algn="just"/>
            <a:r>
              <a:rPr lang="cs-CZ" sz="3300" dirty="0"/>
              <a:t>je nezbytné oddělit zákonnou sankci ukládanou finančním úřadem od sankce trestní, neboť daňový orgán by jinak nemohl doměřit daň, pokud by se jednalo o trestní sankci, a </a:t>
            </a:r>
            <a:r>
              <a:rPr lang="cs-CZ" sz="3300" b="1" dirty="0"/>
              <a:t>bylo by tak nutné činit výběr mezi doměřením daně a trestním stíháním pachatele, což je jistě nežádoucí</a:t>
            </a:r>
          </a:p>
          <a:p>
            <a:pPr algn="just"/>
            <a:endParaRPr lang="cs-CZ" sz="1900" b="1" dirty="0"/>
          </a:p>
          <a:p>
            <a:pPr algn="just"/>
            <a:r>
              <a:rPr lang="cs-CZ" sz="3300" dirty="0"/>
              <a:t>„</a:t>
            </a:r>
            <a:r>
              <a:rPr lang="en-US" sz="3300" dirty="0"/>
              <a:t>[</a:t>
            </a:r>
            <a:r>
              <a:rPr lang="cs-CZ" sz="3300" dirty="0"/>
              <a:t>…</a:t>
            </a:r>
            <a:r>
              <a:rPr lang="en-US" sz="3300" dirty="0"/>
              <a:t>]</a:t>
            </a:r>
            <a:r>
              <a:rPr lang="cs-CZ" sz="3300" dirty="0"/>
              <a:t> je třeba porovnávat skutkové okolnosti obou činů, a to u prvního postihu ve formě penále </a:t>
            </a:r>
            <a:r>
              <a:rPr lang="en-US" sz="3300" dirty="0"/>
              <a:t>[…] </a:t>
            </a:r>
            <a:r>
              <a:rPr lang="cs-CZ" sz="3300" dirty="0"/>
              <a:t>za nesprávné (v neprospěch veřejných rozpočtů) tvrzení daně a u druhého úmyslné zavedení do účetnictví </a:t>
            </a:r>
            <a:r>
              <a:rPr lang="en-US" sz="3300" dirty="0"/>
              <a:t>[…]</a:t>
            </a:r>
            <a:r>
              <a:rPr lang="cs-CZ" sz="3300" dirty="0"/>
              <a:t> k prokázání nákladů a přijatých zdanitelných plnění faktury</a:t>
            </a:r>
            <a:r>
              <a:rPr lang="en-US" sz="3300" dirty="0"/>
              <a:t>, […]</a:t>
            </a:r>
            <a:r>
              <a:rPr lang="cs-CZ" sz="3300" dirty="0"/>
              <a:t> přičemž faktura byla padělkem </a:t>
            </a:r>
            <a:r>
              <a:rPr lang="en-US" sz="3300" dirty="0"/>
              <a:t>[…]</a:t>
            </a:r>
            <a:r>
              <a:rPr lang="cs-CZ" sz="3300" dirty="0"/>
              <a:t> a úhrada této fiktivní faktury nebyla provedena</a:t>
            </a:r>
            <a:r>
              <a:rPr lang="en-US" sz="3300" dirty="0"/>
              <a:t> […] </a:t>
            </a:r>
            <a:r>
              <a:rPr lang="cs-CZ" sz="3300" dirty="0"/>
              <a:t>a nebyla daňově uznatelným výdajem, dále že skutečnosti vyplývající z uvedené nepravdivé faktury </a:t>
            </a:r>
            <a:r>
              <a:rPr lang="en-US" sz="3300" dirty="0"/>
              <a:t>[</a:t>
            </a:r>
            <a:r>
              <a:rPr lang="cs-CZ" sz="3300" dirty="0"/>
              <a:t>obviněný</a:t>
            </a:r>
            <a:r>
              <a:rPr lang="en-US" sz="3300" dirty="0"/>
              <a:t>]</a:t>
            </a:r>
            <a:r>
              <a:rPr lang="cs-CZ" sz="3300" dirty="0"/>
              <a:t> promítl do přiznání k dani z přidané hodnoty </a:t>
            </a:r>
            <a:r>
              <a:rPr lang="en-US" sz="3300" dirty="0"/>
              <a:t>[…]</a:t>
            </a:r>
            <a:r>
              <a:rPr lang="cs-CZ" sz="3300" dirty="0"/>
              <a:t> a do přiznání k dani z příjmů </a:t>
            </a:r>
            <a:r>
              <a:rPr lang="en-US" sz="3300" dirty="0"/>
              <a:t>[…]</a:t>
            </a:r>
            <a:r>
              <a:rPr lang="cs-CZ" sz="3300" dirty="0"/>
              <a:t>, čímž ke škodě České republiky Finančního úřadu v Rychnově nad Kněžnou zkrátil daň z přidané hodnoty za 2. čtvrtletí roku 2009 ve výši 140.599,- Kč a daň z příjmů právnických osob za rok 2009 o částku ve výši 147.999,- Kč, což jistě podle Nejvyššího soudu </a:t>
            </a:r>
            <a:r>
              <a:rPr lang="cs-CZ" sz="3300" b="1" dirty="0"/>
              <a:t>nelze považovat za totožné skutky </a:t>
            </a:r>
            <a:r>
              <a:rPr lang="cs-CZ" sz="3300" dirty="0"/>
              <a:t>(srov. obdobně např. i </a:t>
            </a:r>
            <a:r>
              <a:rPr lang="cs-CZ" sz="3300" dirty="0" err="1"/>
              <a:t>Manasson</a:t>
            </a:r>
            <a:r>
              <a:rPr lang="cs-CZ" sz="3300" dirty="0"/>
              <a:t> proti Švédsku).“</a:t>
            </a:r>
          </a:p>
          <a:p>
            <a:endParaRPr lang="cs-CZ" dirty="0"/>
          </a:p>
        </p:txBody>
      </p:sp>
      <p:sp>
        <p:nvSpPr>
          <p:cNvPr id="4" name="Nadpis 3"/>
          <p:cNvSpPr>
            <a:spLocks noGrp="1"/>
          </p:cNvSpPr>
          <p:nvPr>
            <p:ph type="title"/>
          </p:nvPr>
        </p:nvSpPr>
        <p:spPr/>
        <p:txBody>
          <a:bodyPr>
            <a:normAutofit fontScale="90000"/>
          </a:bodyPr>
          <a:lstStyle/>
          <a:p>
            <a:r>
              <a:rPr lang="cs-CZ" sz="4000" dirty="0"/>
              <a:t>Rozsudek Nejvyššího </a:t>
            </a:r>
            <a:r>
              <a:rPr lang="cs-CZ" sz="4000" dirty="0" smtClean="0"/>
              <a:t>soudu</a:t>
            </a:r>
            <a:br>
              <a:rPr lang="cs-CZ" sz="4000" dirty="0" smtClean="0"/>
            </a:br>
            <a:r>
              <a:rPr lang="cs-CZ" sz="3200" dirty="0" smtClean="0">
                <a:solidFill>
                  <a:schemeClr val="accent1"/>
                </a:solidFill>
              </a:rPr>
              <a:t>sp</a:t>
            </a:r>
            <a:r>
              <a:rPr lang="cs-CZ" sz="3200" dirty="0">
                <a:solidFill>
                  <a:schemeClr val="accent1"/>
                </a:solidFill>
              </a:rPr>
              <a:t>. zn. 5 </a:t>
            </a:r>
            <a:r>
              <a:rPr lang="cs-CZ" sz="3200" dirty="0" err="1">
                <a:solidFill>
                  <a:schemeClr val="accent1"/>
                </a:solidFill>
              </a:rPr>
              <a:t>Tdo</a:t>
            </a:r>
            <a:r>
              <a:rPr lang="cs-CZ" sz="3200" dirty="0">
                <a:solidFill>
                  <a:schemeClr val="accent1"/>
                </a:solidFill>
              </a:rPr>
              <a:t> 749/2014 </a:t>
            </a:r>
            <a:endParaRPr lang="en-US" sz="3200" dirty="0">
              <a:solidFill>
                <a:schemeClr val="accent1"/>
              </a:solidFill>
            </a:endParaRPr>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29</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2072979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420888"/>
            <a:ext cx="8229600" cy="1143000"/>
          </a:xfrm>
        </p:spPr>
        <p:txBody>
          <a:bodyPr/>
          <a:lstStyle/>
          <a:p>
            <a:pPr algn="ctr"/>
            <a:r>
              <a:rPr lang="cs-CZ" dirty="0" smtClean="0"/>
              <a:t>1. Zkrácení daně</a:t>
            </a: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134597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41907" y="332656"/>
            <a:ext cx="8229600" cy="5246043"/>
          </a:xfrm>
        </p:spPr>
        <p:txBody>
          <a:bodyPr/>
          <a:lstStyle/>
          <a:p>
            <a:r>
              <a:rPr lang="cs-CZ" sz="2400" dirty="0"/>
              <a:t>Kritéria k posouzení totožnosti skutku sankcionovaného penálem podle daňového řádu a trestem za spáchání daňového trestného </a:t>
            </a:r>
            <a:r>
              <a:rPr lang="cs-CZ" sz="2400" dirty="0" smtClean="0"/>
              <a:t>činu</a:t>
            </a:r>
          </a:p>
          <a:p>
            <a:endParaRPr lang="cs-CZ" sz="800" dirty="0" smtClean="0"/>
          </a:p>
          <a:p>
            <a:pPr lvl="1"/>
            <a:r>
              <a:rPr lang="cs-CZ" sz="2000" dirty="0" smtClean="0"/>
              <a:t>kdo je sankcionován</a:t>
            </a:r>
          </a:p>
          <a:p>
            <a:pPr lvl="1"/>
            <a:r>
              <a:rPr lang="cs-CZ" sz="2000" dirty="0" smtClean="0"/>
              <a:t>sankcionované jednání</a:t>
            </a:r>
          </a:p>
          <a:p>
            <a:pPr lvl="1"/>
            <a:r>
              <a:rPr lang="cs-CZ" sz="2000" dirty="0" smtClean="0"/>
              <a:t>zavinění</a:t>
            </a:r>
          </a:p>
          <a:p>
            <a:pPr lvl="1"/>
            <a:r>
              <a:rPr lang="cs-CZ" sz="2000" dirty="0" smtClean="0"/>
              <a:t>zohlednění výše škody (resp. škodlivosti jednání)</a:t>
            </a:r>
          </a:p>
          <a:p>
            <a:pPr lvl="1"/>
            <a:endParaRPr lang="cs-CZ" sz="1600" dirty="0"/>
          </a:p>
          <a:p>
            <a:endParaRPr lang="cs-CZ" dirty="0"/>
          </a:p>
        </p:txBody>
      </p:sp>
      <p:sp>
        <p:nvSpPr>
          <p:cNvPr id="7" name="Zaoblený obdélník 6"/>
          <p:cNvSpPr/>
          <p:nvPr/>
        </p:nvSpPr>
        <p:spPr>
          <a:xfrm>
            <a:off x="428587" y="3501008"/>
            <a:ext cx="3608699" cy="136815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ctr" defTabSz="577850">
              <a:lnSpc>
                <a:spcPct val="80000"/>
              </a:lnSpc>
              <a:spcBef>
                <a:spcPct val="0"/>
              </a:spcBef>
              <a:spcAft>
                <a:spcPts val="0"/>
              </a:spcAft>
            </a:pPr>
            <a:r>
              <a:rPr lang="cs-CZ" sz="2400" dirty="0" smtClean="0">
                <a:solidFill>
                  <a:sysClr val="window" lastClr="FFFFFF"/>
                </a:solidFill>
                <a:latin typeface="Calibri"/>
              </a:rPr>
              <a:t>§ 240 trestního zákoníku</a:t>
            </a:r>
            <a:endParaRPr lang="cs-CZ" sz="2400" dirty="0">
              <a:solidFill>
                <a:sysClr val="window" lastClr="FFFFFF"/>
              </a:solidFill>
              <a:latin typeface="Calibri"/>
            </a:endParaRPr>
          </a:p>
        </p:txBody>
      </p:sp>
      <p:sp>
        <p:nvSpPr>
          <p:cNvPr id="8" name="Zaoblený obdélník 7"/>
          <p:cNvSpPr/>
          <p:nvPr/>
        </p:nvSpPr>
        <p:spPr>
          <a:xfrm>
            <a:off x="4893083" y="3501008"/>
            <a:ext cx="3608699" cy="1368152"/>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lgn="ctr" defTabSz="577850">
              <a:lnSpc>
                <a:spcPct val="90000"/>
              </a:lnSpc>
              <a:spcBef>
                <a:spcPct val="0"/>
              </a:spcBef>
              <a:spcAft>
                <a:spcPct val="35000"/>
              </a:spcAft>
            </a:pPr>
            <a:r>
              <a:rPr lang="cs-CZ" sz="2400" dirty="0" smtClean="0">
                <a:solidFill>
                  <a:sysClr val="window" lastClr="FFFFFF"/>
                </a:solidFill>
                <a:latin typeface="Calibri"/>
              </a:rPr>
              <a:t>§ 251 daňového řádu</a:t>
            </a:r>
            <a:endParaRPr lang="cs-CZ" sz="2400" dirty="0">
              <a:solidFill>
                <a:sysClr val="window" lastClr="FFFFFF"/>
              </a:solidFill>
              <a:latin typeface="Calibri"/>
            </a:endParaRPr>
          </a:p>
        </p:txBody>
      </p:sp>
      <p:sp>
        <p:nvSpPr>
          <p:cNvPr id="5" name="TextovéPole 4"/>
          <p:cNvSpPr txBox="1"/>
          <p:nvPr/>
        </p:nvSpPr>
        <p:spPr>
          <a:xfrm>
            <a:off x="4245011" y="4000418"/>
            <a:ext cx="504056" cy="369332"/>
          </a:xfrm>
          <a:prstGeom prst="rect">
            <a:avLst/>
          </a:prstGeom>
          <a:noFill/>
        </p:spPr>
        <p:txBody>
          <a:bodyPr wrap="square" rtlCol="0">
            <a:spAutoFit/>
          </a:bodyPr>
          <a:lstStyle/>
          <a:p>
            <a:r>
              <a:rPr lang="cs-CZ" dirty="0" smtClean="0"/>
              <a:t>vs.</a:t>
            </a:r>
            <a:endParaRPr lang="cs-CZ" dirty="0"/>
          </a:p>
        </p:txBody>
      </p:sp>
      <p:sp>
        <p:nvSpPr>
          <p:cNvPr id="9" name="TextovéPole 8"/>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30</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321831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obsah 1"/>
          <p:cNvSpPr>
            <a:spLocks noGrp="1"/>
          </p:cNvSpPr>
          <p:nvPr>
            <p:ph idx="1"/>
          </p:nvPr>
        </p:nvSpPr>
        <p:spPr>
          <a:xfrm>
            <a:off x="457200" y="404665"/>
            <a:ext cx="8229600" cy="792087"/>
          </a:xfrm>
        </p:spPr>
        <p:txBody>
          <a:bodyPr>
            <a:normAutofit/>
          </a:bodyPr>
          <a:lstStyle/>
          <a:p>
            <a:r>
              <a:rPr lang="cs-CZ" sz="2800" b="1" dirty="0" smtClean="0"/>
              <a:t>Kdo je sankcionován</a:t>
            </a:r>
            <a:r>
              <a:rPr lang="cs-CZ" sz="2800" dirty="0" smtClean="0"/>
              <a:t>:</a:t>
            </a:r>
            <a:endParaRPr lang="cs-CZ" sz="2800" dirty="0"/>
          </a:p>
        </p:txBody>
      </p:sp>
      <p:sp>
        <p:nvSpPr>
          <p:cNvPr id="15" name="Zaoblený obdélník 14"/>
          <p:cNvSpPr/>
          <p:nvPr/>
        </p:nvSpPr>
        <p:spPr>
          <a:xfrm>
            <a:off x="611560" y="1124744"/>
            <a:ext cx="3608699" cy="151216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ctr" defTabSz="577850">
              <a:lnSpc>
                <a:spcPct val="80000"/>
              </a:lnSpc>
              <a:spcBef>
                <a:spcPct val="0"/>
              </a:spcBef>
              <a:spcAft>
                <a:spcPts val="0"/>
              </a:spcAft>
            </a:pPr>
            <a:r>
              <a:rPr lang="cs-CZ" sz="2400" dirty="0">
                <a:solidFill>
                  <a:sysClr val="window" lastClr="FFFFFF"/>
                </a:solidFill>
                <a:latin typeface="Calibri"/>
              </a:rPr>
              <a:t>Pachatel trestného činu, tj. ten, kdo zkrátí </a:t>
            </a:r>
            <a:r>
              <a:rPr lang="cs-CZ" sz="2400" dirty="0" smtClean="0">
                <a:solidFill>
                  <a:sysClr val="window" lastClr="FFFFFF"/>
                </a:solidFill>
                <a:latin typeface="Calibri"/>
              </a:rPr>
              <a:t>daň</a:t>
            </a:r>
            <a:endParaRPr lang="cs-CZ" sz="2400" dirty="0">
              <a:solidFill>
                <a:sysClr val="window" lastClr="FFFFFF"/>
              </a:solidFill>
              <a:latin typeface="Calibri"/>
            </a:endParaRPr>
          </a:p>
        </p:txBody>
      </p:sp>
      <p:sp>
        <p:nvSpPr>
          <p:cNvPr id="16" name="Zaoblený obdélník 15"/>
          <p:cNvSpPr/>
          <p:nvPr/>
        </p:nvSpPr>
        <p:spPr>
          <a:xfrm>
            <a:off x="4594880" y="1124744"/>
            <a:ext cx="3608699" cy="1533734"/>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lgn="ctr" defTabSz="577850">
              <a:lnSpc>
                <a:spcPct val="90000"/>
              </a:lnSpc>
              <a:spcBef>
                <a:spcPct val="0"/>
              </a:spcBef>
              <a:spcAft>
                <a:spcPct val="35000"/>
              </a:spcAft>
            </a:pPr>
            <a:r>
              <a:rPr lang="cs-CZ" sz="2400" dirty="0">
                <a:solidFill>
                  <a:sysClr val="window" lastClr="FFFFFF"/>
                </a:solidFill>
                <a:latin typeface="Calibri"/>
              </a:rPr>
              <a:t>Daňový subjekt, kterému byla daň doměřena z moci úřední v jiné výši, než kterou tvrdil</a:t>
            </a:r>
          </a:p>
        </p:txBody>
      </p:sp>
      <p:sp>
        <p:nvSpPr>
          <p:cNvPr id="22" name="TextovéPole 21"/>
          <p:cNvSpPr txBox="1"/>
          <p:nvPr/>
        </p:nvSpPr>
        <p:spPr>
          <a:xfrm>
            <a:off x="323528" y="2924944"/>
            <a:ext cx="3896731" cy="2492990"/>
          </a:xfrm>
          <a:prstGeom prst="rect">
            <a:avLst/>
          </a:prstGeom>
          <a:noFill/>
        </p:spPr>
        <p:txBody>
          <a:bodyPr wrap="square" rtlCol="0">
            <a:spAutoFit/>
          </a:bodyPr>
          <a:lstStyle/>
          <a:p>
            <a:pPr marL="285750" indent="-285750">
              <a:buFont typeface="Arial" panose="020B0604020202020204" pitchFamily="34" charset="0"/>
              <a:buChar char="•"/>
            </a:pPr>
            <a:r>
              <a:rPr lang="cs-CZ" sz="2000" dirty="0" smtClean="0"/>
              <a:t>fyzická nebo právnická osoba</a:t>
            </a:r>
          </a:p>
          <a:p>
            <a:pPr marL="285750" indent="-285750">
              <a:buFont typeface="Arial" panose="020B0604020202020204" pitchFamily="34" charset="0"/>
              <a:buChar char="•"/>
            </a:pPr>
            <a:endParaRPr lang="cs-CZ" sz="800" dirty="0" smtClean="0"/>
          </a:p>
          <a:p>
            <a:pPr marL="285750" indent="-285750">
              <a:buFont typeface="Arial" panose="020B0604020202020204" pitchFamily="34" charset="0"/>
              <a:buChar char="•"/>
            </a:pPr>
            <a:r>
              <a:rPr lang="cs-CZ" sz="2000" dirty="0" smtClean="0"/>
              <a:t>fyzická osoba může být trestně stíhána za zkrácení daně jiného subjektu</a:t>
            </a:r>
          </a:p>
          <a:p>
            <a:pPr marL="285750" indent="-285750">
              <a:buFont typeface="Arial" panose="020B0604020202020204" pitchFamily="34" charset="0"/>
              <a:buChar char="•"/>
            </a:pPr>
            <a:endParaRPr lang="cs-CZ" sz="800" dirty="0"/>
          </a:p>
          <a:p>
            <a:pPr marL="285750" indent="-285750">
              <a:buFont typeface="Arial" panose="020B0604020202020204" pitchFamily="34" charset="0"/>
              <a:buChar char="•"/>
            </a:pPr>
            <a:r>
              <a:rPr lang="cs-CZ" sz="2000" dirty="0" smtClean="0"/>
              <a:t>je možné trestně stíhat spolupachatelství</a:t>
            </a:r>
            <a:endParaRPr lang="cs-CZ" sz="2000" dirty="0"/>
          </a:p>
        </p:txBody>
      </p:sp>
      <p:sp>
        <p:nvSpPr>
          <p:cNvPr id="23" name="TextovéPole 22"/>
          <p:cNvSpPr txBox="1"/>
          <p:nvPr/>
        </p:nvSpPr>
        <p:spPr>
          <a:xfrm>
            <a:off x="4450863" y="2924944"/>
            <a:ext cx="4081577" cy="1569660"/>
          </a:xfrm>
          <a:prstGeom prst="rect">
            <a:avLst/>
          </a:prstGeom>
          <a:noFill/>
        </p:spPr>
        <p:txBody>
          <a:bodyPr wrap="square" rtlCol="0">
            <a:spAutoFit/>
          </a:bodyPr>
          <a:lstStyle/>
          <a:p>
            <a:pPr marL="285750" indent="-285750">
              <a:buFont typeface="Arial" panose="020B0604020202020204" pitchFamily="34" charset="0"/>
              <a:buChar char="•"/>
            </a:pPr>
            <a:r>
              <a:rPr lang="cs-CZ" sz="2000" dirty="0" smtClean="0"/>
              <a:t>též non-subjekt</a:t>
            </a:r>
          </a:p>
          <a:p>
            <a:pPr marL="285750" indent="-285750">
              <a:buFont typeface="Arial" panose="020B0604020202020204" pitchFamily="34" charset="0"/>
              <a:buChar char="•"/>
            </a:pPr>
            <a:endParaRPr lang="cs-CZ" sz="800" dirty="0" smtClean="0"/>
          </a:p>
          <a:p>
            <a:pPr marL="285750" indent="-285750">
              <a:buFont typeface="Arial" panose="020B0604020202020204" pitchFamily="34" charset="0"/>
              <a:buChar char="•"/>
            </a:pPr>
            <a:r>
              <a:rPr lang="cs-CZ" sz="2000" dirty="0" smtClean="0"/>
              <a:t>penále je vždy výlučnou sankcí pro daňový subjekt, kterému byla doměřena daň</a:t>
            </a:r>
          </a:p>
          <a:p>
            <a:pPr marL="285750" indent="-285750">
              <a:buFont typeface="Arial" panose="020B0604020202020204" pitchFamily="34" charset="0"/>
              <a:buChar char="•"/>
            </a:pPr>
            <a:endParaRPr lang="cs-CZ" sz="800" dirty="0"/>
          </a:p>
        </p:txBody>
      </p:sp>
      <p:sp>
        <p:nvSpPr>
          <p:cNvPr id="8" name="TextovéPole 7"/>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31</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2951285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obsah 1"/>
          <p:cNvSpPr>
            <a:spLocks noGrp="1"/>
          </p:cNvSpPr>
          <p:nvPr>
            <p:ph idx="1"/>
          </p:nvPr>
        </p:nvSpPr>
        <p:spPr>
          <a:xfrm>
            <a:off x="457200" y="404665"/>
            <a:ext cx="8229600" cy="792087"/>
          </a:xfrm>
        </p:spPr>
        <p:txBody>
          <a:bodyPr>
            <a:normAutofit/>
          </a:bodyPr>
          <a:lstStyle/>
          <a:p>
            <a:r>
              <a:rPr lang="cs-CZ" sz="2800" b="1" dirty="0" smtClean="0"/>
              <a:t>Sankcionované jednání:</a:t>
            </a:r>
            <a:endParaRPr lang="cs-CZ" sz="2800" b="1" dirty="0"/>
          </a:p>
        </p:txBody>
      </p:sp>
      <p:sp>
        <p:nvSpPr>
          <p:cNvPr id="15" name="Zaoblený obdélník 14"/>
          <p:cNvSpPr/>
          <p:nvPr/>
        </p:nvSpPr>
        <p:spPr>
          <a:xfrm>
            <a:off x="611560" y="1124744"/>
            <a:ext cx="3608699" cy="172819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ctr" defTabSz="577850">
              <a:lnSpc>
                <a:spcPct val="80000"/>
              </a:lnSpc>
              <a:spcBef>
                <a:spcPct val="0"/>
              </a:spcBef>
              <a:spcAft>
                <a:spcPts val="0"/>
              </a:spcAft>
            </a:pPr>
            <a:r>
              <a:rPr lang="cs-CZ" sz="2000" dirty="0">
                <a:solidFill>
                  <a:sysClr val="window" lastClr="FFFFFF"/>
                </a:solidFill>
                <a:latin typeface="Calibri"/>
              </a:rPr>
              <a:t>Rozdílné způsoby jednání, v jejichž důsledku bude vyměřena (případně uhrazena) daň nižší, než měla být. </a:t>
            </a:r>
            <a:endParaRPr lang="cs-CZ" sz="2000" dirty="0" smtClean="0">
              <a:solidFill>
                <a:sysClr val="window" lastClr="FFFFFF"/>
              </a:solidFill>
              <a:latin typeface="Calibri"/>
            </a:endParaRPr>
          </a:p>
          <a:p>
            <a:pPr lvl="0" algn="ctr" defTabSz="577850">
              <a:lnSpc>
                <a:spcPct val="80000"/>
              </a:lnSpc>
              <a:spcBef>
                <a:spcPct val="0"/>
              </a:spcBef>
              <a:spcAft>
                <a:spcPts val="0"/>
              </a:spcAft>
            </a:pPr>
            <a:r>
              <a:rPr lang="cs-CZ" sz="1600" dirty="0" smtClean="0">
                <a:solidFill>
                  <a:sysClr val="window" lastClr="FFFFFF"/>
                </a:solidFill>
                <a:latin typeface="Calibri"/>
              </a:rPr>
              <a:t>Např</a:t>
            </a:r>
            <a:r>
              <a:rPr lang="cs-CZ" sz="1600" dirty="0">
                <a:solidFill>
                  <a:sysClr val="window" lastClr="FFFFFF"/>
                </a:solidFill>
                <a:latin typeface="Calibri"/>
              </a:rPr>
              <a:t>. vykazování nižších tržeb, falšování údajů apod</a:t>
            </a:r>
            <a:r>
              <a:rPr lang="cs-CZ" sz="2000" dirty="0">
                <a:solidFill>
                  <a:sysClr val="window" lastClr="FFFFFF"/>
                </a:solidFill>
                <a:latin typeface="Calibri"/>
              </a:rPr>
              <a:t>.</a:t>
            </a:r>
          </a:p>
        </p:txBody>
      </p:sp>
      <p:sp>
        <p:nvSpPr>
          <p:cNvPr id="16" name="Zaoblený obdélník 15"/>
          <p:cNvSpPr/>
          <p:nvPr/>
        </p:nvSpPr>
        <p:spPr>
          <a:xfrm>
            <a:off x="4594880" y="1124744"/>
            <a:ext cx="3608699" cy="1728192"/>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lgn="ctr" defTabSz="577850">
              <a:lnSpc>
                <a:spcPct val="90000"/>
              </a:lnSpc>
              <a:spcBef>
                <a:spcPct val="0"/>
              </a:spcBef>
              <a:spcAft>
                <a:spcPct val="35000"/>
              </a:spcAft>
            </a:pPr>
            <a:r>
              <a:rPr lang="cs-CZ" sz="2000" dirty="0">
                <a:solidFill>
                  <a:sysClr val="window" lastClr="FFFFFF"/>
                </a:solidFill>
                <a:latin typeface="Calibri"/>
              </a:rPr>
              <a:t>Nedostatečné splnění povinnosti tvrzení, které má za výsledek doměření daně z moci úřední</a:t>
            </a:r>
          </a:p>
        </p:txBody>
      </p:sp>
      <p:sp>
        <p:nvSpPr>
          <p:cNvPr id="22" name="TextovéPole 21"/>
          <p:cNvSpPr txBox="1"/>
          <p:nvPr/>
        </p:nvSpPr>
        <p:spPr>
          <a:xfrm>
            <a:off x="323528" y="3068960"/>
            <a:ext cx="3896731" cy="2816156"/>
          </a:xfrm>
          <a:prstGeom prst="rect">
            <a:avLst/>
          </a:prstGeom>
          <a:noFill/>
        </p:spPr>
        <p:txBody>
          <a:bodyPr wrap="square" rtlCol="0">
            <a:spAutoFit/>
          </a:bodyPr>
          <a:lstStyle/>
          <a:p>
            <a:pPr marL="285750" indent="-285750">
              <a:buFont typeface="Arial" panose="020B0604020202020204" pitchFamily="34" charset="0"/>
              <a:buChar char="•"/>
            </a:pPr>
            <a:r>
              <a:rPr lang="cs-CZ" dirty="0" smtClean="0"/>
              <a:t>pro naplnění skutkové podstaty je irelevantní, zda došlo k doměření daně</a:t>
            </a:r>
          </a:p>
          <a:p>
            <a:pPr marL="285750" indent="-285750">
              <a:buFont typeface="Arial" panose="020B0604020202020204" pitchFamily="34" charset="0"/>
              <a:buChar char="•"/>
            </a:pPr>
            <a:endParaRPr lang="cs-CZ" sz="700" dirty="0" smtClean="0"/>
          </a:p>
          <a:p>
            <a:pPr marL="285750" indent="-285750">
              <a:buFont typeface="Arial" panose="020B0604020202020204" pitchFamily="34" charset="0"/>
              <a:buChar char="•"/>
            </a:pPr>
            <a:r>
              <a:rPr lang="cs-CZ" dirty="0" smtClean="0"/>
              <a:t>nejde o sankci za nesprávné tvrzení daně, ale za úmysl daň krátit </a:t>
            </a:r>
            <a:r>
              <a:rPr lang="cs-CZ" sz="1600" dirty="0" smtClean="0"/>
              <a:t>(nesprávné tvrzení může být jedním ze způsobů realizace; častější bude nepodání daňového tvrzení)</a:t>
            </a:r>
          </a:p>
          <a:p>
            <a:pPr marL="285750" indent="-285750">
              <a:buFont typeface="Arial" panose="020B0604020202020204" pitchFamily="34" charset="0"/>
              <a:buChar char="•"/>
            </a:pPr>
            <a:endParaRPr lang="cs-CZ" sz="800" dirty="0"/>
          </a:p>
        </p:txBody>
      </p:sp>
      <p:sp>
        <p:nvSpPr>
          <p:cNvPr id="23" name="TextovéPole 22"/>
          <p:cNvSpPr txBox="1"/>
          <p:nvPr/>
        </p:nvSpPr>
        <p:spPr>
          <a:xfrm>
            <a:off x="4358440" y="3069549"/>
            <a:ext cx="4081577" cy="3493264"/>
          </a:xfrm>
          <a:prstGeom prst="rect">
            <a:avLst/>
          </a:prstGeom>
          <a:noFill/>
        </p:spPr>
        <p:txBody>
          <a:bodyPr wrap="square" rtlCol="0">
            <a:spAutoFit/>
          </a:bodyPr>
          <a:lstStyle/>
          <a:p>
            <a:pPr marL="285750" indent="-285750">
              <a:buFont typeface="Arial" panose="020B0604020202020204" pitchFamily="34" charset="0"/>
              <a:buChar char="•"/>
            </a:pPr>
            <a:r>
              <a:rPr lang="cs-CZ" dirty="0" smtClean="0"/>
              <a:t>vznik penále je důsledkem nesprávného daňového tvrzení a následné aktivity správce daně </a:t>
            </a:r>
            <a:r>
              <a:rPr lang="cs-CZ" sz="1600" dirty="0" smtClean="0"/>
              <a:t>(doměření z moci úřední)</a:t>
            </a:r>
          </a:p>
          <a:p>
            <a:pPr marL="285750" indent="-285750">
              <a:buFont typeface="Arial" panose="020B0604020202020204" pitchFamily="34" charset="0"/>
              <a:buChar char="•"/>
            </a:pPr>
            <a:endParaRPr lang="cs-CZ" sz="700" dirty="0" smtClean="0"/>
          </a:p>
          <a:p>
            <a:pPr marL="285750" indent="-285750">
              <a:buFont typeface="Arial" panose="020B0604020202020204" pitchFamily="34" charset="0"/>
              <a:buChar char="•"/>
            </a:pPr>
            <a:r>
              <a:rPr lang="cs-CZ" dirty="0" smtClean="0"/>
              <a:t>k nesprávnému tvrzení může dojít v důsledku špatné auto-aplikace práva </a:t>
            </a:r>
            <a:r>
              <a:rPr lang="cs-CZ" sz="1600" dirty="0" smtClean="0"/>
              <a:t>(odlišný právní názor</a:t>
            </a:r>
            <a:r>
              <a:rPr lang="cs-CZ" dirty="0" smtClean="0"/>
              <a:t>), chyby či úmyslného jednání</a:t>
            </a:r>
          </a:p>
          <a:p>
            <a:pPr marL="285750" indent="-285750">
              <a:buFont typeface="Arial" panose="020B0604020202020204" pitchFamily="34" charset="0"/>
              <a:buChar char="•"/>
            </a:pPr>
            <a:endParaRPr lang="cs-CZ" sz="800" dirty="0"/>
          </a:p>
          <a:p>
            <a:pPr marL="285750" indent="-285750">
              <a:buFont typeface="Arial" panose="020B0604020202020204" pitchFamily="34" charset="0"/>
              <a:buChar char="•"/>
            </a:pPr>
            <a:r>
              <a:rPr lang="cs-CZ" dirty="0" smtClean="0"/>
              <a:t>nepodání daňového tvrzení není sankcionováno penálem</a:t>
            </a:r>
          </a:p>
          <a:p>
            <a:pPr marL="285750" indent="-285750">
              <a:buFont typeface="Arial" panose="020B0604020202020204" pitchFamily="34" charset="0"/>
              <a:buChar char="•"/>
            </a:pPr>
            <a:endParaRPr lang="cs-CZ" sz="800" dirty="0"/>
          </a:p>
        </p:txBody>
      </p:sp>
      <p:sp>
        <p:nvSpPr>
          <p:cNvPr id="8" name="TextovéPole 7"/>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32</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4182112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obsah 1"/>
          <p:cNvSpPr>
            <a:spLocks noGrp="1"/>
          </p:cNvSpPr>
          <p:nvPr>
            <p:ph idx="1"/>
          </p:nvPr>
        </p:nvSpPr>
        <p:spPr>
          <a:xfrm>
            <a:off x="457200" y="404665"/>
            <a:ext cx="8229600" cy="792087"/>
          </a:xfrm>
        </p:spPr>
        <p:txBody>
          <a:bodyPr>
            <a:normAutofit/>
          </a:bodyPr>
          <a:lstStyle/>
          <a:p>
            <a:r>
              <a:rPr lang="cs-CZ" sz="2800" b="1" dirty="0" smtClean="0"/>
              <a:t>Zavinění:</a:t>
            </a:r>
            <a:endParaRPr lang="cs-CZ" sz="2800" b="1" dirty="0"/>
          </a:p>
        </p:txBody>
      </p:sp>
      <p:sp>
        <p:nvSpPr>
          <p:cNvPr id="15" name="Zaoblený obdélník 14"/>
          <p:cNvSpPr/>
          <p:nvPr/>
        </p:nvSpPr>
        <p:spPr>
          <a:xfrm>
            <a:off x="611560" y="1124744"/>
            <a:ext cx="3608699" cy="122413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ctr" defTabSz="577850">
              <a:lnSpc>
                <a:spcPct val="80000"/>
              </a:lnSpc>
              <a:spcBef>
                <a:spcPct val="0"/>
              </a:spcBef>
              <a:spcAft>
                <a:spcPts val="0"/>
              </a:spcAft>
            </a:pPr>
            <a:r>
              <a:rPr lang="cs-CZ" sz="2800" dirty="0" smtClean="0">
                <a:solidFill>
                  <a:sysClr val="window" lastClr="FFFFFF"/>
                </a:solidFill>
                <a:latin typeface="Calibri"/>
              </a:rPr>
              <a:t>ve formě úmyslu</a:t>
            </a:r>
            <a:endParaRPr lang="cs-CZ" sz="2800" dirty="0">
              <a:solidFill>
                <a:sysClr val="window" lastClr="FFFFFF"/>
              </a:solidFill>
              <a:latin typeface="Calibri"/>
            </a:endParaRPr>
          </a:p>
        </p:txBody>
      </p:sp>
      <p:sp>
        <p:nvSpPr>
          <p:cNvPr id="16" name="Zaoblený obdélník 15"/>
          <p:cNvSpPr/>
          <p:nvPr/>
        </p:nvSpPr>
        <p:spPr>
          <a:xfrm>
            <a:off x="4594880" y="1124744"/>
            <a:ext cx="3608699" cy="122413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lgn="ctr" defTabSz="577850">
              <a:lnSpc>
                <a:spcPct val="90000"/>
              </a:lnSpc>
              <a:spcBef>
                <a:spcPct val="0"/>
              </a:spcBef>
              <a:spcAft>
                <a:spcPct val="35000"/>
              </a:spcAft>
            </a:pPr>
            <a:r>
              <a:rPr lang="cs-CZ" sz="2800" dirty="0" smtClean="0">
                <a:solidFill>
                  <a:sysClr val="window" lastClr="FFFFFF"/>
                </a:solidFill>
                <a:latin typeface="Calibri"/>
              </a:rPr>
              <a:t>nezkoumá se</a:t>
            </a:r>
            <a:endParaRPr lang="cs-CZ" sz="2800" dirty="0">
              <a:solidFill>
                <a:sysClr val="window" lastClr="FFFFFF"/>
              </a:solidFill>
              <a:latin typeface="Calibri"/>
            </a:endParaRPr>
          </a:p>
        </p:txBody>
      </p:sp>
      <p:sp>
        <p:nvSpPr>
          <p:cNvPr id="22" name="TextovéPole 21"/>
          <p:cNvSpPr txBox="1"/>
          <p:nvPr/>
        </p:nvSpPr>
        <p:spPr>
          <a:xfrm>
            <a:off x="332667" y="2708920"/>
            <a:ext cx="3896731" cy="1446550"/>
          </a:xfrm>
          <a:prstGeom prst="rect">
            <a:avLst/>
          </a:prstGeom>
          <a:noFill/>
        </p:spPr>
        <p:txBody>
          <a:bodyPr wrap="square" rtlCol="0">
            <a:spAutoFit/>
          </a:bodyPr>
          <a:lstStyle/>
          <a:p>
            <a:pPr marL="285750" indent="-285750">
              <a:buFont typeface="Arial" panose="020B0604020202020204" pitchFamily="34" charset="0"/>
              <a:buChar char="•"/>
            </a:pPr>
            <a:r>
              <a:rPr lang="cs-CZ" sz="2000" dirty="0" smtClean="0"/>
              <a:t>zkoumá se existence úmyslného zavinění (tomu musí odpovídat charakter dokazování)</a:t>
            </a:r>
          </a:p>
          <a:p>
            <a:pPr marL="285750" indent="-285750">
              <a:buFont typeface="Arial" panose="020B0604020202020204" pitchFamily="34" charset="0"/>
              <a:buChar char="•"/>
            </a:pPr>
            <a:endParaRPr lang="cs-CZ" sz="800" dirty="0" smtClean="0"/>
          </a:p>
        </p:txBody>
      </p:sp>
      <p:sp>
        <p:nvSpPr>
          <p:cNvPr id="23" name="TextovéPole 22"/>
          <p:cNvSpPr txBox="1"/>
          <p:nvPr/>
        </p:nvSpPr>
        <p:spPr>
          <a:xfrm>
            <a:off x="4358439" y="2708920"/>
            <a:ext cx="4081577" cy="2492990"/>
          </a:xfrm>
          <a:prstGeom prst="rect">
            <a:avLst/>
          </a:prstGeom>
          <a:noFill/>
        </p:spPr>
        <p:txBody>
          <a:bodyPr wrap="square" rtlCol="0">
            <a:spAutoFit/>
          </a:bodyPr>
          <a:lstStyle/>
          <a:p>
            <a:pPr marL="285750" indent="-285750">
              <a:buFont typeface="Arial" panose="020B0604020202020204" pitchFamily="34" charset="0"/>
              <a:buChar char="•"/>
            </a:pPr>
            <a:r>
              <a:rPr lang="cs-CZ" sz="2000" dirty="0" smtClean="0"/>
              <a:t>nezkoumá se zavinění (nedokazuje se)</a:t>
            </a:r>
          </a:p>
          <a:p>
            <a:pPr marL="285750" indent="-285750">
              <a:buFont typeface="Arial" panose="020B0604020202020204" pitchFamily="34" charset="0"/>
              <a:buChar char="•"/>
            </a:pPr>
            <a:endParaRPr lang="cs-CZ" sz="800" dirty="0" smtClean="0"/>
          </a:p>
          <a:p>
            <a:pPr marL="285750" indent="-285750">
              <a:buFont typeface="Arial" panose="020B0604020202020204" pitchFamily="34" charset="0"/>
              <a:buChar char="•"/>
            </a:pPr>
            <a:r>
              <a:rPr lang="cs-CZ" sz="2000" dirty="0" smtClean="0"/>
              <a:t>uvalení sankce je pouze zákonný důsledek splnění podmínky, že došlo k doměření daně z moci úřední</a:t>
            </a:r>
          </a:p>
          <a:p>
            <a:pPr marL="285750" indent="-285750">
              <a:buFont typeface="Arial" panose="020B0604020202020204" pitchFamily="34" charset="0"/>
              <a:buChar char="•"/>
            </a:pPr>
            <a:endParaRPr lang="cs-CZ" sz="800" dirty="0"/>
          </a:p>
        </p:txBody>
      </p:sp>
      <p:sp>
        <p:nvSpPr>
          <p:cNvPr id="8" name="TextovéPole 7"/>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33</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748060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obsah 1"/>
          <p:cNvSpPr>
            <a:spLocks noGrp="1"/>
          </p:cNvSpPr>
          <p:nvPr>
            <p:ph idx="1"/>
          </p:nvPr>
        </p:nvSpPr>
        <p:spPr>
          <a:xfrm>
            <a:off x="457200" y="404665"/>
            <a:ext cx="8229600" cy="792087"/>
          </a:xfrm>
        </p:spPr>
        <p:txBody>
          <a:bodyPr>
            <a:normAutofit fontScale="92500"/>
          </a:bodyPr>
          <a:lstStyle/>
          <a:p>
            <a:r>
              <a:rPr lang="cs-CZ" sz="2800" b="1" dirty="0"/>
              <a:t>Zohlednění výše škody </a:t>
            </a:r>
            <a:r>
              <a:rPr lang="cs-CZ" sz="2500" dirty="0"/>
              <a:t>(resp. škodlivosti jednání</a:t>
            </a:r>
            <a:r>
              <a:rPr lang="cs-CZ" sz="2500" dirty="0" smtClean="0"/>
              <a:t>):</a:t>
            </a:r>
            <a:endParaRPr lang="cs-CZ" sz="2500" dirty="0"/>
          </a:p>
        </p:txBody>
      </p:sp>
      <p:sp>
        <p:nvSpPr>
          <p:cNvPr id="15" name="Zaoblený obdélník 14"/>
          <p:cNvSpPr/>
          <p:nvPr/>
        </p:nvSpPr>
        <p:spPr>
          <a:xfrm>
            <a:off x="611560" y="1124744"/>
            <a:ext cx="3608699" cy="172819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ctr" defTabSz="577850">
              <a:lnSpc>
                <a:spcPct val="80000"/>
              </a:lnSpc>
              <a:spcBef>
                <a:spcPct val="0"/>
              </a:spcBef>
              <a:spcAft>
                <a:spcPts val="0"/>
              </a:spcAft>
            </a:pPr>
            <a:r>
              <a:rPr lang="cs-CZ" sz="2400" dirty="0">
                <a:solidFill>
                  <a:sysClr val="window" lastClr="FFFFFF"/>
                </a:solidFill>
                <a:latin typeface="Calibri"/>
              </a:rPr>
              <a:t>Trestný čin nastupuje až při překročení dané hranice škodlivosti jednání  </a:t>
            </a:r>
            <a:r>
              <a:rPr lang="cs-CZ" sz="2000" dirty="0">
                <a:solidFill>
                  <a:sysClr val="window" lastClr="FFFFFF"/>
                </a:solidFill>
                <a:latin typeface="Calibri"/>
              </a:rPr>
              <a:t>(větší rozsah)</a:t>
            </a:r>
            <a:endParaRPr lang="cs-CZ" sz="2000" dirty="0" smtClean="0">
              <a:solidFill>
                <a:sysClr val="window" lastClr="FFFFFF"/>
              </a:solidFill>
              <a:latin typeface="Calibri"/>
            </a:endParaRPr>
          </a:p>
        </p:txBody>
      </p:sp>
      <p:sp>
        <p:nvSpPr>
          <p:cNvPr id="16" name="Zaoblený obdélník 15"/>
          <p:cNvSpPr/>
          <p:nvPr/>
        </p:nvSpPr>
        <p:spPr>
          <a:xfrm>
            <a:off x="4594880" y="1124744"/>
            <a:ext cx="3608699" cy="1728192"/>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lgn="ctr" defTabSz="577850">
              <a:lnSpc>
                <a:spcPct val="90000"/>
              </a:lnSpc>
              <a:spcBef>
                <a:spcPct val="0"/>
              </a:spcBef>
              <a:spcAft>
                <a:spcPct val="35000"/>
              </a:spcAft>
            </a:pPr>
            <a:r>
              <a:rPr lang="cs-CZ" sz="2400" dirty="0">
                <a:solidFill>
                  <a:sysClr val="window" lastClr="FFFFFF"/>
                </a:solidFill>
                <a:latin typeface="Calibri"/>
              </a:rPr>
              <a:t>Nezohledňuje se</a:t>
            </a:r>
            <a:endParaRPr lang="cs-CZ" sz="2400" dirty="0" smtClean="0">
              <a:solidFill>
                <a:sysClr val="window" lastClr="FFFFFF"/>
              </a:solidFill>
              <a:latin typeface="Calibri"/>
            </a:endParaRPr>
          </a:p>
        </p:txBody>
      </p:sp>
      <p:sp>
        <p:nvSpPr>
          <p:cNvPr id="22" name="TextovéPole 21"/>
          <p:cNvSpPr txBox="1"/>
          <p:nvPr/>
        </p:nvSpPr>
        <p:spPr>
          <a:xfrm>
            <a:off x="323528" y="3068960"/>
            <a:ext cx="3896731" cy="2554545"/>
          </a:xfrm>
          <a:prstGeom prst="rect">
            <a:avLst/>
          </a:prstGeom>
          <a:noFill/>
        </p:spPr>
        <p:txBody>
          <a:bodyPr wrap="square" rtlCol="0">
            <a:spAutoFit/>
          </a:bodyPr>
          <a:lstStyle/>
          <a:p>
            <a:pPr marL="285750" indent="-285750">
              <a:buFont typeface="Arial" panose="020B0604020202020204" pitchFamily="34" charset="0"/>
              <a:buChar char="•"/>
            </a:pPr>
            <a:r>
              <a:rPr lang="cs-CZ" sz="2000" dirty="0" smtClean="0"/>
              <a:t>pro naplnění skutkové podstaty je nutné překročit určitou výši škody (zkrácené daně)</a:t>
            </a:r>
          </a:p>
          <a:p>
            <a:pPr marL="285750" indent="-285750">
              <a:buFont typeface="Arial" panose="020B0604020202020204" pitchFamily="34" charset="0"/>
              <a:buChar char="•"/>
            </a:pPr>
            <a:endParaRPr lang="cs-CZ" sz="2000" dirty="0" smtClean="0"/>
          </a:p>
          <a:p>
            <a:pPr marL="285750" indent="-285750">
              <a:buFont typeface="Arial" panose="020B0604020202020204" pitchFamily="34" charset="0"/>
              <a:buChar char="•"/>
            </a:pPr>
            <a:r>
              <a:rPr lang="cs-CZ" sz="2000" dirty="0" smtClean="0"/>
              <a:t>výše škody je určující pro výši trestu</a:t>
            </a:r>
          </a:p>
          <a:p>
            <a:endParaRPr lang="cs-CZ" sz="2000" dirty="0" smtClean="0"/>
          </a:p>
        </p:txBody>
      </p:sp>
      <p:sp>
        <p:nvSpPr>
          <p:cNvPr id="23" name="TextovéPole 22"/>
          <p:cNvSpPr txBox="1"/>
          <p:nvPr/>
        </p:nvSpPr>
        <p:spPr>
          <a:xfrm>
            <a:off x="4358440" y="3069549"/>
            <a:ext cx="4081577" cy="2492990"/>
          </a:xfrm>
          <a:prstGeom prst="rect">
            <a:avLst/>
          </a:prstGeom>
          <a:noFill/>
        </p:spPr>
        <p:txBody>
          <a:bodyPr wrap="square" rtlCol="0">
            <a:spAutoFit/>
          </a:bodyPr>
          <a:lstStyle/>
          <a:p>
            <a:pPr marL="285750" indent="-285750">
              <a:buFont typeface="Arial" panose="020B0604020202020204" pitchFamily="34" charset="0"/>
              <a:buChar char="•"/>
            </a:pPr>
            <a:r>
              <a:rPr lang="cs-CZ" sz="2000" dirty="0" smtClean="0"/>
              <a:t>penále vzniká u každého doměrku z moci úřední nezávisle na výši doměřené daně</a:t>
            </a:r>
          </a:p>
          <a:p>
            <a:pPr marL="285750" indent="-285750">
              <a:buFont typeface="Arial" panose="020B0604020202020204" pitchFamily="34" charset="0"/>
              <a:buChar char="•"/>
            </a:pPr>
            <a:endParaRPr lang="cs-CZ" sz="2000" dirty="0" smtClean="0"/>
          </a:p>
          <a:p>
            <a:pPr marL="285750" indent="-285750">
              <a:buFont typeface="Arial" panose="020B0604020202020204" pitchFamily="34" charset="0"/>
              <a:buChar char="•"/>
            </a:pPr>
            <a:r>
              <a:rPr lang="cs-CZ" sz="2000" dirty="0" smtClean="0"/>
              <a:t>sazba je lineární, nezvyšuje se s výší škody</a:t>
            </a:r>
          </a:p>
          <a:p>
            <a:pPr marL="285750" indent="-285750">
              <a:buFont typeface="Arial" panose="020B0604020202020204" pitchFamily="34" charset="0"/>
              <a:buChar char="•"/>
            </a:pPr>
            <a:endParaRPr lang="cs-CZ" sz="800" dirty="0" smtClean="0"/>
          </a:p>
          <a:p>
            <a:pPr marL="285750" indent="-285750">
              <a:buFont typeface="Arial" panose="020B0604020202020204" pitchFamily="34" charset="0"/>
              <a:buChar char="•"/>
            </a:pPr>
            <a:endParaRPr lang="cs-CZ" sz="800" dirty="0"/>
          </a:p>
        </p:txBody>
      </p:sp>
      <p:sp>
        <p:nvSpPr>
          <p:cNvPr id="8" name="TextovéPole 7"/>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34</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12573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pPr>
              <a:spcAft>
                <a:spcPts val="600"/>
              </a:spcAft>
            </a:pPr>
            <a:r>
              <a:rPr lang="cs-CZ" sz="2400" dirty="0"/>
              <a:t>podle čl. 4 Protokolu č. 7 nikdo nesmí být (i) vystaven trestnímu stíhání, (ii) </a:t>
            </a:r>
            <a:r>
              <a:rPr lang="cs-CZ" sz="2400" dirty="0" smtClean="0"/>
              <a:t>souzen nebo </a:t>
            </a:r>
            <a:r>
              <a:rPr lang="cs-CZ" sz="2400" dirty="0"/>
              <a:t>(iii) potrestán dvakrát za stejný trestný čin</a:t>
            </a:r>
          </a:p>
          <a:p>
            <a:pPr>
              <a:lnSpc>
                <a:spcPct val="90000"/>
              </a:lnSpc>
              <a:spcAft>
                <a:spcPts val="600"/>
              </a:spcAft>
            </a:pPr>
            <a:r>
              <a:rPr lang="cs-CZ" sz="2400" dirty="0"/>
              <a:t>cílem čl. 4 Protokolu č. 7 je zamezit opakovanému trestnímu stíhání, které již jednou skončilo konečným rozhodnutím s povahou </a:t>
            </a:r>
            <a:r>
              <a:rPr lang="cs-CZ" sz="2400" i="1" dirty="0"/>
              <a:t>res </a:t>
            </a:r>
            <a:r>
              <a:rPr lang="cs-CZ" sz="2400" i="1" dirty="0" err="1"/>
              <a:t>iudicata</a:t>
            </a:r>
            <a:r>
              <a:rPr lang="cs-CZ" sz="2400" dirty="0"/>
              <a:t> </a:t>
            </a:r>
          </a:p>
          <a:p>
            <a:pPr>
              <a:spcAft>
                <a:spcPts val="600"/>
              </a:spcAft>
            </a:pPr>
            <a:r>
              <a:rPr lang="cs-CZ" sz="2400" dirty="0"/>
              <a:t>čl. 4 Protokolu č. 7 neposkytuje ochranu proti překážce litispendence, tedy nebrání několika konkurujícím si řízením</a:t>
            </a:r>
          </a:p>
          <a:p>
            <a:pPr>
              <a:spcAft>
                <a:spcPts val="600"/>
              </a:spcAft>
            </a:pPr>
            <a:r>
              <a:rPr lang="cs-CZ" sz="2400" dirty="0"/>
              <a:t>pokud je za situace dvou souběžně probíhajících řízení jedno řízení zastaveno poté, co se druhé řízení stane konečným, není způsoben rozpor s Úmluvou</a:t>
            </a:r>
          </a:p>
          <a:p>
            <a:endParaRPr lang="cs-CZ" sz="2800" dirty="0"/>
          </a:p>
          <a:p>
            <a:endParaRPr lang="cs-CZ" dirty="0"/>
          </a:p>
        </p:txBody>
      </p:sp>
      <p:sp>
        <p:nvSpPr>
          <p:cNvPr id="4" name="Nadpis 3"/>
          <p:cNvSpPr>
            <a:spLocks noGrp="1"/>
          </p:cNvSpPr>
          <p:nvPr>
            <p:ph type="title"/>
          </p:nvPr>
        </p:nvSpPr>
        <p:spPr/>
        <p:txBody>
          <a:bodyPr>
            <a:normAutofit fontScale="90000"/>
          </a:bodyPr>
          <a:lstStyle/>
          <a:p>
            <a:r>
              <a:rPr lang="cs-CZ" sz="3600" dirty="0"/>
              <a:t>Vedení dvojího řízení podle judikatury ESLP </a:t>
            </a:r>
            <a:r>
              <a:rPr lang="cs-CZ" sz="2200" dirty="0">
                <a:solidFill>
                  <a:schemeClr val="accent1"/>
                </a:solidFill>
              </a:rPr>
              <a:t>(Lucky </a:t>
            </a:r>
            <a:r>
              <a:rPr lang="cs-CZ" sz="2200" dirty="0" err="1">
                <a:solidFill>
                  <a:schemeClr val="accent1"/>
                </a:solidFill>
              </a:rPr>
              <a:t>Dev</a:t>
            </a:r>
            <a:r>
              <a:rPr lang="cs-CZ" sz="2200" dirty="0">
                <a:solidFill>
                  <a:schemeClr val="accent1"/>
                </a:solidFill>
              </a:rPr>
              <a:t> proti Švédsku, </a:t>
            </a:r>
            <a:r>
              <a:rPr lang="cs-CZ" sz="2200" dirty="0" err="1">
                <a:solidFill>
                  <a:schemeClr val="accent1"/>
                </a:solidFill>
              </a:rPr>
              <a:t>Nykänen</a:t>
            </a:r>
            <a:r>
              <a:rPr lang="cs-CZ" sz="2200" dirty="0">
                <a:solidFill>
                  <a:schemeClr val="accent1"/>
                </a:solidFill>
              </a:rPr>
              <a:t> proti Finsku</a:t>
            </a:r>
            <a:r>
              <a:rPr lang="cs-CZ" sz="2200" dirty="0" smtClean="0">
                <a:solidFill>
                  <a:schemeClr val="accent1"/>
                </a:solidFill>
              </a:rPr>
              <a:t>)</a:t>
            </a:r>
            <a:endParaRPr lang="cs-CZ" sz="53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35</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2871845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a:t>stížnosti </a:t>
            </a:r>
            <a:r>
              <a:rPr lang="cs-CZ" dirty="0" err="1">
                <a:solidFill>
                  <a:schemeClr val="accent1"/>
                </a:solidFill>
              </a:rPr>
              <a:t>Frisvold</a:t>
            </a:r>
            <a:r>
              <a:rPr lang="cs-CZ" dirty="0">
                <a:solidFill>
                  <a:schemeClr val="accent1"/>
                </a:solidFill>
              </a:rPr>
              <a:t> proti Norsku a </a:t>
            </a:r>
            <a:r>
              <a:rPr lang="cs-CZ" dirty="0" err="1">
                <a:solidFill>
                  <a:schemeClr val="accent1"/>
                </a:solidFill>
              </a:rPr>
              <a:t>Flom</a:t>
            </a:r>
            <a:r>
              <a:rPr lang="cs-CZ" dirty="0">
                <a:solidFill>
                  <a:schemeClr val="accent1"/>
                </a:solidFill>
              </a:rPr>
              <a:t> </a:t>
            </a:r>
            <a:r>
              <a:rPr lang="cs-CZ" dirty="0" err="1">
                <a:solidFill>
                  <a:schemeClr val="accent1"/>
                </a:solidFill>
              </a:rPr>
              <a:t>Jacobsen</a:t>
            </a:r>
            <a:r>
              <a:rPr lang="cs-CZ" dirty="0">
                <a:solidFill>
                  <a:schemeClr val="accent1"/>
                </a:solidFill>
              </a:rPr>
              <a:t> proti Norsku</a:t>
            </a:r>
          </a:p>
          <a:p>
            <a:pPr lvl="1"/>
            <a:r>
              <a:rPr lang="cs-CZ" dirty="0"/>
              <a:t>argumentace norské vlády a norského Nejvyššího soudu:</a:t>
            </a:r>
          </a:p>
          <a:p>
            <a:pPr lvl="2"/>
            <a:r>
              <a:rPr lang="cs-CZ" dirty="0"/>
              <a:t>daňová přirážka ukládaná za nesplnění povinnosti řádně tvrdit daň je trestním obviněním ve smyslu čl. 6 Úmluvy</a:t>
            </a:r>
          </a:p>
          <a:p>
            <a:pPr lvl="2"/>
            <a:r>
              <a:rPr lang="cs-CZ" dirty="0"/>
              <a:t>daňová přirážka a trest za daňový podvod sankcionují totožný skutek</a:t>
            </a:r>
          </a:p>
          <a:p>
            <a:pPr lvl="2"/>
            <a:r>
              <a:rPr lang="cs-CZ" dirty="0"/>
              <a:t>stěžejní otázka – šlo o </a:t>
            </a:r>
            <a:r>
              <a:rPr lang="cs-CZ" b="1" dirty="0"/>
              <a:t>následné</a:t>
            </a:r>
            <a:r>
              <a:rPr lang="cs-CZ" dirty="0"/>
              <a:t> stíhání, které je v rozporu čl. 4 Protokolu č. </a:t>
            </a:r>
            <a:r>
              <a:rPr lang="cs-CZ" dirty="0" smtClean="0"/>
              <a:t>7, </a:t>
            </a:r>
            <a:r>
              <a:rPr lang="cs-CZ" dirty="0"/>
              <a:t>nebo o </a:t>
            </a:r>
            <a:r>
              <a:rPr lang="cs-CZ" b="1" dirty="0"/>
              <a:t>souběžná</a:t>
            </a:r>
            <a:r>
              <a:rPr lang="cs-CZ" dirty="0"/>
              <a:t> řízení, která jsou do určité míry přípustná?</a:t>
            </a:r>
          </a:p>
          <a:p>
            <a:pPr lvl="2"/>
            <a:endParaRPr lang="cs-CZ" sz="1000" dirty="0"/>
          </a:p>
          <a:p>
            <a:r>
              <a:rPr lang="cs-CZ" dirty="0"/>
              <a:t>souběžné řízení = propojení v podstatě věci a čase</a:t>
            </a:r>
          </a:p>
          <a:p>
            <a:endParaRPr lang="cs-CZ" sz="1200" dirty="0"/>
          </a:p>
          <a:p>
            <a:r>
              <a:rPr lang="cs-CZ" dirty="0"/>
              <a:t>čl. 4 Protokolu č. 7 poskytuje subjektům ochranu před vedením </a:t>
            </a:r>
            <a:r>
              <a:rPr lang="cs-CZ" b="1" dirty="0"/>
              <a:t>dalšího řízení v totožné věci</a:t>
            </a:r>
          </a:p>
          <a:p>
            <a:endParaRPr lang="cs-CZ" sz="2800" dirty="0"/>
          </a:p>
          <a:p>
            <a:endParaRPr lang="cs-CZ" dirty="0"/>
          </a:p>
        </p:txBody>
      </p:sp>
      <p:sp>
        <p:nvSpPr>
          <p:cNvPr id="4" name="Nadpis 3"/>
          <p:cNvSpPr>
            <a:spLocks noGrp="1"/>
          </p:cNvSpPr>
          <p:nvPr>
            <p:ph type="title"/>
          </p:nvPr>
        </p:nvSpPr>
        <p:spPr/>
        <p:txBody>
          <a:bodyPr>
            <a:normAutofit/>
          </a:bodyPr>
          <a:lstStyle/>
          <a:p>
            <a:r>
              <a:rPr lang="cs-CZ" sz="3200" dirty="0"/>
              <a:t>Následná vs. souběžná řízení</a:t>
            </a:r>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36</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75229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a:t>Česká republika bude v uvedených norských kauzách před ESLP vystupovat jako vedlejší účastník podle čl. 36 odst. 2 Evropské úmluvy o lidských právech</a:t>
            </a:r>
          </a:p>
          <a:p>
            <a:r>
              <a:rPr lang="cs-CZ" dirty="0"/>
              <a:t>z intervence vlády České republiky:</a:t>
            </a:r>
          </a:p>
          <a:p>
            <a:pPr lvl="1"/>
            <a:r>
              <a:rPr lang="cs-CZ" dirty="0"/>
              <a:t>řada evropských států učinila k Protokolu č. 7 Úmluvy prohlášení k zúžení rozsahu jeho působnosti pouze na řízení, která jsou považována za řízení trestní dle jejich národního práva (např. </a:t>
            </a:r>
            <a:r>
              <a:rPr lang="cs-CZ" smtClean="0"/>
              <a:t>Francie</a:t>
            </a:r>
            <a:r>
              <a:rPr lang="cs-CZ" dirty="0"/>
              <a:t>, Itálie, Portugalsko) </a:t>
            </a:r>
          </a:p>
          <a:p>
            <a:pPr lvl="1"/>
            <a:r>
              <a:rPr lang="cs-CZ" dirty="0"/>
              <a:t>některé státy k ratifikaci Protokolu č. 7 vůbec nepřistoupily (např. Nizozemí, Německo, Turecko)</a:t>
            </a:r>
          </a:p>
          <a:p>
            <a:endParaRPr lang="cs-CZ" sz="2800" dirty="0"/>
          </a:p>
          <a:p>
            <a:endParaRPr lang="cs-CZ" dirty="0"/>
          </a:p>
        </p:txBody>
      </p:sp>
      <p:sp>
        <p:nvSpPr>
          <p:cNvPr id="4" name="Nadpis 3"/>
          <p:cNvSpPr>
            <a:spLocks noGrp="1"/>
          </p:cNvSpPr>
          <p:nvPr>
            <p:ph type="title"/>
          </p:nvPr>
        </p:nvSpPr>
        <p:spPr/>
        <p:txBody>
          <a:bodyPr>
            <a:normAutofit/>
          </a:bodyPr>
          <a:lstStyle/>
          <a:p>
            <a:pPr lvl="1" algn="l" rtl="0">
              <a:spcBef>
                <a:spcPct val="0"/>
              </a:spcBef>
            </a:pPr>
            <a:r>
              <a:rPr lang="cs-CZ" sz="3200" b="1" kern="1200" dirty="0">
                <a:solidFill>
                  <a:schemeClr val="tx2"/>
                </a:solidFill>
                <a:effectLst>
                  <a:outerShdw blurRad="31750" dist="25400" dir="5400000" algn="tl" rotWithShape="0">
                    <a:srgbClr val="000000">
                      <a:alpha val="25000"/>
                    </a:srgbClr>
                  </a:outerShdw>
                </a:effectLst>
                <a:latin typeface="+mj-lt"/>
                <a:ea typeface="+mj-ea"/>
                <a:cs typeface="+mj-cs"/>
              </a:rPr>
              <a:t>Ke stížnostem </a:t>
            </a:r>
            <a:r>
              <a:rPr lang="cs-CZ" sz="3200" b="1" kern="1200" dirty="0" err="1">
                <a:solidFill>
                  <a:schemeClr val="tx2"/>
                </a:solidFill>
                <a:effectLst>
                  <a:outerShdw blurRad="31750" dist="25400" dir="5400000" algn="tl" rotWithShape="0">
                    <a:srgbClr val="000000">
                      <a:alpha val="25000"/>
                    </a:srgbClr>
                  </a:outerShdw>
                </a:effectLst>
                <a:latin typeface="+mj-lt"/>
                <a:ea typeface="+mj-ea"/>
                <a:cs typeface="+mj-cs"/>
              </a:rPr>
              <a:t>Frisvold</a:t>
            </a:r>
            <a:r>
              <a:rPr lang="cs-CZ" sz="3200" b="1" kern="1200" dirty="0">
                <a:solidFill>
                  <a:schemeClr val="tx2"/>
                </a:solidFill>
                <a:effectLst>
                  <a:outerShdw blurRad="31750" dist="25400" dir="5400000" algn="tl" rotWithShape="0">
                    <a:srgbClr val="000000">
                      <a:alpha val="25000"/>
                    </a:srgbClr>
                  </a:outerShdw>
                </a:effectLst>
                <a:latin typeface="+mj-lt"/>
                <a:ea typeface="+mj-ea"/>
                <a:cs typeface="+mj-cs"/>
              </a:rPr>
              <a:t> proti Norsku a </a:t>
            </a:r>
            <a:r>
              <a:rPr lang="cs-CZ" sz="3200" b="1" kern="1200" dirty="0" err="1">
                <a:solidFill>
                  <a:schemeClr val="tx2"/>
                </a:solidFill>
                <a:effectLst>
                  <a:outerShdw blurRad="31750" dist="25400" dir="5400000" algn="tl" rotWithShape="0">
                    <a:srgbClr val="000000">
                      <a:alpha val="25000"/>
                    </a:srgbClr>
                  </a:outerShdw>
                </a:effectLst>
                <a:latin typeface="+mj-lt"/>
                <a:ea typeface="+mj-ea"/>
                <a:cs typeface="+mj-cs"/>
              </a:rPr>
              <a:t>Flom</a:t>
            </a:r>
            <a:r>
              <a:rPr lang="cs-CZ" sz="3200" b="1" kern="1200" dirty="0">
                <a:solidFill>
                  <a:schemeClr val="tx2"/>
                </a:solidFill>
                <a:effectLst>
                  <a:outerShdw blurRad="31750" dist="25400" dir="5400000" algn="tl" rotWithShape="0">
                    <a:srgbClr val="000000">
                      <a:alpha val="25000"/>
                    </a:srgbClr>
                  </a:outerShdw>
                </a:effectLst>
                <a:latin typeface="+mj-lt"/>
                <a:ea typeface="+mj-ea"/>
                <a:cs typeface="+mj-cs"/>
              </a:rPr>
              <a:t> </a:t>
            </a:r>
            <a:r>
              <a:rPr lang="cs-CZ" sz="3200" b="1" kern="1200" dirty="0" err="1">
                <a:solidFill>
                  <a:schemeClr val="tx2"/>
                </a:solidFill>
                <a:effectLst>
                  <a:outerShdw blurRad="31750" dist="25400" dir="5400000" algn="tl" rotWithShape="0">
                    <a:srgbClr val="000000">
                      <a:alpha val="25000"/>
                    </a:srgbClr>
                  </a:outerShdw>
                </a:effectLst>
                <a:latin typeface="+mj-lt"/>
                <a:ea typeface="+mj-ea"/>
                <a:cs typeface="+mj-cs"/>
              </a:rPr>
              <a:t>Jacobsen</a:t>
            </a:r>
            <a:r>
              <a:rPr lang="cs-CZ" sz="3200" b="1" kern="1200" dirty="0">
                <a:solidFill>
                  <a:schemeClr val="tx2"/>
                </a:solidFill>
                <a:effectLst>
                  <a:outerShdw blurRad="31750" dist="25400" dir="5400000" algn="tl" rotWithShape="0">
                    <a:srgbClr val="000000">
                      <a:alpha val="25000"/>
                    </a:srgbClr>
                  </a:outerShdw>
                </a:effectLst>
                <a:latin typeface="+mj-lt"/>
                <a:ea typeface="+mj-ea"/>
                <a:cs typeface="+mj-cs"/>
              </a:rPr>
              <a:t> proti Norsku</a:t>
            </a:r>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37</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53244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2"/>
          </p:nvPr>
        </p:nvSpPr>
        <p:spPr/>
        <p:txBody>
          <a:bodyPr/>
          <a:lstStyle/>
          <a:p>
            <a:fld id="{AD04A1B4-0339-4C91-9689-684CD0805C7C}" type="slidenum">
              <a:rPr lang="cs-CZ" smtClean="0"/>
              <a:t>38</a:t>
            </a:fld>
            <a:endParaRPr lang="cs-CZ"/>
          </a:p>
        </p:txBody>
      </p:sp>
      <p:sp>
        <p:nvSpPr>
          <p:cNvPr id="4" name="Nadpis 3"/>
          <p:cNvSpPr>
            <a:spLocks noGrp="1"/>
          </p:cNvSpPr>
          <p:nvPr>
            <p:ph type="title"/>
          </p:nvPr>
        </p:nvSpPr>
        <p:spPr>
          <a:xfrm>
            <a:off x="467544" y="1988840"/>
            <a:ext cx="8229600" cy="1143000"/>
          </a:xfrm>
        </p:spPr>
        <p:txBody>
          <a:bodyPr>
            <a:normAutofit/>
          </a:bodyPr>
          <a:lstStyle/>
          <a:p>
            <a:pPr algn="ctr"/>
            <a:r>
              <a:rPr lang="cs-CZ" dirty="0" smtClean="0"/>
              <a:t>6. Současný vývoj</a:t>
            </a:r>
            <a:r>
              <a:rPr lang="cs-CZ" dirty="0"/>
              <a:t>	</a:t>
            </a:r>
          </a:p>
        </p:txBody>
      </p:sp>
    </p:spTree>
    <p:extLst>
      <p:ext uri="{BB962C8B-B14F-4D97-AF65-F5344CB8AC3E}">
        <p14:creationId xmlns:p14="http://schemas.microsoft.com/office/powerpoint/2010/main" val="1789925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marL="367200" indent="-342900">
              <a:lnSpc>
                <a:spcPct val="120000"/>
              </a:lnSpc>
            </a:pPr>
            <a:r>
              <a:rPr lang="cs-CZ" sz="2800" dirty="0"/>
              <a:t>zastavil trestní stíhání s odkazem na vytvoření překážky </a:t>
            </a:r>
            <a:r>
              <a:rPr lang="cs-CZ" sz="2800" i="1" dirty="0"/>
              <a:t>ne bis in idem</a:t>
            </a:r>
          </a:p>
          <a:p>
            <a:pPr marL="367200" indent="-342900">
              <a:lnSpc>
                <a:spcPct val="120000"/>
              </a:lnSpc>
            </a:pPr>
            <a:r>
              <a:rPr lang="cs-CZ" sz="2800" dirty="0"/>
              <a:t>„</a:t>
            </a:r>
            <a:r>
              <a:rPr lang="cs-CZ" sz="2800" i="1" dirty="0"/>
              <a:t>otázka daňového penále a vzniku překážky ne bis in idem při současně vedeném trestním řízení týkajícího se zkrácení daně byla řešena Evropským soudem pro lidská práva…</a:t>
            </a:r>
            <a:r>
              <a:rPr lang="cs-CZ" sz="2800" dirty="0"/>
              <a:t>“</a:t>
            </a:r>
          </a:p>
          <a:p>
            <a:pPr marL="367200" indent="-342900">
              <a:lnSpc>
                <a:spcPct val="120000"/>
              </a:lnSpc>
            </a:pPr>
            <a:r>
              <a:rPr lang="cs-CZ" sz="2800" dirty="0"/>
              <a:t>„</a:t>
            </a:r>
            <a:r>
              <a:rPr lang="cs-CZ" sz="2800" i="1" dirty="0"/>
              <a:t>s ohledem na shora uvedenou jednoznačnou judikaturu ESLP, nalézacímu soudu nezbylo, než dospět k závěru, že </a:t>
            </a:r>
            <a:r>
              <a:rPr lang="cs-CZ" sz="2800" b="1" i="1" dirty="0"/>
              <a:t>uložením daňového penále vztahujícího se k daním z příjmů…došlo k vytvoření překážky ne bis in idem</a:t>
            </a:r>
            <a:r>
              <a:rPr lang="cs-CZ" sz="2800" dirty="0"/>
              <a:t>“</a:t>
            </a:r>
          </a:p>
          <a:p>
            <a:pPr marL="367200" indent="-342900">
              <a:lnSpc>
                <a:spcPct val="120000"/>
              </a:lnSpc>
            </a:pPr>
            <a:r>
              <a:rPr lang="cs-CZ" sz="2800" dirty="0"/>
              <a:t>„</a:t>
            </a:r>
            <a:r>
              <a:rPr lang="cs-CZ" sz="2800" i="1" dirty="0"/>
              <a:t>za situace, kdy proti obžalovanému nebylo zahájeno trestní stíhání pro nedostatky ve vedení účetnictví…soudu nezbylo, než trestní stíhání zastavit</a:t>
            </a:r>
            <a:r>
              <a:rPr lang="cs-CZ" sz="2800" dirty="0" smtClean="0"/>
              <a:t>“</a:t>
            </a:r>
            <a:endParaRPr lang="cs-CZ" dirty="0"/>
          </a:p>
        </p:txBody>
      </p:sp>
      <p:sp>
        <p:nvSpPr>
          <p:cNvPr id="4" name="Nadpis 3"/>
          <p:cNvSpPr>
            <a:spLocks noGrp="1"/>
          </p:cNvSpPr>
          <p:nvPr>
            <p:ph type="title"/>
          </p:nvPr>
        </p:nvSpPr>
        <p:spPr/>
        <p:txBody>
          <a:bodyPr>
            <a:normAutofit/>
          </a:bodyPr>
          <a:lstStyle/>
          <a:p>
            <a:pPr lvl="1" algn="l" rtl="0">
              <a:spcBef>
                <a:spcPct val="0"/>
              </a:spcBef>
            </a:pPr>
            <a:r>
              <a:rPr lang="cs-CZ" sz="3200" b="1" kern="1200" dirty="0" smtClean="0">
                <a:solidFill>
                  <a:schemeClr val="tx2"/>
                </a:solidFill>
                <a:effectLst>
                  <a:outerShdw blurRad="31750" dist="25400" dir="5400000" algn="tl" rotWithShape="0">
                    <a:srgbClr val="000000">
                      <a:alpha val="25000"/>
                    </a:srgbClr>
                  </a:outerShdw>
                </a:effectLst>
                <a:latin typeface="+mj-lt"/>
                <a:ea typeface="+mj-ea"/>
                <a:cs typeface="+mj-cs"/>
              </a:rPr>
              <a:t>Obvodní soud pro Prahu 4</a:t>
            </a:r>
            <a:endParaRPr lang="cs-CZ" sz="3200" b="1" kern="1200" dirty="0">
              <a:solidFill>
                <a:schemeClr val="tx2"/>
              </a:solidFill>
              <a:effectLst>
                <a:outerShdw blurRad="31750" dist="25400" dir="5400000" algn="tl" rotWithShape="0">
                  <a:srgbClr val="000000">
                    <a:alpha val="25000"/>
                  </a:srgbClr>
                </a:outerShdw>
              </a:effectLst>
              <a:latin typeface="+mj-lt"/>
              <a:ea typeface="+mj-ea"/>
              <a:cs typeface="+mj-cs"/>
            </a:endParaRPr>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39</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373552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aoblený obdélník 4"/>
          <p:cNvSpPr/>
          <p:nvPr/>
        </p:nvSpPr>
        <p:spPr>
          <a:xfrm>
            <a:off x="251520" y="548680"/>
            <a:ext cx="8496944" cy="525658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dirty="0" smtClean="0"/>
              <a:t>§ 240 trestního zákoníku</a:t>
            </a:r>
            <a:endParaRPr lang="cs-CZ" sz="1400" dirty="0" smtClean="0"/>
          </a:p>
          <a:p>
            <a:pPr algn="ctr"/>
            <a:endParaRPr lang="cs-CZ" sz="800" dirty="0" smtClean="0"/>
          </a:p>
          <a:p>
            <a:pPr algn="ctr"/>
            <a:endParaRPr lang="cs-CZ" sz="800" dirty="0" smtClean="0"/>
          </a:p>
          <a:p>
            <a:pPr algn="ctr"/>
            <a:r>
              <a:rPr lang="cs-CZ" sz="1400" b="1" dirty="0"/>
              <a:t>Zkrácení daně, poplatku a podobné povinné platby</a:t>
            </a:r>
          </a:p>
          <a:p>
            <a:endParaRPr lang="cs-CZ" sz="1400" dirty="0"/>
          </a:p>
          <a:p>
            <a:r>
              <a:rPr lang="cs-CZ" sz="1400" dirty="0" smtClean="0"/>
              <a:t>(</a:t>
            </a:r>
            <a:r>
              <a:rPr lang="cs-CZ" sz="1400" dirty="0"/>
              <a:t>1) Kdo ve větším rozsahu zkrátí daň, clo, pojistné na sociální zabezpečení, příspěvek na státní politiku zaměstnanosti, pojistné na úrazové pojištění, pojistné na zdravotní pojištění, poplatek nebo jinou podobnou povinnou platbu anebo vyláká výhodu na některé z těchto povinných plateb, bude potrestán odnětím svobody na šest měsíců až tři léta nebo zákazem činnosti.</a:t>
            </a:r>
          </a:p>
          <a:p>
            <a:r>
              <a:rPr lang="cs-CZ" sz="1400" dirty="0"/>
              <a:t> </a:t>
            </a:r>
          </a:p>
          <a:p>
            <a:r>
              <a:rPr lang="cs-CZ" sz="1400" dirty="0" smtClean="0"/>
              <a:t>(</a:t>
            </a:r>
            <a:r>
              <a:rPr lang="cs-CZ" sz="1400" dirty="0"/>
              <a:t>2) Odnětím svobody na dvě léta až osm let bude pachatel potrestán,</a:t>
            </a:r>
          </a:p>
          <a:p>
            <a:r>
              <a:rPr lang="cs-CZ" sz="1400" dirty="0"/>
              <a:t> </a:t>
            </a:r>
          </a:p>
          <a:p>
            <a:r>
              <a:rPr lang="cs-CZ" sz="1400" dirty="0"/>
              <a:t>a) spáchá-li čin uvedený v odstavci 1 nejméně se dvěma osobami,</a:t>
            </a:r>
          </a:p>
          <a:p>
            <a:r>
              <a:rPr lang="cs-CZ" sz="1400" dirty="0"/>
              <a:t> </a:t>
            </a:r>
          </a:p>
          <a:p>
            <a:r>
              <a:rPr lang="cs-CZ" sz="1400" dirty="0"/>
              <a:t>b) poruší-li k usnadnění takového činu úřední uzávěru, nebo</a:t>
            </a:r>
          </a:p>
          <a:p>
            <a:r>
              <a:rPr lang="cs-CZ" sz="1400" dirty="0"/>
              <a:t> </a:t>
            </a:r>
          </a:p>
          <a:p>
            <a:r>
              <a:rPr lang="cs-CZ" sz="1400" dirty="0"/>
              <a:t>c) spáchá-li takový čin ve značném rozsahu.</a:t>
            </a:r>
          </a:p>
          <a:p>
            <a:r>
              <a:rPr lang="cs-CZ" sz="1400" dirty="0"/>
              <a:t> </a:t>
            </a:r>
          </a:p>
          <a:p>
            <a:r>
              <a:rPr lang="cs-CZ" sz="1400" dirty="0" smtClean="0"/>
              <a:t>(</a:t>
            </a:r>
            <a:r>
              <a:rPr lang="cs-CZ" sz="1400" dirty="0"/>
              <a:t>3) Odnětím svobody na pět až deset let bude pachatel potrestán, spáchá-li čin uvedený v odstavci 1 ve velkém rozsahu</a:t>
            </a:r>
            <a:r>
              <a:rPr lang="cs-CZ" sz="1400" dirty="0" smtClean="0"/>
              <a:t>.</a:t>
            </a:r>
            <a:endParaRPr lang="cs-CZ" sz="1400" dirty="0"/>
          </a:p>
        </p:txBody>
      </p:sp>
      <p:sp>
        <p:nvSpPr>
          <p:cNvPr id="4"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4</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184146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aoblený obdélník 4"/>
          <p:cNvSpPr/>
          <p:nvPr/>
        </p:nvSpPr>
        <p:spPr>
          <a:xfrm>
            <a:off x="167660" y="208211"/>
            <a:ext cx="4836260" cy="693077"/>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sz="1400" b="1" dirty="0"/>
              <a:t>Je penále trestním obviněním ve </a:t>
            </a:r>
            <a:r>
              <a:rPr lang="cs-CZ" sz="1400" b="1" dirty="0" smtClean="0"/>
              <a:t>smyslu</a:t>
            </a:r>
          </a:p>
          <a:p>
            <a:pPr algn="ctr"/>
            <a:r>
              <a:rPr lang="cs-CZ" sz="1400" b="1" dirty="0" smtClean="0"/>
              <a:t>čl</a:t>
            </a:r>
            <a:r>
              <a:rPr lang="cs-CZ" sz="1400" b="1" dirty="0"/>
              <a:t>. 6 Úmluvy?</a:t>
            </a:r>
          </a:p>
        </p:txBody>
      </p:sp>
      <p:sp>
        <p:nvSpPr>
          <p:cNvPr id="8" name="Zaoblený obdélník 7"/>
          <p:cNvSpPr/>
          <p:nvPr/>
        </p:nvSpPr>
        <p:spPr>
          <a:xfrm>
            <a:off x="1266528" y="1085023"/>
            <a:ext cx="936105" cy="367471"/>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cs-CZ" sz="1400" b="1" dirty="0" smtClean="0"/>
              <a:t>NE</a:t>
            </a:r>
            <a:endParaRPr lang="cs-CZ" sz="1400" b="1" dirty="0"/>
          </a:p>
        </p:txBody>
      </p:sp>
      <p:sp>
        <p:nvSpPr>
          <p:cNvPr id="13" name="Zaoblený obdélník 12"/>
          <p:cNvSpPr/>
          <p:nvPr/>
        </p:nvSpPr>
        <p:spPr>
          <a:xfrm>
            <a:off x="3104197" y="1081482"/>
            <a:ext cx="1014262" cy="36747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1400" b="1" dirty="0" smtClean="0"/>
              <a:t>ANO</a:t>
            </a:r>
            <a:endParaRPr lang="cs-CZ" sz="1400" b="1" dirty="0"/>
          </a:p>
        </p:txBody>
      </p:sp>
      <p:sp>
        <p:nvSpPr>
          <p:cNvPr id="23" name="Zaoblený obdélník 22"/>
          <p:cNvSpPr/>
          <p:nvPr/>
        </p:nvSpPr>
        <p:spPr>
          <a:xfrm>
            <a:off x="192312" y="1963743"/>
            <a:ext cx="1728192" cy="74306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200" b="1" dirty="0"/>
              <a:t>Je potřeba aplikovat zásady trestního práva?</a:t>
            </a:r>
          </a:p>
        </p:txBody>
      </p:sp>
      <p:sp>
        <p:nvSpPr>
          <p:cNvPr id="24" name="Zaoblený obdélník 23"/>
          <p:cNvSpPr/>
          <p:nvPr/>
        </p:nvSpPr>
        <p:spPr>
          <a:xfrm>
            <a:off x="6084168" y="1963743"/>
            <a:ext cx="1656184" cy="74306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200" b="1" dirty="0"/>
              <a:t>Vzniká</a:t>
            </a:r>
            <a:r>
              <a:rPr lang="cs-CZ" sz="1200" dirty="0"/>
              <a:t> </a:t>
            </a:r>
            <a:r>
              <a:rPr lang="cs-CZ" sz="1200" b="1" dirty="0"/>
              <a:t>překážka litispendence </a:t>
            </a:r>
            <a:r>
              <a:rPr lang="cs-CZ" sz="1200" dirty="0"/>
              <a:t>?</a:t>
            </a:r>
          </a:p>
        </p:txBody>
      </p:sp>
      <p:sp>
        <p:nvSpPr>
          <p:cNvPr id="25" name="Zaoblený obdélník 24"/>
          <p:cNvSpPr/>
          <p:nvPr/>
        </p:nvSpPr>
        <p:spPr>
          <a:xfrm>
            <a:off x="2364731" y="1956500"/>
            <a:ext cx="2480241" cy="750307"/>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200" b="1" dirty="0"/>
              <a:t>Vzniká</a:t>
            </a:r>
            <a:r>
              <a:rPr lang="cs-CZ" sz="1200" dirty="0"/>
              <a:t> </a:t>
            </a:r>
            <a:r>
              <a:rPr lang="cs-CZ" sz="1200" b="1" dirty="0"/>
              <a:t>překážka</a:t>
            </a:r>
            <a:r>
              <a:rPr lang="cs-CZ" sz="1200" dirty="0"/>
              <a:t> </a:t>
            </a:r>
            <a:r>
              <a:rPr lang="cs-CZ" sz="1200" b="1" i="1" dirty="0"/>
              <a:t>ne bis in idem</a:t>
            </a:r>
            <a:r>
              <a:rPr lang="cs-CZ" sz="1200" dirty="0"/>
              <a:t>?</a:t>
            </a:r>
          </a:p>
        </p:txBody>
      </p:sp>
      <p:sp>
        <p:nvSpPr>
          <p:cNvPr id="26" name="Zaoblený obdélník 25"/>
          <p:cNvSpPr/>
          <p:nvPr/>
        </p:nvSpPr>
        <p:spPr>
          <a:xfrm>
            <a:off x="444340" y="3042100"/>
            <a:ext cx="1224136" cy="60292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1400" b="1" dirty="0" smtClean="0"/>
              <a:t>ANO </a:t>
            </a:r>
          </a:p>
          <a:p>
            <a:pPr algn="ctr"/>
            <a:r>
              <a:rPr lang="cs-CZ" sz="1400" b="1" dirty="0" smtClean="0"/>
              <a:t>ale které</a:t>
            </a:r>
            <a:endParaRPr lang="cs-CZ" sz="1400" b="1" dirty="0"/>
          </a:p>
        </p:txBody>
      </p:sp>
      <p:sp>
        <p:nvSpPr>
          <p:cNvPr id="37" name="Zaoblený obdélník 36"/>
          <p:cNvSpPr/>
          <p:nvPr/>
        </p:nvSpPr>
        <p:spPr>
          <a:xfrm>
            <a:off x="2483768" y="4306272"/>
            <a:ext cx="994434" cy="39881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cs-CZ" sz="1400" b="1" dirty="0" smtClean="0"/>
              <a:t>NE</a:t>
            </a:r>
            <a:endParaRPr lang="cs-CZ" sz="1400" b="1" dirty="0"/>
          </a:p>
        </p:txBody>
      </p:sp>
      <p:sp>
        <p:nvSpPr>
          <p:cNvPr id="47" name="Zaoblený obdélník 46"/>
          <p:cNvSpPr/>
          <p:nvPr/>
        </p:nvSpPr>
        <p:spPr>
          <a:xfrm>
            <a:off x="1879048" y="3042100"/>
            <a:ext cx="3451608" cy="936104"/>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1200" dirty="0"/>
              <a:t>Existuje </a:t>
            </a:r>
            <a:r>
              <a:rPr lang="cs-CZ" sz="1200" b="1" dirty="0"/>
              <a:t>totožnost skutku </a:t>
            </a:r>
            <a:r>
              <a:rPr lang="cs-CZ" sz="1200" dirty="0"/>
              <a:t>u jednání, které má za následek vznik </a:t>
            </a:r>
            <a:r>
              <a:rPr lang="cs-CZ" sz="1200" dirty="0" smtClean="0"/>
              <a:t>penále, </a:t>
            </a:r>
            <a:r>
              <a:rPr lang="cs-CZ" sz="1200" dirty="0"/>
              <a:t>a jednání sankcionované trestem za spáchání trestného činu?</a:t>
            </a:r>
          </a:p>
        </p:txBody>
      </p:sp>
      <p:sp>
        <p:nvSpPr>
          <p:cNvPr id="143" name="Zaoblený obdélník 142"/>
          <p:cNvSpPr/>
          <p:nvPr/>
        </p:nvSpPr>
        <p:spPr>
          <a:xfrm>
            <a:off x="3692760" y="4306272"/>
            <a:ext cx="1014262" cy="39881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1400" b="1" dirty="0" smtClean="0"/>
              <a:t>ANO</a:t>
            </a:r>
            <a:endParaRPr lang="cs-CZ" sz="1400" b="1" dirty="0"/>
          </a:p>
        </p:txBody>
      </p:sp>
      <p:sp>
        <p:nvSpPr>
          <p:cNvPr id="153" name="Zaoblený obdélník 152"/>
          <p:cNvSpPr/>
          <p:nvPr/>
        </p:nvSpPr>
        <p:spPr>
          <a:xfrm>
            <a:off x="2252280" y="5062158"/>
            <a:ext cx="2755471" cy="548293"/>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1400" b="1" dirty="0" smtClean="0"/>
              <a:t>Bylo vedeno dvojí řízení?</a:t>
            </a:r>
            <a:endParaRPr lang="cs-CZ" sz="1400" b="1" dirty="0"/>
          </a:p>
        </p:txBody>
      </p:sp>
      <p:sp>
        <p:nvSpPr>
          <p:cNvPr id="161" name="Zaoblený obdélník 160"/>
          <p:cNvSpPr/>
          <p:nvPr/>
        </p:nvSpPr>
        <p:spPr>
          <a:xfrm>
            <a:off x="2379791" y="5919694"/>
            <a:ext cx="994434" cy="38962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sz="1400" b="1" dirty="0"/>
              <a:t>NE</a:t>
            </a:r>
          </a:p>
        </p:txBody>
      </p:sp>
      <p:sp>
        <p:nvSpPr>
          <p:cNvPr id="162" name="Zaoblený obdélník 161"/>
          <p:cNvSpPr/>
          <p:nvPr/>
        </p:nvSpPr>
        <p:spPr>
          <a:xfrm>
            <a:off x="3779911" y="5919694"/>
            <a:ext cx="1080121" cy="38962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cs-CZ" sz="1400" b="1" dirty="0" smtClean="0">
                <a:solidFill>
                  <a:schemeClr val="bg1"/>
                </a:solidFill>
              </a:rPr>
              <a:t>ANO</a:t>
            </a:r>
            <a:endParaRPr lang="cs-CZ" sz="1400" b="1" dirty="0">
              <a:solidFill>
                <a:schemeClr val="bg1"/>
              </a:solidFill>
            </a:endParaRPr>
          </a:p>
        </p:txBody>
      </p:sp>
      <p:sp>
        <p:nvSpPr>
          <p:cNvPr id="179" name="Zaoblený obdélník 178"/>
          <p:cNvSpPr/>
          <p:nvPr/>
        </p:nvSpPr>
        <p:spPr>
          <a:xfrm>
            <a:off x="6012160" y="5484437"/>
            <a:ext cx="2448272" cy="870514"/>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cs-CZ" sz="1400" b="1" dirty="0" smtClean="0"/>
              <a:t>Porušení </a:t>
            </a:r>
            <a:r>
              <a:rPr lang="cs-CZ" sz="1400" b="1" dirty="0"/>
              <a:t>zásady </a:t>
            </a:r>
            <a:r>
              <a:rPr lang="cs-CZ" sz="1400" b="1" i="1" dirty="0"/>
              <a:t>ne bis in idem</a:t>
            </a:r>
          </a:p>
        </p:txBody>
      </p:sp>
      <p:cxnSp>
        <p:nvCxnSpPr>
          <p:cNvPr id="6" name="Přímá spojnice se šipkou 5"/>
          <p:cNvCxnSpPr>
            <a:stCxn id="5" idx="2"/>
            <a:endCxn id="8" idx="0"/>
          </p:cNvCxnSpPr>
          <p:nvPr/>
        </p:nvCxnSpPr>
        <p:spPr>
          <a:xfrm flipH="1">
            <a:off x="1734581" y="901288"/>
            <a:ext cx="851209" cy="183735"/>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36" name="Přímá spojnice se šipkou 35"/>
          <p:cNvCxnSpPr>
            <a:stCxn id="5" idx="2"/>
            <a:endCxn id="13" idx="0"/>
          </p:cNvCxnSpPr>
          <p:nvPr/>
        </p:nvCxnSpPr>
        <p:spPr>
          <a:xfrm>
            <a:off x="2585790" y="901288"/>
            <a:ext cx="1025538" cy="180194"/>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39" name="Přímá spojnice se šipkou 38"/>
          <p:cNvCxnSpPr>
            <a:stCxn id="13" idx="2"/>
            <a:endCxn id="23" idx="0"/>
          </p:cNvCxnSpPr>
          <p:nvPr/>
        </p:nvCxnSpPr>
        <p:spPr>
          <a:xfrm flipH="1">
            <a:off x="1056408" y="1448952"/>
            <a:ext cx="2554920" cy="514791"/>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44" name="Přímá spojnice se šipkou 43"/>
          <p:cNvCxnSpPr>
            <a:stCxn id="25" idx="3"/>
            <a:endCxn id="24" idx="1"/>
          </p:cNvCxnSpPr>
          <p:nvPr/>
        </p:nvCxnSpPr>
        <p:spPr>
          <a:xfrm>
            <a:off x="4844972" y="2331654"/>
            <a:ext cx="1239196" cy="3621"/>
          </a:xfrm>
          <a:prstGeom prst="straightConnector1">
            <a:avLst/>
          </a:prstGeom>
          <a:ln w="19050">
            <a:prstDash val="dashDot"/>
            <a:tailEnd type="arrow"/>
          </a:ln>
        </p:spPr>
        <p:style>
          <a:lnRef idx="1">
            <a:schemeClr val="accent2"/>
          </a:lnRef>
          <a:fillRef idx="0">
            <a:schemeClr val="accent2"/>
          </a:fillRef>
          <a:effectRef idx="0">
            <a:schemeClr val="accent2"/>
          </a:effectRef>
          <a:fontRef idx="minor">
            <a:schemeClr val="tx1"/>
          </a:fontRef>
        </p:style>
      </p:cxnSp>
      <p:cxnSp>
        <p:nvCxnSpPr>
          <p:cNvPr id="49" name="Přímá spojnice se šipkou 48"/>
          <p:cNvCxnSpPr>
            <a:stCxn id="13" idx="2"/>
            <a:endCxn id="25" idx="0"/>
          </p:cNvCxnSpPr>
          <p:nvPr/>
        </p:nvCxnSpPr>
        <p:spPr>
          <a:xfrm flipH="1">
            <a:off x="3604852" y="1448952"/>
            <a:ext cx="6476" cy="507548"/>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59" name="Přímá spojnice se šipkou 58"/>
          <p:cNvCxnSpPr>
            <a:stCxn id="25" idx="2"/>
            <a:endCxn id="47" idx="0"/>
          </p:cNvCxnSpPr>
          <p:nvPr/>
        </p:nvCxnSpPr>
        <p:spPr>
          <a:xfrm>
            <a:off x="3604852" y="2706807"/>
            <a:ext cx="0" cy="335293"/>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62" name="Přímá spojnice se šipkou 61"/>
          <p:cNvCxnSpPr>
            <a:stCxn id="47" idx="2"/>
            <a:endCxn id="37" idx="0"/>
          </p:cNvCxnSpPr>
          <p:nvPr/>
        </p:nvCxnSpPr>
        <p:spPr>
          <a:xfrm flipH="1">
            <a:off x="2980985" y="3978204"/>
            <a:ext cx="623867" cy="328068"/>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65" name="Přímá spojnice se šipkou 64"/>
          <p:cNvCxnSpPr>
            <a:stCxn id="47" idx="2"/>
            <a:endCxn id="143" idx="0"/>
          </p:cNvCxnSpPr>
          <p:nvPr/>
        </p:nvCxnSpPr>
        <p:spPr>
          <a:xfrm>
            <a:off x="3604852" y="3978204"/>
            <a:ext cx="595039" cy="328068"/>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76" name="Přímá spojnice se šipkou 75"/>
          <p:cNvCxnSpPr>
            <a:stCxn id="153" idx="2"/>
            <a:endCxn id="162" idx="0"/>
          </p:cNvCxnSpPr>
          <p:nvPr/>
        </p:nvCxnSpPr>
        <p:spPr>
          <a:xfrm>
            <a:off x="3630016" y="5610451"/>
            <a:ext cx="689956" cy="309243"/>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79" name="Přímá spojnice se šipkou 78"/>
          <p:cNvCxnSpPr>
            <a:stCxn id="162" idx="3"/>
          </p:cNvCxnSpPr>
          <p:nvPr/>
        </p:nvCxnSpPr>
        <p:spPr>
          <a:xfrm>
            <a:off x="4860032" y="6114507"/>
            <a:ext cx="1152128" cy="0"/>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85" name="Přímá spojnice se šipkou 84"/>
          <p:cNvCxnSpPr>
            <a:stCxn id="23" idx="2"/>
            <a:endCxn id="26" idx="0"/>
          </p:cNvCxnSpPr>
          <p:nvPr/>
        </p:nvCxnSpPr>
        <p:spPr>
          <a:xfrm>
            <a:off x="1056408" y="2706807"/>
            <a:ext cx="0" cy="335293"/>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90" name="Přímá spojnice se šipkou 89"/>
          <p:cNvCxnSpPr>
            <a:stCxn id="143" idx="2"/>
          </p:cNvCxnSpPr>
          <p:nvPr/>
        </p:nvCxnSpPr>
        <p:spPr>
          <a:xfrm>
            <a:off x="4199891" y="4705088"/>
            <a:ext cx="0" cy="387811"/>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cxnSp>
        <p:nvCxnSpPr>
          <p:cNvPr id="96" name="Přímá spojnice se šipkou 95"/>
          <p:cNvCxnSpPr>
            <a:stCxn id="153" idx="2"/>
            <a:endCxn id="161" idx="0"/>
          </p:cNvCxnSpPr>
          <p:nvPr/>
        </p:nvCxnSpPr>
        <p:spPr>
          <a:xfrm flipH="1">
            <a:off x="2877008" y="5610451"/>
            <a:ext cx="753008" cy="309243"/>
          </a:xfrm>
          <a:prstGeom prst="straightConnector1">
            <a:avLst/>
          </a:prstGeom>
          <a:ln w="19050">
            <a:tailEnd type="arrow"/>
          </a:ln>
        </p:spPr>
        <p:style>
          <a:lnRef idx="1">
            <a:schemeClr val="accent2"/>
          </a:lnRef>
          <a:fillRef idx="0">
            <a:schemeClr val="accent2"/>
          </a:fillRef>
          <a:effectRef idx="0">
            <a:schemeClr val="accent2"/>
          </a:effectRef>
          <a:fontRef idx="minor">
            <a:schemeClr val="tx1"/>
          </a:fontRef>
        </p:style>
      </p:cxnSp>
      <p:sp>
        <p:nvSpPr>
          <p:cNvPr id="30" name="TextovéPole 29"/>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40</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1385412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000"/>
                                        <p:tgtEl>
                                          <p:spTgt spid="39"/>
                                        </p:tgtEl>
                                      </p:cBhvr>
                                    </p:animEffect>
                                    <p:anim calcmode="lin" valueType="num">
                                      <p:cBhvr>
                                        <p:cTn id="8" dur="1000" fill="hold"/>
                                        <p:tgtEl>
                                          <p:spTgt spid="39"/>
                                        </p:tgtEl>
                                        <p:attrNameLst>
                                          <p:attrName>ppt_x</p:attrName>
                                        </p:attrNameLst>
                                      </p:cBhvr>
                                      <p:tavLst>
                                        <p:tav tm="0">
                                          <p:val>
                                            <p:strVal val="#ppt_x"/>
                                          </p:val>
                                        </p:tav>
                                        <p:tav tm="100000">
                                          <p:val>
                                            <p:strVal val="#ppt_x"/>
                                          </p:val>
                                        </p:tav>
                                      </p:tavLst>
                                    </p:anim>
                                    <p:anim calcmode="lin" valueType="num">
                                      <p:cBhvr>
                                        <p:cTn id="9" dur="1000" fill="hold"/>
                                        <p:tgtEl>
                                          <p:spTgt spid="3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1000" fill="hold"/>
                                        <p:tgtEl>
                                          <p:spTgt spid="2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fade">
                                      <p:cBhvr>
                                        <p:cTn id="17" dur="1000"/>
                                        <p:tgtEl>
                                          <p:spTgt spid="85"/>
                                        </p:tgtEl>
                                      </p:cBhvr>
                                    </p:animEffect>
                                    <p:anim calcmode="lin" valueType="num">
                                      <p:cBhvr>
                                        <p:cTn id="18" dur="1000" fill="hold"/>
                                        <p:tgtEl>
                                          <p:spTgt spid="85"/>
                                        </p:tgtEl>
                                        <p:attrNameLst>
                                          <p:attrName>ppt_x</p:attrName>
                                        </p:attrNameLst>
                                      </p:cBhvr>
                                      <p:tavLst>
                                        <p:tav tm="0">
                                          <p:val>
                                            <p:strVal val="#ppt_x"/>
                                          </p:val>
                                        </p:tav>
                                        <p:tav tm="100000">
                                          <p:val>
                                            <p:strVal val="#ppt_x"/>
                                          </p:val>
                                        </p:tav>
                                      </p:tavLst>
                                    </p:anim>
                                    <p:anim calcmode="lin" valueType="num">
                                      <p:cBhvr>
                                        <p:cTn id="19" dur="1000" fill="hold"/>
                                        <p:tgtEl>
                                          <p:spTgt spid="8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anim calcmode="lin" valueType="num">
                                      <p:cBhvr>
                                        <p:cTn id="23" dur="1000" fill="hold"/>
                                        <p:tgtEl>
                                          <p:spTgt spid="26"/>
                                        </p:tgtEl>
                                        <p:attrNameLst>
                                          <p:attrName>ppt_x</p:attrName>
                                        </p:attrNameLst>
                                      </p:cBhvr>
                                      <p:tavLst>
                                        <p:tav tm="0">
                                          <p:val>
                                            <p:strVal val="#ppt_x"/>
                                          </p:val>
                                        </p:tav>
                                        <p:tav tm="100000">
                                          <p:val>
                                            <p:strVal val="#ppt_x"/>
                                          </p:val>
                                        </p:tav>
                                      </p:tavLst>
                                    </p:anim>
                                    <p:anim calcmode="lin" valueType="num">
                                      <p:cBhvr>
                                        <p:cTn id="24"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fade">
                                      <p:cBhvr>
                                        <p:cTn id="29" dur="1000"/>
                                        <p:tgtEl>
                                          <p:spTgt spid="25"/>
                                        </p:tgtEl>
                                      </p:cBhvr>
                                    </p:animEffect>
                                    <p:anim calcmode="lin" valueType="num">
                                      <p:cBhvr>
                                        <p:cTn id="30" dur="1000" fill="hold"/>
                                        <p:tgtEl>
                                          <p:spTgt spid="25"/>
                                        </p:tgtEl>
                                        <p:attrNameLst>
                                          <p:attrName>ppt_x</p:attrName>
                                        </p:attrNameLst>
                                      </p:cBhvr>
                                      <p:tavLst>
                                        <p:tav tm="0">
                                          <p:val>
                                            <p:strVal val="#ppt_x"/>
                                          </p:val>
                                        </p:tav>
                                        <p:tav tm="100000">
                                          <p:val>
                                            <p:strVal val="#ppt_x"/>
                                          </p:val>
                                        </p:tav>
                                      </p:tavLst>
                                    </p:anim>
                                    <p:anim calcmode="lin" valueType="num">
                                      <p:cBhvr>
                                        <p:cTn id="31" dur="1000" fill="hold"/>
                                        <p:tgtEl>
                                          <p:spTgt spid="25"/>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1000"/>
                                        <p:tgtEl>
                                          <p:spTgt spid="49"/>
                                        </p:tgtEl>
                                      </p:cBhvr>
                                    </p:animEffect>
                                    <p:anim calcmode="lin" valueType="num">
                                      <p:cBhvr>
                                        <p:cTn id="35" dur="1000" fill="hold"/>
                                        <p:tgtEl>
                                          <p:spTgt spid="49"/>
                                        </p:tgtEl>
                                        <p:attrNameLst>
                                          <p:attrName>ppt_x</p:attrName>
                                        </p:attrNameLst>
                                      </p:cBhvr>
                                      <p:tavLst>
                                        <p:tav tm="0">
                                          <p:val>
                                            <p:strVal val="#ppt_x"/>
                                          </p:val>
                                        </p:tav>
                                        <p:tav tm="100000">
                                          <p:val>
                                            <p:strVal val="#ppt_x"/>
                                          </p:val>
                                        </p:tav>
                                      </p:tavLst>
                                    </p:anim>
                                    <p:anim calcmode="lin" valueType="num">
                                      <p:cBhvr>
                                        <p:cTn id="36"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fade">
                                      <p:cBhvr>
                                        <p:cTn id="41" dur="1000"/>
                                        <p:tgtEl>
                                          <p:spTgt spid="44"/>
                                        </p:tgtEl>
                                      </p:cBhvr>
                                    </p:animEffect>
                                    <p:anim calcmode="lin" valueType="num">
                                      <p:cBhvr>
                                        <p:cTn id="42" dur="1000" fill="hold"/>
                                        <p:tgtEl>
                                          <p:spTgt spid="44"/>
                                        </p:tgtEl>
                                        <p:attrNameLst>
                                          <p:attrName>ppt_x</p:attrName>
                                        </p:attrNameLst>
                                      </p:cBhvr>
                                      <p:tavLst>
                                        <p:tav tm="0">
                                          <p:val>
                                            <p:strVal val="#ppt_x"/>
                                          </p:val>
                                        </p:tav>
                                        <p:tav tm="100000">
                                          <p:val>
                                            <p:strVal val="#ppt_x"/>
                                          </p:val>
                                        </p:tav>
                                      </p:tavLst>
                                    </p:anim>
                                    <p:anim calcmode="lin" valueType="num">
                                      <p:cBhvr>
                                        <p:cTn id="43" dur="1000" fill="hold"/>
                                        <p:tgtEl>
                                          <p:spTgt spid="44"/>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59"/>
                                        </p:tgtEl>
                                        <p:attrNameLst>
                                          <p:attrName>style.visibility</p:attrName>
                                        </p:attrNameLst>
                                      </p:cBhvr>
                                      <p:to>
                                        <p:strVal val="visible"/>
                                      </p:to>
                                    </p:set>
                                    <p:animEffect transition="in" filter="fade">
                                      <p:cBhvr>
                                        <p:cTn id="53" dur="1000"/>
                                        <p:tgtEl>
                                          <p:spTgt spid="59"/>
                                        </p:tgtEl>
                                      </p:cBhvr>
                                    </p:animEffect>
                                    <p:anim calcmode="lin" valueType="num">
                                      <p:cBhvr>
                                        <p:cTn id="54" dur="1000" fill="hold"/>
                                        <p:tgtEl>
                                          <p:spTgt spid="59"/>
                                        </p:tgtEl>
                                        <p:attrNameLst>
                                          <p:attrName>ppt_x</p:attrName>
                                        </p:attrNameLst>
                                      </p:cBhvr>
                                      <p:tavLst>
                                        <p:tav tm="0">
                                          <p:val>
                                            <p:strVal val="#ppt_x"/>
                                          </p:val>
                                        </p:tav>
                                        <p:tav tm="100000">
                                          <p:val>
                                            <p:strVal val="#ppt_x"/>
                                          </p:val>
                                        </p:tav>
                                      </p:tavLst>
                                    </p:anim>
                                    <p:anim calcmode="lin" valueType="num">
                                      <p:cBhvr>
                                        <p:cTn id="55" dur="1000" fill="hold"/>
                                        <p:tgtEl>
                                          <p:spTgt spid="59"/>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7"/>
                                        </p:tgtEl>
                                        <p:attrNameLst>
                                          <p:attrName>style.visibility</p:attrName>
                                        </p:attrNameLst>
                                      </p:cBhvr>
                                      <p:to>
                                        <p:strVal val="visible"/>
                                      </p:to>
                                    </p:set>
                                    <p:animEffect transition="in" filter="fade">
                                      <p:cBhvr>
                                        <p:cTn id="58" dur="1000"/>
                                        <p:tgtEl>
                                          <p:spTgt spid="47"/>
                                        </p:tgtEl>
                                      </p:cBhvr>
                                    </p:animEffect>
                                    <p:anim calcmode="lin" valueType="num">
                                      <p:cBhvr>
                                        <p:cTn id="59" dur="1000" fill="hold"/>
                                        <p:tgtEl>
                                          <p:spTgt spid="47"/>
                                        </p:tgtEl>
                                        <p:attrNameLst>
                                          <p:attrName>ppt_x</p:attrName>
                                        </p:attrNameLst>
                                      </p:cBhvr>
                                      <p:tavLst>
                                        <p:tav tm="0">
                                          <p:val>
                                            <p:strVal val="#ppt_x"/>
                                          </p:val>
                                        </p:tav>
                                        <p:tav tm="100000">
                                          <p:val>
                                            <p:strVal val="#ppt_x"/>
                                          </p:val>
                                        </p:tav>
                                      </p:tavLst>
                                    </p:anim>
                                    <p:anim calcmode="lin" valueType="num">
                                      <p:cBhvr>
                                        <p:cTn id="60" dur="1000" fill="hold"/>
                                        <p:tgtEl>
                                          <p:spTgt spid="47"/>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62"/>
                                        </p:tgtEl>
                                        <p:attrNameLst>
                                          <p:attrName>style.visibility</p:attrName>
                                        </p:attrNameLst>
                                      </p:cBhvr>
                                      <p:to>
                                        <p:strVal val="visible"/>
                                      </p:to>
                                    </p:set>
                                    <p:animEffect transition="in" filter="fade">
                                      <p:cBhvr>
                                        <p:cTn id="63" dur="1000"/>
                                        <p:tgtEl>
                                          <p:spTgt spid="62"/>
                                        </p:tgtEl>
                                      </p:cBhvr>
                                    </p:animEffect>
                                    <p:anim calcmode="lin" valueType="num">
                                      <p:cBhvr>
                                        <p:cTn id="64" dur="1000" fill="hold"/>
                                        <p:tgtEl>
                                          <p:spTgt spid="62"/>
                                        </p:tgtEl>
                                        <p:attrNameLst>
                                          <p:attrName>ppt_x</p:attrName>
                                        </p:attrNameLst>
                                      </p:cBhvr>
                                      <p:tavLst>
                                        <p:tav tm="0">
                                          <p:val>
                                            <p:strVal val="#ppt_x"/>
                                          </p:val>
                                        </p:tav>
                                        <p:tav tm="100000">
                                          <p:val>
                                            <p:strVal val="#ppt_x"/>
                                          </p:val>
                                        </p:tav>
                                      </p:tavLst>
                                    </p:anim>
                                    <p:anim calcmode="lin" valueType="num">
                                      <p:cBhvr>
                                        <p:cTn id="65" dur="1000" fill="hold"/>
                                        <p:tgtEl>
                                          <p:spTgt spid="62"/>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65"/>
                                        </p:tgtEl>
                                        <p:attrNameLst>
                                          <p:attrName>style.visibility</p:attrName>
                                        </p:attrNameLst>
                                      </p:cBhvr>
                                      <p:to>
                                        <p:strVal val="visible"/>
                                      </p:to>
                                    </p:set>
                                    <p:animEffect transition="in" filter="fade">
                                      <p:cBhvr>
                                        <p:cTn id="68" dur="1000"/>
                                        <p:tgtEl>
                                          <p:spTgt spid="65"/>
                                        </p:tgtEl>
                                      </p:cBhvr>
                                    </p:animEffect>
                                    <p:anim calcmode="lin" valueType="num">
                                      <p:cBhvr>
                                        <p:cTn id="69" dur="1000" fill="hold"/>
                                        <p:tgtEl>
                                          <p:spTgt spid="65"/>
                                        </p:tgtEl>
                                        <p:attrNameLst>
                                          <p:attrName>ppt_x</p:attrName>
                                        </p:attrNameLst>
                                      </p:cBhvr>
                                      <p:tavLst>
                                        <p:tav tm="0">
                                          <p:val>
                                            <p:strVal val="#ppt_x"/>
                                          </p:val>
                                        </p:tav>
                                        <p:tav tm="100000">
                                          <p:val>
                                            <p:strVal val="#ppt_x"/>
                                          </p:val>
                                        </p:tav>
                                      </p:tavLst>
                                    </p:anim>
                                    <p:anim calcmode="lin" valueType="num">
                                      <p:cBhvr>
                                        <p:cTn id="70" dur="1000" fill="hold"/>
                                        <p:tgtEl>
                                          <p:spTgt spid="6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fade">
                                      <p:cBhvr>
                                        <p:cTn id="73" dur="1000"/>
                                        <p:tgtEl>
                                          <p:spTgt spid="37"/>
                                        </p:tgtEl>
                                      </p:cBhvr>
                                    </p:animEffect>
                                    <p:anim calcmode="lin" valueType="num">
                                      <p:cBhvr>
                                        <p:cTn id="74" dur="1000" fill="hold"/>
                                        <p:tgtEl>
                                          <p:spTgt spid="37"/>
                                        </p:tgtEl>
                                        <p:attrNameLst>
                                          <p:attrName>ppt_x</p:attrName>
                                        </p:attrNameLst>
                                      </p:cBhvr>
                                      <p:tavLst>
                                        <p:tav tm="0">
                                          <p:val>
                                            <p:strVal val="#ppt_x"/>
                                          </p:val>
                                        </p:tav>
                                        <p:tav tm="100000">
                                          <p:val>
                                            <p:strVal val="#ppt_x"/>
                                          </p:val>
                                        </p:tav>
                                      </p:tavLst>
                                    </p:anim>
                                    <p:anim calcmode="lin" valueType="num">
                                      <p:cBhvr>
                                        <p:cTn id="75" dur="1000" fill="hold"/>
                                        <p:tgtEl>
                                          <p:spTgt spid="37"/>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43"/>
                                        </p:tgtEl>
                                        <p:attrNameLst>
                                          <p:attrName>style.visibility</p:attrName>
                                        </p:attrNameLst>
                                      </p:cBhvr>
                                      <p:to>
                                        <p:strVal val="visible"/>
                                      </p:to>
                                    </p:set>
                                    <p:animEffect transition="in" filter="fade">
                                      <p:cBhvr>
                                        <p:cTn id="78" dur="1000"/>
                                        <p:tgtEl>
                                          <p:spTgt spid="143"/>
                                        </p:tgtEl>
                                      </p:cBhvr>
                                    </p:animEffect>
                                    <p:anim calcmode="lin" valueType="num">
                                      <p:cBhvr>
                                        <p:cTn id="79" dur="1000" fill="hold"/>
                                        <p:tgtEl>
                                          <p:spTgt spid="143"/>
                                        </p:tgtEl>
                                        <p:attrNameLst>
                                          <p:attrName>ppt_x</p:attrName>
                                        </p:attrNameLst>
                                      </p:cBhvr>
                                      <p:tavLst>
                                        <p:tav tm="0">
                                          <p:val>
                                            <p:strVal val="#ppt_x"/>
                                          </p:val>
                                        </p:tav>
                                        <p:tav tm="100000">
                                          <p:val>
                                            <p:strVal val="#ppt_x"/>
                                          </p:val>
                                        </p:tav>
                                      </p:tavLst>
                                    </p:anim>
                                    <p:anim calcmode="lin" valueType="num">
                                      <p:cBhvr>
                                        <p:cTn id="80" dur="1000" fill="hold"/>
                                        <p:tgtEl>
                                          <p:spTgt spid="143"/>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90"/>
                                        </p:tgtEl>
                                        <p:attrNameLst>
                                          <p:attrName>style.visibility</p:attrName>
                                        </p:attrNameLst>
                                      </p:cBhvr>
                                      <p:to>
                                        <p:strVal val="visible"/>
                                      </p:to>
                                    </p:set>
                                    <p:animEffect transition="in" filter="fade">
                                      <p:cBhvr>
                                        <p:cTn id="85" dur="1000"/>
                                        <p:tgtEl>
                                          <p:spTgt spid="90"/>
                                        </p:tgtEl>
                                      </p:cBhvr>
                                    </p:animEffect>
                                    <p:anim calcmode="lin" valueType="num">
                                      <p:cBhvr>
                                        <p:cTn id="86" dur="1000" fill="hold"/>
                                        <p:tgtEl>
                                          <p:spTgt spid="90"/>
                                        </p:tgtEl>
                                        <p:attrNameLst>
                                          <p:attrName>ppt_x</p:attrName>
                                        </p:attrNameLst>
                                      </p:cBhvr>
                                      <p:tavLst>
                                        <p:tav tm="0">
                                          <p:val>
                                            <p:strVal val="#ppt_x"/>
                                          </p:val>
                                        </p:tav>
                                        <p:tav tm="100000">
                                          <p:val>
                                            <p:strVal val="#ppt_x"/>
                                          </p:val>
                                        </p:tav>
                                      </p:tavLst>
                                    </p:anim>
                                    <p:anim calcmode="lin" valueType="num">
                                      <p:cBhvr>
                                        <p:cTn id="87" dur="1000" fill="hold"/>
                                        <p:tgtEl>
                                          <p:spTgt spid="9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153"/>
                                        </p:tgtEl>
                                        <p:attrNameLst>
                                          <p:attrName>style.visibility</p:attrName>
                                        </p:attrNameLst>
                                      </p:cBhvr>
                                      <p:to>
                                        <p:strVal val="visible"/>
                                      </p:to>
                                    </p:set>
                                    <p:animEffect transition="in" filter="fade">
                                      <p:cBhvr>
                                        <p:cTn id="90" dur="1000"/>
                                        <p:tgtEl>
                                          <p:spTgt spid="153"/>
                                        </p:tgtEl>
                                      </p:cBhvr>
                                    </p:animEffect>
                                    <p:anim calcmode="lin" valueType="num">
                                      <p:cBhvr>
                                        <p:cTn id="91" dur="1000" fill="hold"/>
                                        <p:tgtEl>
                                          <p:spTgt spid="153"/>
                                        </p:tgtEl>
                                        <p:attrNameLst>
                                          <p:attrName>ppt_x</p:attrName>
                                        </p:attrNameLst>
                                      </p:cBhvr>
                                      <p:tavLst>
                                        <p:tav tm="0">
                                          <p:val>
                                            <p:strVal val="#ppt_x"/>
                                          </p:val>
                                        </p:tav>
                                        <p:tav tm="100000">
                                          <p:val>
                                            <p:strVal val="#ppt_x"/>
                                          </p:val>
                                        </p:tav>
                                      </p:tavLst>
                                    </p:anim>
                                    <p:anim calcmode="lin" valueType="num">
                                      <p:cBhvr>
                                        <p:cTn id="92" dur="1000" fill="hold"/>
                                        <p:tgtEl>
                                          <p:spTgt spid="153"/>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161"/>
                                        </p:tgtEl>
                                        <p:attrNameLst>
                                          <p:attrName>style.visibility</p:attrName>
                                        </p:attrNameLst>
                                      </p:cBhvr>
                                      <p:to>
                                        <p:strVal val="visible"/>
                                      </p:to>
                                    </p:set>
                                    <p:animEffect transition="in" filter="fade">
                                      <p:cBhvr>
                                        <p:cTn id="95" dur="1000"/>
                                        <p:tgtEl>
                                          <p:spTgt spid="161"/>
                                        </p:tgtEl>
                                      </p:cBhvr>
                                    </p:animEffect>
                                    <p:anim calcmode="lin" valueType="num">
                                      <p:cBhvr>
                                        <p:cTn id="96" dur="1000" fill="hold"/>
                                        <p:tgtEl>
                                          <p:spTgt spid="161"/>
                                        </p:tgtEl>
                                        <p:attrNameLst>
                                          <p:attrName>ppt_x</p:attrName>
                                        </p:attrNameLst>
                                      </p:cBhvr>
                                      <p:tavLst>
                                        <p:tav tm="0">
                                          <p:val>
                                            <p:strVal val="#ppt_x"/>
                                          </p:val>
                                        </p:tav>
                                        <p:tav tm="100000">
                                          <p:val>
                                            <p:strVal val="#ppt_x"/>
                                          </p:val>
                                        </p:tav>
                                      </p:tavLst>
                                    </p:anim>
                                    <p:anim calcmode="lin" valueType="num">
                                      <p:cBhvr>
                                        <p:cTn id="97" dur="1000" fill="hold"/>
                                        <p:tgtEl>
                                          <p:spTgt spid="161"/>
                                        </p:tgtEl>
                                        <p:attrNameLst>
                                          <p:attrName>ppt_y</p:attrName>
                                        </p:attrNameLst>
                                      </p:cBhvr>
                                      <p:tavLst>
                                        <p:tav tm="0">
                                          <p:val>
                                            <p:strVal val="#ppt_y+.1"/>
                                          </p:val>
                                        </p:tav>
                                        <p:tav tm="100000">
                                          <p:val>
                                            <p:strVal val="#ppt_y"/>
                                          </p:val>
                                        </p:tav>
                                      </p:tavLst>
                                    </p:anim>
                                  </p:childTnLst>
                                </p:cTn>
                              </p:par>
                              <p:par>
                                <p:cTn id="98" presetID="42" presetClass="entr" presetSubtype="0" fill="hold" nodeType="withEffect">
                                  <p:stCondLst>
                                    <p:cond delay="0"/>
                                  </p:stCondLst>
                                  <p:childTnLst>
                                    <p:set>
                                      <p:cBhvr>
                                        <p:cTn id="99" dur="1" fill="hold">
                                          <p:stCondLst>
                                            <p:cond delay="0"/>
                                          </p:stCondLst>
                                        </p:cTn>
                                        <p:tgtEl>
                                          <p:spTgt spid="96"/>
                                        </p:tgtEl>
                                        <p:attrNameLst>
                                          <p:attrName>style.visibility</p:attrName>
                                        </p:attrNameLst>
                                      </p:cBhvr>
                                      <p:to>
                                        <p:strVal val="visible"/>
                                      </p:to>
                                    </p:set>
                                    <p:animEffect transition="in" filter="fade">
                                      <p:cBhvr>
                                        <p:cTn id="100" dur="1000"/>
                                        <p:tgtEl>
                                          <p:spTgt spid="96"/>
                                        </p:tgtEl>
                                      </p:cBhvr>
                                    </p:animEffect>
                                    <p:anim calcmode="lin" valueType="num">
                                      <p:cBhvr>
                                        <p:cTn id="101" dur="1000" fill="hold"/>
                                        <p:tgtEl>
                                          <p:spTgt spid="96"/>
                                        </p:tgtEl>
                                        <p:attrNameLst>
                                          <p:attrName>ppt_x</p:attrName>
                                        </p:attrNameLst>
                                      </p:cBhvr>
                                      <p:tavLst>
                                        <p:tav tm="0">
                                          <p:val>
                                            <p:strVal val="#ppt_x"/>
                                          </p:val>
                                        </p:tav>
                                        <p:tav tm="100000">
                                          <p:val>
                                            <p:strVal val="#ppt_x"/>
                                          </p:val>
                                        </p:tav>
                                      </p:tavLst>
                                    </p:anim>
                                    <p:anim calcmode="lin" valueType="num">
                                      <p:cBhvr>
                                        <p:cTn id="102" dur="1000" fill="hold"/>
                                        <p:tgtEl>
                                          <p:spTgt spid="96"/>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0"/>
                                  </p:stCondLst>
                                  <p:childTnLst>
                                    <p:set>
                                      <p:cBhvr>
                                        <p:cTn id="104" dur="1" fill="hold">
                                          <p:stCondLst>
                                            <p:cond delay="0"/>
                                          </p:stCondLst>
                                        </p:cTn>
                                        <p:tgtEl>
                                          <p:spTgt spid="76"/>
                                        </p:tgtEl>
                                        <p:attrNameLst>
                                          <p:attrName>style.visibility</p:attrName>
                                        </p:attrNameLst>
                                      </p:cBhvr>
                                      <p:to>
                                        <p:strVal val="visible"/>
                                      </p:to>
                                    </p:set>
                                    <p:animEffect transition="in" filter="fade">
                                      <p:cBhvr>
                                        <p:cTn id="105" dur="1000"/>
                                        <p:tgtEl>
                                          <p:spTgt spid="76"/>
                                        </p:tgtEl>
                                      </p:cBhvr>
                                    </p:animEffect>
                                    <p:anim calcmode="lin" valueType="num">
                                      <p:cBhvr>
                                        <p:cTn id="106" dur="1000" fill="hold"/>
                                        <p:tgtEl>
                                          <p:spTgt spid="76"/>
                                        </p:tgtEl>
                                        <p:attrNameLst>
                                          <p:attrName>ppt_x</p:attrName>
                                        </p:attrNameLst>
                                      </p:cBhvr>
                                      <p:tavLst>
                                        <p:tav tm="0">
                                          <p:val>
                                            <p:strVal val="#ppt_x"/>
                                          </p:val>
                                        </p:tav>
                                        <p:tav tm="100000">
                                          <p:val>
                                            <p:strVal val="#ppt_x"/>
                                          </p:val>
                                        </p:tav>
                                      </p:tavLst>
                                    </p:anim>
                                    <p:anim calcmode="lin" valueType="num">
                                      <p:cBhvr>
                                        <p:cTn id="107" dur="1000" fill="hold"/>
                                        <p:tgtEl>
                                          <p:spTgt spid="76"/>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162"/>
                                        </p:tgtEl>
                                        <p:attrNameLst>
                                          <p:attrName>style.visibility</p:attrName>
                                        </p:attrNameLst>
                                      </p:cBhvr>
                                      <p:to>
                                        <p:strVal val="visible"/>
                                      </p:to>
                                    </p:set>
                                    <p:animEffect transition="in" filter="fade">
                                      <p:cBhvr>
                                        <p:cTn id="110" dur="1000"/>
                                        <p:tgtEl>
                                          <p:spTgt spid="162"/>
                                        </p:tgtEl>
                                      </p:cBhvr>
                                    </p:animEffect>
                                    <p:anim calcmode="lin" valueType="num">
                                      <p:cBhvr>
                                        <p:cTn id="111" dur="1000" fill="hold"/>
                                        <p:tgtEl>
                                          <p:spTgt spid="162"/>
                                        </p:tgtEl>
                                        <p:attrNameLst>
                                          <p:attrName>ppt_x</p:attrName>
                                        </p:attrNameLst>
                                      </p:cBhvr>
                                      <p:tavLst>
                                        <p:tav tm="0">
                                          <p:val>
                                            <p:strVal val="#ppt_x"/>
                                          </p:val>
                                        </p:tav>
                                        <p:tav tm="100000">
                                          <p:val>
                                            <p:strVal val="#ppt_x"/>
                                          </p:val>
                                        </p:tav>
                                      </p:tavLst>
                                    </p:anim>
                                    <p:anim calcmode="lin" valueType="num">
                                      <p:cBhvr>
                                        <p:cTn id="112" dur="1000" fill="hold"/>
                                        <p:tgtEl>
                                          <p:spTgt spid="162"/>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nodeType="clickEffect">
                                  <p:stCondLst>
                                    <p:cond delay="0"/>
                                  </p:stCondLst>
                                  <p:childTnLst>
                                    <p:set>
                                      <p:cBhvr>
                                        <p:cTn id="116" dur="1" fill="hold">
                                          <p:stCondLst>
                                            <p:cond delay="0"/>
                                          </p:stCondLst>
                                        </p:cTn>
                                        <p:tgtEl>
                                          <p:spTgt spid="79"/>
                                        </p:tgtEl>
                                        <p:attrNameLst>
                                          <p:attrName>style.visibility</p:attrName>
                                        </p:attrNameLst>
                                      </p:cBhvr>
                                      <p:to>
                                        <p:strVal val="visible"/>
                                      </p:to>
                                    </p:set>
                                    <p:animEffect transition="in" filter="fade">
                                      <p:cBhvr>
                                        <p:cTn id="117" dur="1000"/>
                                        <p:tgtEl>
                                          <p:spTgt spid="79"/>
                                        </p:tgtEl>
                                      </p:cBhvr>
                                    </p:animEffect>
                                    <p:anim calcmode="lin" valueType="num">
                                      <p:cBhvr>
                                        <p:cTn id="118" dur="1000" fill="hold"/>
                                        <p:tgtEl>
                                          <p:spTgt spid="79"/>
                                        </p:tgtEl>
                                        <p:attrNameLst>
                                          <p:attrName>ppt_x</p:attrName>
                                        </p:attrNameLst>
                                      </p:cBhvr>
                                      <p:tavLst>
                                        <p:tav tm="0">
                                          <p:val>
                                            <p:strVal val="#ppt_x"/>
                                          </p:val>
                                        </p:tav>
                                        <p:tav tm="100000">
                                          <p:val>
                                            <p:strVal val="#ppt_x"/>
                                          </p:val>
                                        </p:tav>
                                      </p:tavLst>
                                    </p:anim>
                                    <p:anim calcmode="lin" valueType="num">
                                      <p:cBhvr>
                                        <p:cTn id="119" dur="1000" fill="hold"/>
                                        <p:tgtEl>
                                          <p:spTgt spid="79"/>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179"/>
                                        </p:tgtEl>
                                        <p:attrNameLst>
                                          <p:attrName>style.visibility</p:attrName>
                                        </p:attrNameLst>
                                      </p:cBhvr>
                                      <p:to>
                                        <p:strVal val="visible"/>
                                      </p:to>
                                    </p:set>
                                    <p:animEffect transition="in" filter="fade">
                                      <p:cBhvr>
                                        <p:cTn id="122" dur="1000"/>
                                        <p:tgtEl>
                                          <p:spTgt spid="179"/>
                                        </p:tgtEl>
                                      </p:cBhvr>
                                    </p:animEffect>
                                    <p:anim calcmode="lin" valueType="num">
                                      <p:cBhvr>
                                        <p:cTn id="123" dur="1000" fill="hold"/>
                                        <p:tgtEl>
                                          <p:spTgt spid="179"/>
                                        </p:tgtEl>
                                        <p:attrNameLst>
                                          <p:attrName>ppt_x</p:attrName>
                                        </p:attrNameLst>
                                      </p:cBhvr>
                                      <p:tavLst>
                                        <p:tav tm="0">
                                          <p:val>
                                            <p:strVal val="#ppt_x"/>
                                          </p:val>
                                        </p:tav>
                                        <p:tav tm="100000">
                                          <p:val>
                                            <p:strVal val="#ppt_x"/>
                                          </p:val>
                                        </p:tav>
                                      </p:tavLst>
                                    </p:anim>
                                    <p:anim calcmode="lin" valueType="num">
                                      <p:cBhvr>
                                        <p:cTn id="124" dur="1000" fill="hold"/>
                                        <p:tgtEl>
                                          <p:spTgt spid="1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37" grpId="0" animBg="1"/>
      <p:bldP spid="47" grpId="0" animBg="1"/>
      <p:bldP spid="143" grpId="0" animBg="1"/>
      <p:bldP spid="153" grpId="0" animBg="1"/>
      <p:bldP spid="161" grpId="0" animBg="1"/>
      <p:bldP spid="162" grpId="0" animBg="1"/>
      <p:bldP spid="17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bwMode="auto">
          <a:xfrm>
            <a:off x="428596" y="1357298"/>
            <a:ext cx="8229600" cy="1143000"/>
          </a:xfrm>
        </p:spPr>
        <p:txBody>
          <a:bodyPr wrap="square" lIns="91440" tIns="45720" rIns="91440" bIns="45720" numCol="1" anchorCtr="0" compatLnSpc="1">
            <a:prstTxWarp prst="textNoShape">
              <a:avLst/>
            </a:prstTxWarp>
          </a:bodyPr>
          <a:lstStyle/>
          <a:p>
            <a:pPr algn="ctr" eaLnBrk="1" hangingPunct="1">
              <a:defRPr/>
            </a:pPr>
            <a:r>
              <a:rPr lang="cs-CZ" dirty="0" smtClean="0">
                <a:effectLst/>
              </a:rPr>
              <a:t>Děkuji za pozornost !</a:t>
            </a:r>
          </a:p>
        </p:txBody>
      </p:sp>
      <p:sp>
        <p:nvSpPr>
          <p:cNvPr id="29698" name="Rectangle 3"/>
          <p:cNvSpPr>
            <a:spLocks noGrp="1"/>
          </p:cNvSpPr>
          <p:nvPr>
            <p:ph type="body" idx="1"/>
          </p:nvPr>
        </p:nvSpPr>
        <p:spPr>
          <a:xfrm>
            <a:off x="457200" y="2348880"/>
            <a:ext cx="8229600" cy="3658220"/>
          </a:xfrm>
        </p:spPr>
        <p:txBody>
          <a:bodyPr/>
          <a:lstStyle/>
          <a:p>
            <a:pPr eaLnBrk="1" hangingPunct="1"/>
            <a:endParaRPr lang="cs-CZ" sz="2800" dirty="0" smtClean="0">
              <a:latin typeface="Arial" charset="0"/>
            </a:endParaRPr>
          </a:p>
          <a:p>
            <a:pPr eaLnBrk="1" hangingPunct="1">
              <a:buFont typeface="Wingdings 3" pitchFamily="18" charset="2"/>
              <a:buNone/>
            </a:pPr>
            <a:endParaRPr lang="cs-CZ" sz="2800" dirty="0" smtClean="0">
              <a:latin typeface="Arial" charset="0"/>
            </a:endParaRPr>
          </a:p>
          <a:p>
            <a:pPr eaLnBrk="1" hangingPunct="1">
              <a:buFont typeface="Wingdings 3" pitchFamily="18" charset="2"/>
              <a:buNone/>
            </a:pPr>
            <a:r>
              <a:rPr lang="cs-CZ" sz="2800" dirty="0" smtClean="0">
                <a:latin typeface="Arial" charset="0"/>
              </a:rPr>
              <a:t>	</a:t>
            </a:r>
            <a:r>
              <a:rPr lang="cs-CZ" sz="1800" dirty="0" smtClean="0"/>
              <a:t>doc. JUDr. Radim Boháč, Ph.D.</a:t>
            </a:r>
            <a:br>
              <a:rPr lang="cs-CZ" sz="1800" dirty="0" smtClean="0"/>
            </a:br>
            <a:r>
              <a:rPr lang="cs-CZ" sz="1800" dirty="0" smtClean="0"/>
              <a:t>katedra finančního práva a finanční vědy PF UK</a:t>
            </a:r>
            <a:br>
              <a:rPr lang="cs-CZ" sz="1800" dirty="0" smtClean="0"/>
            </a:br>
            <a:r>
              <a:rPr lang="cs-CZ" sz="1800" dirty="0" smtClean="0"/>
              <a:t>nám. Curieových 7</a:t>
            </a:r>
            <a:br>
              <a:rPr lang="cs-CZ" sz="1800" dirty="0" smtClean="0"/>
            </a:br>
            <a:r>
              <a:rPr lang="cs-CZ" sz="1800" dirty="0" smtClean="0"/>
              <a:t>116 40 Praha 1</a:t>
            </a:r>
            <a:br>
              <a:rPr lang="cs-CZ" sz="1800" dirty="0" smtClean="0"/>
            </a:br>
            <a:r>
              <a:rPr lang="cs-CZ" sz="1800" dirty="0" smtClean="0"/>
              <a:t>email: </a:t>
            </a:r>
            <a:r>
              <a:rPr lang="cs-CZ" sz="1800" dirty="0" smtClean="0">
                <a:hlinkClick r:id="rId2"/>
              </a:rPr>
              <a:t>bohac@</a:t>
            </a:r>
            <a:r>
              <a:rPr lang="cs-CZ" sz="1800" dirty="0" err="1" smtClean="0">
                <a:hlinkClick r:id="rId2"/>
              </a:rPr>
              <a:t>prf.cuni.cz</a:t>
            </a:r>
            <a:endParaRPr lang="cs-CZ" sz="1800" dirty="0" smtClean="0"/>
          </a:p>
          <a:p>
            <a:pPr eaLnBrk="1" hangingPunct="1">
              <a:buFont typeface="Wingdings 3" pitchFamily="18" charset="2"/>
              <a:buNone/>
            </a:pPr>
            <a:r>
              <a:rPr lang="cs-CZ" sz="1800" dirty="0" smtClean="0"/>
              <a:t>	</a:t>
            </a:r>
            <a:r>
              <a:rPr lang="cs-CZ" sz="1800" dirty="0" smtClean="0">
                <a:hlinkClick r:id="rId3"/>
              </a:rPr>
              <a:t>www.</a:t>
            </a:r>
            <a:r>
              <a:rPr lang="cs-CZ" sz="1800" dirty="0" err="1" smtClean="0">
                <a:hlinkClick r:id="rId3"/>
              </a:rPr>
              <a:t>radimbohac.cz</a:t>
            </a:r>
            <a:r>
              <a:rPr lang="cs-CZ" sz="1800" dirty="0" smtClean="0"/>
              <a:t> </a:t>
            </a:r>
            <a:br>
              <a:rPr lang="cs-CZ" sz="1800" dirty="0" smtClean="0"/>
            </a:br>
            <a:r>
              <a:rPr lang="cs-CZ" sz="1800" dirty="0" smtClean="0"/>
              <a:t>tel.: +420221005530</a:t>
            </a:r>
          </a:p>
          <a:p>
            <a:pPr eaLnBrk="1" hangingPunct="1">
              <a:buFont typeface="Wingdings 3" pitchFamily="18" charset="2"/>
              <a:buNone/>
            </a:pPr>
            <a:endParaRPr lang="cs-CZ" sz="1800" dirty="0" smtClean="0">
              <a:latin typeface="Arial" charset="0"/>
            </a:endParaRPr>
          </a:p>
        </p:txBody>
      </p:sp>
      <p:sp>
        <p:nvSpPr>
          <p:cNvPr id="29699"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EAEC6ECB-1464-4CDE-AB34-14554F00FEB6}" type="slidenum">
              <a:rPr lang="cs-CZ" sz="2000" b="1">
                <a:solidFill>
                  <a:schemeClr val="bg1"/>
                </a:solidFill>
                <a:latin typeface="Lucida Sans Unicode" pitchFamily="34" charset="0"/>
              </a:rPr>
              <a:pPr/>
              <a:t>41</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617854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5536" y="2420888"/>
            <a:ext cx="8229600" cy="1143000"/>
          </a:xfrm>
        </p:spPr>
        <p:txBody>
          <a:bodyPr/>
          <a:lstStyle/>
          <a:p>
            <a:pPr algn="ctr"/>
            <a:r>
              <a:rPr lang="cs-CZ" dirty="0" smtClean="0"/>
              <a:t>2. Penále</a:t>
            </a:r>
            <a:endParaRPr lang="cs-CZ"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5</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391641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stávající </a:t>
            </a:r>
            <a:r>
              <a:rPr lang="cs-CZ" dirty="0"/>
              <a:t>podoba penále byla do právního řádu zavedena novelou zákona o správě daní a </a:t>
            </a:r>
            <a:r>
              <a:rPr lang="cs-CZ" dirty="0" smtClean="0"/>
              <a:t>poplatků </a:t>
            </a:r>
            <a:r>
              <a:rPr lang="cs-CZ" sz="2400" dirty="0" smtClean="0">
                <a:solidFill>
                  <a:schemeClr val="accent1"/>
                </a:solidFill>
              </a:rPr>
              <a:t>(zákon </a:t>
            </a:r>
            <a:r>
              <a:rPr lang="cs-CZ" sz="2400" dirty="0">
                <a:solidFill>
                  <a:schemeClr val="accent1"/>
                </a:solidFill>
              </a:rPr>
              <a:t>č. 230/2006 Sb.)</a:t>
            </a:r>
            <a:r>
              <a:rPr lang="cs-CZ" dirty="0">
                <a:solidFill>
                  <a:schemeClr val="accent1"/>
                </a:solidFill>
              </a:rPr>
              <a:t> </a:t>
            </a:r>
            <a:r>
              <a:rPr lang="cs-CZ" dirty="0"/>
              <a:t>s účinností </a:t>
            </a:r>
            <a:r>
              <a:rPr lang="cs-CZ" dirty="0" smtClean="0"/>
              <a:t/>
            </a:r>
            <a:br>
              <a:rPr lang="cs-CZ" dirty="0" smtClean="0"/>
            </a:br>
            <a:r>
              <a:rPr lang="cs-CZ" dirty="0" smtClean="0"/>
              <a:t>k </a:t>
            </a:r>
            <a:r>
              <a:rPr lang="cs-CZ" dirty="0"/>
              <a:t>1. lednu </a:t>
            </a:r>
            <a:r>
              <a:rPr lang="cs-CZ" dirty="0" smtClean="0"/>
              <a:t>2007</a:t>
            </a:r>
            <a:endParaRPr lang="cs-CZ" dirty="0"/>
          </a:p>
          <a:p>
            <a:pPr marL="630936" lvl="2" indent="0">
              <a:buNone/>
            </a:pPr>
            <a:endParaRPr lang="cs-CZ" sz="1100" dirty="0"/>
          </a:p>
          <a:p>
            <a:r>
              <a:rPr lang="cs-CZ" dirty="0" smtClean="0"/>
              <a:t>do </a:t>
            </a:r>
            <a:r>
              <a:rPr lang="cs-CZ" dirty="0"/>
              <a:t>té doby upravoval ZSDP jednu sankci (</a:t>
            </a:r>
            <a:r>
              <a:rPr lang="cs-CZ" i="1" dirty="0"/>
              <a:t>penále</a:t>
            </a:r>
            <a:r>
              <a:rPr lang="cs-CZ" dirty="0"/>
              <a:t>), která kumulovala</a:t>
            </a:r>
          </a:p>
          <a:p>
            <a:pPr lvl="1"/>
            <a:r>
              <a:rPr lang="cs-CZ" dirty="0"/>
              <a:t>následek za nesplnění povinnosti daň řádně tvrdit a</a:t>
            </a:r>
          </a:p>
          <a:p>
            <a:pPr lvl="1"/>
            <a:r>
              <a:rPr lang="cs-CZ" dirty="0"/>
              <a:t>nesplnění povinnosti daň řádně </a:t>
            </a:r>
            <a:r>
              <a:rPr lang="cs-CZ" dirty="0" smtClean="0"/>
              <a:t>zaplatit</a:t>
            </a:r>
            <a:endParaRPr lang="cs-CZ" dirty="0"/>
          </a:p>
          <a:p>
            <a:pPr lvl="1"/>
            <a:endParaRPr lang="cs-CZ" sz="1300" dirty="0"/>
          </a:p>
          <a:p>
            <a:r>
              <a:rPr lang="cs-CZ" dirty="0" smtClean="0"/>
              <a:t>srovnání </a:t>
            </a:r>
            <a:r>
              <a:rPr lang="cs-CZ" dirty="0"/>
              <a:t>právních úprav </a:t>
            </a:r>
            <a:r>
              <a:rPr lang="cs-CZ" sz="1800" dirty="0"/>
              <a:t>(následující tabulka)</a:t>
            </a:r>
          </a:p>
          <a:p>
            <a:endParaRPr lang="cs-CZ" dirty="0"/>
          </a:p>
        </p:txBody>
      </p:sp>
      <p:sp>
        <p:nvSpPr>
          <p:cNvPr id="4" name="Nadpis 3"/>
          <p:cNvSpPr>
            <a:spLocks noGrp="1"/>
          </p:cNvSpPr>
          <p:nvPr>
            <p:ph type="title"/>
          </p:nvPr>
        </p:nvSpPr>
        <p:spPr/>
        <p:txBody>
          <a:bodyPr>
            <a:normAutofit/>
          </a:bodyPr>
          <a:lstStyle/>
          <a:p>
            <a:r>
              <a:rPr lang="cs-CZ" sz="3600" dirty="0" smtClean="0"/>
              <a:t>Geneze právní úpravy</a:t>
            </a:r>
            <a:endParaRPr lang="cs-CZ" sz="36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6</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513233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Zaoblený obdélník 24"/>
          <p:cNvSpPr/>
          <p:nvPr/>
        </p:nvSpPr>
        <p:spPr>
          <a:xfrm>
            <a:off x="251520" y="3573016"/>
            <a:ext cx="8640960" cy="317275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cs-CZ"/>
          </a:p>
        </p:txBody>
      </p:sp>
      <p:sp>
        <p:nvSpPr>
          <p:cNvPr id="24" name="Zaoblený obdélník 23"/>
          <p:cNvSpPr/>
          <p:nvPr/>
        </p:nvSpPr>
        <p:spPr>
          <a:xfrm>
            <a:off x="251520" y="63884"/>
            <a:ext cx="8640960" cy="343712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cs-CZ"/>
          </a:p>
        </p:txBody>
      </p:sp>
      <p:sp>
        <p:nvSpPr>
          <p:cNvPr id="3" name="Zaoblený obdélník 2"/>
          <p:cNvSpPr/>
          <p:nvPr/>
        </p:nvSpPr>
        <p:spPr>
          <a:xfrm>
            <a:off x="1612073" y="708180"/>
            <a:ext cx="2288232" cy="107426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1600" dirty="0" smtClean="0"/>
              <a:t>Sankce </a:t>
            </a:r>
            <a:r>
              <a:rPr lang="cs-CZ" sz="1600" dirty="0"/>
              <a:t>za </a:t>
            </a:r>
            <a:r>
              <a:rPr lang="cs-CZ" sz="1600" dirty="0" smtClean="0"/>
              <a:t>nezaplacení zkrácené daně</a:t>
            </a:r>
            <a:endParaRPr lang="cs-CZ" sz="1600" dirty="0"/>
          </a:p>
        </p:txBody>
      </p:sp>
      <p:sp>
        <p:nvSpPr>
          <p:cNvPr id="5" name="Zaoblený obdélník 4"/>
          <p:cNvSpPr/>
          <p:nvPr/>
        </p:nvSpPr>
        <p:spPr>
          <a:xfrm>
            <a:off x="1589262" y="1916832"/>
            <a:ext cx="2304256" cy="989724"/>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dirty="0"/>
              <a:t>0,2 % </a:t>
            </a:r>
            <a:r>
              <a:rPr lang="cs-CZ" dirty="0" smtClean="0"/>
              <a:t>za </a:t>
            </a:r>
            <a:r>
              <a:rPr lang="cs-CZ" dirty="0"/>
              <a:t>každý den </a:t>
            </a:r>
            <a:r>
              <a:rPr lang="cs-CZ" dirty="0" smtClean="0"/>
              <a:t>prodlení</a:t>
            </a:r>
            <a:endParaRPr lang="cs-CZ" dirty="0"/>
          </a:p>
        </p:txBody>
      </p:sp>
      <p:sp>
        <p:nvSpPr>
          <p:cNvPr id="8" name="Zaoblený obdélník 7"/>
          <p:cNvSpPr/>
          <p:nvPr/>
        </p:nvSpPr>
        <p:spPr>
          <a:xfrm>
            <a:off x="1591957" y="188640"/>
            <a:ext cx="6943177" cy="37544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2000" b="1" dirty="0" smtClean="0"/>
              <a:t>penále</a:t>
            </a:r>
            <a:endParaRPr lang="cs-CZ" sz="2000" b="1" dirty="0"/>
          </a:p>
        </p:txBody>
      </p:sp>
      <p:sp>
        <p:nvSpPr>
          <p:cNvPr id="9" name="Zaoblený obdélník 8"/>
          <p:cNvSpPr/>
          <p:nvPr/>
        </p:nvSpPr>
        <p:spPr>
          <a:xfrm>
            <a:off x="4059621" y="712962"/>
            <a:ext cx="2304256" cy="106948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dirty="0" smtClean="0"/>
              <a:t>Sankce </a:t>
            </a:r>
            <a:r>
              <a:rPr lang="cs-CZ" dirty="0"/>
              <a:t>za nezaplacení </a:t>
            </a:r>
            <a:r>
              <a:rPr lang="cs-CZ" dirty="0" smtClean="0"/>
              <a:t>daně</a:t>
            </a:r>
          </a:p>
          <a:p>
            <a:pPr algn="ctr"/>
            <a:r>
              <a:rPr lang="cs-CZ" sz="1600" dirty="0" smtClean="0"/>
              <a:t>(výchozí)</a:t>
            </a:r>
            <a:endParaRPr lang="cs-CZ" sz="1600" dirty="0"/>
          </a:p>
        </p:txBody>
      </p:sp>
      <p:sp>
        <p:nvSpPr>
          <p:cNvPr id="10" name="Zaoblený obdélník 9"/>
          <p:cNvSpPr/>
          <p:nvPr/>
        </p:nvSpPr>
        <p:spPr>
          <a:xfrm>
            <a:off x="4059621" y="1916832"/>
            <a:ext cx="2304256" cy="96491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dirty="0" smtClean="0"/>
              <a:t>0,1 % za každý den prodlení</a:t>
            </a:r>
            <a:endParaRPr lang="cs-CZ" dirty="0"/>
          </a:p>
        </p:txBody>
      </p:sp>
      <p:sp>
        <p:nvSpPr>
          <p:cNvPr id="12" name="Zaoblený obdélník 11"/>
          <p:cNvSpPr/>
          <p:nvPr/>
        </p:nvSpPr>
        <p:spPr>
          <a:xfrm>
            <a:off x="6516217" y="708180"/>
            <a:ext cx="2077375" cy="107426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cs-CZ" sz="1600" dirty="0" smtClean="0"/>
              <a:t>Sankce </a:t>
            </a:r>
            <a:r>
              <a:rPr lang="cs-CZ" sz="1600" dirty="0"/>
              <a:t>za </a:t>
            </a:r>
            <a:r>
              <a:rPr lang="cs-CZ" sz="1600" dirty="0" smtClean="0"/>
              <a:t>nezaplacení dodatečně přiznané daně</a:t>
            </a:r>
            <a:endParaRPr lang="cs-CZ" sz="1600" dirty="0"/>
          </a:p>
        </p:txBody>
      </p:sp>
      <p:sp>
        <p:nvSpPr>
          <p:cNvPr id="13" name="Zaoblený obdélník 12"/>
          <p:cNvSpPr/>
          <p:nvPr/>
        </p:nvSpPr>
        <p:spPr>
          <a:xfrm>
            <a:off x="6516217" y="1916832"/>
            <a:ext cx="2068582" cy="96491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cs-CZ" dirty="0" smtClean="0"/>
              <a:t>0,05 % za každý den prodlení</a:t>
            </a:r>
            <a:endParaRPr lang="cs-CZ" dirty="0"/>
          </a:p>
        </p:txBody>
      </p:sp>
      <p:sp>
        <p:nvSpPr>
          <p:cNvPr id="15" name="Zaoblený obdélník 14"/>
          <p:cNvSpPr/>
          <p:nvPr/>
        </p:nvSpPr>
        <p:spPr>
          <a:xfrm>
            <a:off x="1627040" y="4257134"/>
            <a:ext cx="2288232" cy="100811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1600" dirty="0" smtClean="0"/>
              <a:t>Sankce </a:t>
            </a:r>
            <a:r>
              <a:rPr lang="cs-CZ" sz="1600" dirty="0"/>
              <a:t>za </a:t>
            </a:r>
            <a:r>
              <a:rPr lang="cs-CZ" sz="1600" dirty="0" smtClean="0"/>
              <a:t>doměření (nikoli vyměření!) </a:t>
            </a:r>
            <a:r>
              <a:rPr lang="cs-CZ" sz="1600" dirty="0"/>
              <a:t>daně </a:t>
            </a:r>
            <a:r>
              <a:rPr lang="cs-CZ" sz="1600" dirty="0" smtClean="0"/>
              <a:t>z </a:t>
            </a:r>
            <a:r>
              <a:rPr lang="cs-CZ" sz="1600" dirty="0"/>
              <a:t>moci </a:t>
            </a:r>
            <a:r>
              <a:rPr lang="cs-CZ" sz="1600" dirty="0" smtClean="0"/>
              <a:t>úřední</a:t>
            </a:r>
            <a:endParaRPr lang="cs-CZ" sz="1600" dirty="0"/>
          </a:p>
        </p:txBody>
      </p:sp>
      <p:sp>
        <p:nvSpPr>
          <p:cNvPr id="16" name="Zaoblený obdélník 15"/>
          <p:cNvSpPr/>
          <p:nvPr/>
        </p:nvSpPr>
        <p:spPr>
          <a:xfrm>
            <a:off x="1630488" y="5409262"/>
            <a:ext cx="2304256" cy="116167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cs-CZ" sz="1300" dirty="0" smtClean="0"/>
              <a:t>20 %, jeli daň zvyšována</a:t>
            </a:r>
          </a:p>
          <a:p>
            <a:r>
              <a:rPr lang="cs-CZ" sz="1300" dirty="0" smtClean="0"/>
              <a:t>20 %, jeli snižován odpočet</a:t>
            </a:r>
          </a:p>
          <a:p>
            <a:r>
              <a:rPr lang="cs-CZ" sz="1300" dirty="0" smtClean="0"/>
              <a:t>1 %, je-li snižována ztráta </a:t>
            </a:r>
            <a:r>
              <a:rPr lang="cs-CZ" sz="1300" dirty="0" smtClean="0">
                <a:solidFill>
                  <a:schemeClr val="accent1">
                    <a:lumMod val="40000"/>
                    <a:lumOff val="60000"/>
                  </a:schemeClr>
                </a:solidFill>
              </a:rPr>
              <a:t>(do konce roku 2010 byla sazba 5 %)</a:t>
            </a:r>
            <a:endParaRPr lang="cs-CZ" sz="1300" dirty="0">
              <a:solidFill>
                <a:schemeClr val="accent1">
                  <a:lumMod val="40000"/>
                  <a:lumOff val="60000"/>
                </a:schemeClr>
              </a:solidFill>
            </a:endParaRPr>
          </a:p>
        </p:txBody>
      </p:sp>
      <p:sp>
        <p:nvSpPr>
          <p:cNvPr id="17" name="Zaoblený obdélník 16"/>
          <p:cNvSpPr/>
          <p:nvPr/>
        </p:nvSpPr>
        <p:spPr>
          <a:xfrm>
            <a:off x="1630488" y="3717032"/>
            <a:ext cx="2276772" cy="438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2000" b="1" dirty="0" smtClean="0"/>
              <a:t>penále</a:t>
            </a:r>
            <a:endParaRPr lang="cs-CZ" sz="2000" b="1" dirty="0"/>
          </a:p>
        </p:txBody>
      </p:sp>
      <p:sp>
        <p:nvSpPr>
          <p:cNvPr id="18" name="Zaoblený obdélník 17"/>
          <p:cNvSpPr/>
          <p:nvPr/>
        </p:nvSpPr>
        <p:spPr>
          <a:xfrm>
            <a:off x="4067968" y="3717032"/>
            <a:ext cx="4467165" cy="4382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2000" b="1" dirty="0"/>
              <a:t>ú</a:t>
            </a:r>
            <a:r>
              <a:rPr lang="cs-CZ" sz="2000" b="1" dirty="0" smtClean="0"/>
              <a:t>rok z prodlení</a:t>
            </a:r>
            <a:endParaRPr lang="cs-CZ" sz="2000" b="1" dirty="0"/>
          </a:p>
        </p:txBody>
      </p:sp>
      <p:sp>
        <p:nvSpPr>
          <p:cNvPr id="19" name="Zaoblený obdélník 18"/>
          <p:cNvSpPr/>
          <p:nvPr/>
        </p:nvSpPr>
        <p:spPr>
          <a:xfrm>
            <a:off x="4067969" y="4284593"/>
            <a:ext cx="4467164" cy="980653"/>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dirty="0" smtClean="0"/>
              <a:t>Sankce </a:t>
            </a:r>
            <a:r>
              <a:rPr lang="cs-CZ" dirty="0"/>
              <a:t>za nezaplacení daně</a:t>
            </a:r>
          </a:p>
        </p:txBody>
      </p:sp>
      <p:sp>
        <p:nvSpPr>
          <p:cNvPr id="20" name="Zaoblený obdélník 19"/>
          <p:cNvSpPr/>
          <p:nvPr/>
        </p:nvSpPr>
        <p:spPr>
          <a:xfrm>
            <a:off x="4067969" y="5409262"/>
            <a:ext cx="4467164" cy="1161678"/>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600" dirty="0" smtClean="0"/>
              <a:t>„</a:t>
            </a:r>
            <a:r>
              <a:rPr lang="cs-CZ" sz="1600" dirty="0" err="1" smtClean="0"/>
              <a:t>repo</a:t>
            </a:r>
            <a:r>
              <a:rPr lang="cs-CZ" sz="1600" dirty="0" smtClean="0"/>
              <a:t> sazba + 14 procentních bodů“ ročně</a:t>
            </a:r>
            <a:endParaRPr lang="cs-CZ" sz="3600" dirty="0"/>
          </a:p>
        </p:txBody>
      </p:sp>
      <p:sp>
        <p:nvSpPr>
          <p:cNvPr id="26" name="TextovéPole 25"/>
          <p:cNvSpPr txBox="1"/>
          <p:nvPr/>
        </p:nvSpPr>
        <p:spPr>
          <a:xfrm>
            <a:off x="414253" y="1212236"/>
            <a:ext cx="1080120" cy="1015663"/>
          </a:xfrm>
          <a:prstGeom prst="rect">
            <a:avLst/>
          </a:prstGeom>
          <a:noFill/>
        </p:spPr>
        <p:txBody>
          <a:bodyPr wrap="square" rtlCol="0">
            <a:spAutoFit/>
          </a:bodyPr>
          <a:lstStyle/>
          <a:p>
            <a:r>
              <a:rPr lang="cs-CZ" sz="2000" b="1" dirty="0" smtClean="0"/>
              <a:t>Před rokem 2007</a:t>
            </a:r>
            <a:endParaRPr lang="cs-CZ" sz="2000" b="1" dirty="0"/>
          </a:p>
        </p:txBody>
      </p:sp>
      <p:sp>
        <p:nvSpPr>
          <p:cNvPr id="27" name="TextovéPole 26"/>
          <p:cNvSpPr txBox="1"/>
          <p:nvPr/>
        </p:nvSpPr>
        <p:spPr>
          <a:xfrm>
            <a:off x="475259" y="4791563"/>
            <a:ext cx="1080120" cy="400110"/>
          </a:xfrm>
          <a:prstGeom prst="rect">
            <a:avLst/>
          </a:prstGeom>
          <a:noFill/>
        </p:spPr>
        <p:txBody>
          <a:bodyPr wrap="square" rtlCol="0">
            <a:spAutoFit/>
          </a:bodyPr>
          <a:lstStyle/>
          <a:p>
            <a:r>
              <a:rPr lang="cs-CZ" sz="2000" b="1" dirty="0" smtClean="0"/>
              <a:t>Dnes</a:t>
            </a:r>
            <a:endParaRPr lang="cs-CZ" sz="2000" b="1" dirty="0"/>
          </a:p>
        </p:txBody>
      </p:sp>
      <p:sp>
        <p:nvSpPr>
          <p:cNvPr id="22" name="Zaoblený obdélník 21"/>
          <p:cNvSpPr/>
          <p:nvPr/>
        </p:nvSpPr>
        <p:spPr>
          <a:xfrm>
            <a:off x="1637946" y="2996952"/>
            <a:ext cx="6943177" cy="37544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cs-CZ" sz="1400" b="1" dirty="0" smtClean="0"/>
              <a:t>nejdéle za 500 </a:t>
            </a:r>
            <a:r>
              <a:rPr lang="cs-CZ" sz="1400" b="1" dirty="0"/>
              <a:t>dnů prodlení, poté 140 % diskontní úrokové </a:t>
            </a:r>
            <a:r>
              <a:rPr lang="cs-CZ" sz="1400" b="1" dirty="0" smtClean="0"/>
              <a:t>sazby ročně</a:t>
            </a:r>
            <a:endParaRPr lang="cs-CZ" sz="1400" b="1" dirty="0"/>
          </a:p>
        </p:txBody>
      </p:sp>
    </p:spTree>
    <p:extLst>
      <p:ext uri="{BB962C8B-B14F-4D97-AF65-F5344CB8AC3E}">
        <p14:creationId xmlns:p14="http://schemas.microsoft.com/office/powerpoint/2010/main" val="3902222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000"/>
                                        <p:tgtEl>
                                          <p:spTgt spid="13"/>
                                        </p:tgtEl>
                                      </p:cBhvr>
                                    </p:animEffect>
                                    <p:anim calcmode="lin" valueType="num">
                                      <p:cBhvr>
                                        <p:cTn id="25" dur="1000" fill="hold"/>
                                        <p:tgtEl>
                                          <p:spTgt spid="13"/>
                                        </p:tgtEl>
                                        <p:attrNameLst>
                                          <p:attrName>ppt_x</p:attrName>
                                        </p:attrNameLst>
                                      </p:cBhvr>
                                      <p:tavLst>
                                        <p:tav tm="0">
                                          <p:val>
                                            <p:strVal val="#ppt_x"/>
                                          </p:val>
                                        </p:tav>
                                        <p:tav tm="100000">
                                          <p:val>
                                            <p:strVal val="#ppt_x"/>
                                          </p:val>
                                        </p:tav>
                                      </p:tavLst>
                                    </p:anim>
                                    <p:anim calcmode="lin" valueType="num">
                                      <p:cBhvr>
                                        <p:cTn id="2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1000"/>
                                        <p:tgtEl>
                                          <p:spTgt spid="25"/>
                                        </p:tgtEl>
                                      </p:cBhvr>
                                    </p:animEffect>
                                    <p:anim calcmode="lin" valueType="num">
                                      <p:cBhvr>
                                        <p:cTn id="32" dur="1000" fill="hold"/>
                                        <p:tgtEl>
                                          <p:spTgt spid="25"/>
                                        </p:tgtEl>
                                        <p:attrNameLst>
                                          <p:attrName>ppt_x</p:attrName>
                                        </p:attrNameLst>
                                      </p:cBhvr>
                                      <p:tavLst>
                                        <p:tav tm="0">
                                          <p:val>
                                            <p:strVal val="#ppt_x"/>
                                          </p:val>
                                        </p:tav>
                                        <p:tav tm="100000">
                                          <p:val>
                                            <p:strVal val="#ppt_x"/>
                                          </p:val>
                                        </p:tav>
                                      </p:tavLst>
                                    </p:anim>
                                    <p:anim calcmode="lin" valueType="num">
                                      <p:cBhvr>
                                        <p:cTn id="33" dur="1000" fill="hold"/>
                                        <p:tgtEl>
                                          <p:spTgt spid="25"/>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fade">
                                      <p:cBhvr>
                                        <p:cTn id="36" dur="1000"/>
                                        <p:tgtEl>
                                          <p:spTgt spid="27"/>
                                        </p:tgtEl>
                                      </p:cBhvr>
                                    </p:animEffect>
                                    <p:anim calcmode="lin" valueType="num">
                                      <p:cBhvr>
                                        <p:cTn id="37" dur="1000" fill="hold"/>
                                        <p:tgtEl>
                                          <p:spTgt spid="27"/>
                                        </p:tgtEl>
                                        <p:attrNameLst>
                                          <p:attrName>ppt_x</p:attrName>
                                        </p:attrNameLst>
                                      </p:cBhvr>
                                      <p:tavLst>
                                        <p:tav tm="0">
                                          <p:val>
                                            <p:strVal val="#ppt_x"/>
                                          </p:val>
                                        </p:tav>
                                        <p:tav tm="100000">
                                          <p:val>
                                            <p:strVal val="#ppt_x"/>
                                          </p:val>
                                        </p:tav>
                                      </p:tavLst>
                                    </p:anim>
                                    <p:anim calcmode="lin" valueType="num">
                                      <p:cBhvr>
                                        <p:cTn id="38" dur="1000" fill="hold"/>
                                        <p:tgtEl>
                                          <p:spTgt spid="27"/>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anim calcmode="lin" valueType="num">
                                      <p:cBhvr>
                                        <p:cTn id="47" dur="1000" fill="hold"/>
                                        <p:tgtEl>
                                          <p:spTgt spid="19"/>
                                        </p:tgtEl>
                                        <p:attrNameLst>
                                          <p:attrName>ppt_x</p:attrName>
                                        </p:attrNameLst>
                                      </p:cBhvr>
                                      <p:tavLst>
                                        <p:tav tm="0">
                                          <p:val>
                                            <p:strVal val="#ppt_x"/>
                                          </p:val>
                                        </p:tav>
                                        <p:tav tm="100000">
                                          <p:val>
                                            <p:strVal val="#ppt_x"/>
                                          </p:val>
                                        </p:tav>
                                      </p:tavLst>
                                    </p:anim>
                                    <p:anim calcmode="lin" valueType="num">
                                      <p:cBhvr>
                                        <p:cTn id="48" dur="1000" fill="hold"/>
                                        <p:tgtEl>
                                          <p:spTgt spid="19"/>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1000"/>
                                        <p:tgtEl>
                                          <p:spTgt spid="20"/>
                                        </p:tgtEl>
                                      </p:cBhvr>
                                    </p:animEffect>
                                    <p:anim calcmode="lin" valueType="num">
                                      <p:cBhvr>
                                        <p:cTn id="52" dur="1000" fill="hold"/>
                                        <p:tgtEl>
                                          <p:spTgt spid="20"/>
                                        </p:tgtEl>
                                        <p:attrNameLst>
                                          <p:attrName>ppt_x</p:attrName>
                                        </p:attrNameLst>
                                      </p:cBhvr>
                                      <p:tavLst>
                                        <p:tav tm="0">
                                          <p:val>
                                            <p:strVal val="#ppt_x"/>
                                          </p:val>
                                        </p:tav>
                                        <p:tav tm="100000">
                                          <p:val>
                                            <p:strVal val="#ppt_x"/>
                                          </p:val>
                                        </p:tav>
                                      </p:tavLst>
                                    </p:anim>
                                    <p:anim calcmode="lin" valueType="num">
                                      <p:cBhvr>
                                        <p:cTn id="5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1000"/>
                                        <p:tgtEl>
                                          <p:spTgt spid="17"/>
                                        </p:tgtEl>
                                      </p:cBhvr>
                                    </p:animEffect>
                                    <p:anim calcmode="lin" valueType="num">
                                      <p:cBhvr>
                                        <p:cTn id="59" dur="1000" fill="hold"/>
                                        <p:tgtEl>
                                          <p:spTgt spid="17"/>
                                        </p:tgtEl>
                                        <p:attrNameLst>
                                          <p:attrName>ppt_x</p:attrName>
                                        </p:attrNameLst>
                                      </p:cBhvr>
                                      <p:tavLst>
                                        <p:tav tm="0">
                                          <p:val>
                                            <p:strVal val="#ppt_x"/>
                                          </p:val>
                                        </p:tav>
                                        <p:tav tm="100000">
                                          <p:val>
                                            <p:strVal val="#ppt_x"/>
                                          </p:val>
                                        </p:tav>
                                      </p:tavLst>
                                    </p:anim>
                                    <p:anim calcmode="lin" valueType="num">
                                      <p:cBhvr>
                                        <p:cTn id="60" dur="1000" fill="hold"/>
                                        <p:tgtEl>
                                          <p:spTgt spid="17"/>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1000"/>
                                        <p:tgtEl>
                                          <p:spTgt spid="15"/>
                                        </p:tgtEl>
                                      </p:cBhvr>
                                    </p:animEffect>
                                    <p:anim calcmode="lin" valueType="num">
                                      <p:cBhvr>
                                        <p:cTn id="64" dur="1000" fill="hold"/>
                                        <p:tgtEl>
                                          <p:spTgt spid="15"/>
                                        </p:tgtEl>
                                        <p:attrNameLst>
                                          <p:attrName>ppt_x</p:attrName>
                                        </p:attrNameLst>
                                      </p:cBhvr>
                                      <p:tavLst>
                                        <p:tav tm="0">
                                          <p:val>
                                            <p:strVal val="#ppt_x"/>
                                          </p:val>
                                        </p:tav>
                                        <p:tav tm="100000">
                                          <p:val>
                                            <p:strVal val="#ppt_x"/>
                                          </p:val>
                                        </p:tav>
                                      </p:tavLst>
                                    </p:anim>
                                    <p:anim calcmode="lin" valueType="num">
                                      <p:cBhvr>
                                        <p:cTn id="65" dur="1000" fill="hold"/>
                                        <p:tgtEl>
                                          <p:spTgt spid="1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fade">
                                      <p:cBhvr>
                                        <p:cTn id="68" dur="1000"/>
                                        <p:tgtEl>
                                          <p:spTgt spid="16"/>
                                        </p:tgtEl>
                                      </p:cBhvr>
                                    </p:animEffect>
                                    <p:anim calcmode="lin" valueType="num">
                                      <p:cBhvr>
                                        <p:cTn id="69" dur="1000" fill="hold"/>
                                        <p:tgtEl>
                                          <p:spTgt spid="16"/>
                                        </p:tgtEl>
                                        <p:attrNameLst>
                                          <p:attrName>ppt_x</p:attrName>
                                        </p:attrNameLst>
                                      </p:cBhvr>
                                      <p:tavLst>
                                        <p:tav tm="0">
                                          <p:val>
                                            <p:strVal val="#ppt_x"/>
                                          </p:val>
                                        </p:tav>
                                        <p:tav tm="100000">
                                          <p:val>
                                            <p:strVal val="#ppt_x"/>
                                          </p:val>
                                        </p:tav>
                                      </p:tavLst>
                                    </p:anim>
                                    <p:anim calcmode="lin" valueType="num">
                                      <p:cBhvr>
                                        <p:cTn id="7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 grpId="0" animBg="1"/>
      <p:bldP spid="5" grpId="0" animBg="1"/>
      <p:bldP spid="12" grpId="0" animBg="1"/>
      <p:bldP spid="13" grpId="0" animBg="1"/>
      <p:bldP spid="15" grpId="0" animBg="1"/>
      <p:bldP spid="16" grpId="0" animBg="1"/>
      <p:bldP spid="17" grpId="0" animBg="1"/>
      <p:bldP spid="18" grpId="0" animBg="1"/>
      <p:bldP spid="19" grpId="0" animBg="1"/>
      <p:bldP spid="20" grpId="0" animBg="1"/>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aoblený obdélník 5"/>
          <p:cNvSpPr/>
          <p:nvPr/>
        </p:nvSpPr>
        <p:spPr>
          <a:xfrm>
            <a:off x="251520" y="260648"/>
            <a:ext cx="8640960" cy="57606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dirty="0" smtClean="0"/>
              <a:t>§ 63 ZSDP </a:t>
            </a:r>
            <a:r>
              <a:rPr lang="cs-CZ" sz="1400" dirty="0" smtClean="0"/>
              <a:t>– vybraná ustanovení (do 31. prosince 2006)</a:t>
            </a:r>
            <a:endParaRPr lang="cs-CZ" sz="1400" dirty="0"/>
          </a:p>
          <a:p>
            <a:pPr algn="ctr"/>
            <a:r>
              <a:rPr lang="cs-CZ" sz="1600" b="1" dirty="0" smtClean="0"/>
              <a:t>Daňové </a:t>
            </a:r>
            <a:r>
              <a:rPr lang="cs-CZ" sz="1600" b="1" dirty="0"/>
              <a:t>nedoplatky a </a:t>
            </a:r>
            <a:r>
              <a:rPr lang="cs-CZ" sz="1600" b="1" dirty="0" smtClean="0"/>
              <a:t>penále</a:t>
            </a:r>
          </a:p>
          <a:p>
            <a:pPr algn="ctr"/>
            <a:endParaRPr lang="cs-CZ" sz="900" b="1" dirty="0"/>
          </a:p>
          <a:p>
            <a:r>
              <a:rPr lang="cs-CZ" sz="1300" dirty="0" smtClean="0"/>
              <a:t>(1) Daňový </a:t>
            </a:r>
            <a:r>
              <a:rPr lang="cs-CZ" sz="1300" dirty="0"/>
              <a:t>dlužník je v prodlení, nezaplatí-li splatnou částku daně nejpozději v den její splatnosti</a:t>
            </a:r>
            <a:r>
              <a:rPr lang="cs-CZ" sz="1300" dirty="0" smtClean="0"/>
              <a:t>.</a:t>
            </a:r>
          </a:p>
          <a:p>
            <a:endParaRPr lang="cs-CZ" sz="1300" dirty="0"/>
          </a:p>
          <a:p>
            <a:r>
              <a:rPr lang="cs-CZ" sz="1300" dirty="0" smtClean="0"/>
              <a:t>(</a:t>
            </a:r>
            <a:r>
              <a:rPr lang="cs-CZ" sz="1300" dirty="0"/>
              <a:t>2) Penále se počítá za každý den prodlení počínaje dnem následujícím po dni splatnosti až do dne platby včetně, a to ode dne původního dne splatnosti. Daňový dlužník je povinen zaplatit </a:t>
            </a:r>
            <a:r>
              <a:rPr lang="cs-CZ" sz="1300" b="1" dirty="0"/>
              <a:t>za každý den prodlení penále ve výši 0,1 % z nedoplatku daně. </a:t>
            </a:r>
            <a:r>
              <a:rPr lang="cs-CZ" sz="1300" dirty="0"/>
              <a:t>Nedoplatky na poplatcích a příslušenství daně se nepenalizují. Penále stanovené podle tohoto ustanovení se </a:t>
            </a:r>
            <a:r>
              <a:rPr lang="cs-CZ" sz="1300" b="1" dirty="0"/>
              <a:t>uplatní nejdéle za 500 dnů prodlení</a:t>
            </a:r>
            <a:r>
              <a:rPr lang="cs-CZ" sz="1300" dirty="0"/>
              <a:t>; za každý další den prodlení se uplatní penále ve výši </a:t>
            </a:r>
            <a:r>
              <a:rPr lang="cs-CZ" sz="1300" b="1" dirty="0"/>
              <a:t>140 % diskontní úrokové sazby </a:t>
            </a:r>
            <a:r>
              <a:rPr lang="cs-CZ" sz="1300" dirty="0"/>
              <a:t>České národní banky platné v první den kalendářního čtvrtletí</a:t>
            </a:r>
            <a:r>
              <a:rPr lang="cs-CZ" sz="1300" dirty="0" smtClean="0"/>
              <a:t>.</a:t>
            </a:r>
          </a:p>
          <a:p>
            <a:endParaRPr lang="cs-CZ" sz="1300" dirty="0"/>
          </a:p>
          <a:p>
            <a:r>
              <a:rPr lang="cs-CZ" sz="1300" dirty="0" smtClean="0"/>
              <a:t>(</a:t>
            </a:r>
            <a:r>
              <a:rPr lang="cs-CZ" sz="1300" dirty="0"/>
              <a:t>3) </a:t>
            </a:r>
            <a:r>
              <a:rPr lang="cs-CZ" sz="1300" b="1" dirty="0"/>
              <a:t>Z daně, doměřené podle dodatečného daňového přiznání nebo hlášení </a:t>
            </a:r>
            <a:r>
              <a:rPr lang="cs-CZ" sz="1300" dirty="0"/>
              <a:t>daňového dlužníka, se vypočte penále podle odstavce 2 </a:t>
            </a:r>
            <a:r>
              <a:rPr lang="cs-CZ" sz="1300" b="1" dirty="0"/>
              <a:t>poloviční sazbou</a:t>
            </a:r>
            <a:r>
              <a:rPr lang="cs-CZ" sz="1300" dirty="0"/>
              <a:t>. Tato sazba 0,05 % penále z rozdílu mezi daní dosud nepravomocně vyměřenou a vyšší daní vyměřenou v odvolacím řízení proti tomuto vyměření, se uplatní také v případech, kdy k tomuto rozdílu došlo v důsledku vyhovění návrhu daňového subjektu v odvolacím řízení. Poloviční sazba penále se uplatní také v případech, kdy plátce daně vybírané srážkou nesprávně sraženou a odvedenou daň nebo zálohu na ni srazí a odvede podle vlastního zjištění dodatečně ve správné výši a o této skutečnosti vyrozumí současně správce daně. Bylo-li </a:t>
            </a:r>
            <a:r>
              <a:rPr lang="cs-CZ" sz="1300" b="1" dirty="0"/>
              <a:t>zkrácení daně zjištěno správcem daně</a:t>
            </a:r>
            <a:r>
              <a:rPr lang="cs-CZ" sz="1300" dirty="0"/>
              <a:t>, penále se vypočte podle odstavce 2 </a:t>
            </a:r>
            <a:r>
              <a:rPr lang="cs-CZ" sz="1300" b="1" dirty="0"/>
              <a:t>dvojnásobnou sazbou, tj. ve výši 0,2 %. </a:t>
            </a:r>
            <a:r>
              <a:rPr lang="cs-CZ" sz="1300" dirty="0"/>
              <a:t>Penalizace záloh končí dnem uplynutí lhůty pro podání daňového přiznání nebo hlášení vztahujícího se ke zdaňovacímu období, které bylo zálohováno. Penále stanovené podle tohoto ustanovení se uplatní nejdéle za 500 dnů prodlení; za každý další den prodlení se uplatní penále ve výši 140 % diskontní úrokové sazby České národní banky platné v první den kalendářního čtvrtletí</a:t>
            </a:r>
            <a:r>
              <a:rPr lang="cs-CZ" sz="1300" dirty="0" smtClean="0"/>
              <a:t>.</a:t>
            </a:r>
          </a:p>
          <a:p>
            <a:endParaRPr lang="cs-CZ" sz="1000" dirty="0"/>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8</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1016824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aoblený obdélník 5"/>
          <p:cNvSpPr/>
          <p:nvPr/>
        </p:nvSpPr>
        <p:spPr>
          <a:xfrm>
            <a:off x="251520" y="548680"/>
            <a:ext cx="8496944" cy="525658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dirty="0" smtClean="0"/>
              <a:t>§ 37b ZSDP </a:t>
            </a:r>
            <a:r>
              <a:rPr lang="cs-CZ" sz="1400" dirty="0" smtClean="0"/>
              <a:t>(do 31. prosince 2010)</a:t>
            </a:r>
          </a:p>
          <a:p>
            <a:pPr algn="ctr"/>
            <a:endParaRPr lang="cs-CZ" sz="800" dirty="0" smtClean="0"/>
          </a:p>
          <a:p>
            <a:pPr algn="ctr"/>
            <a:r>
              <a:rPr lang="cs-CZ" b="1" dirty="0" smtClean="0"/>
              <a:t>Penále</a:t>
            </a:r>
            <a:r>
              <a:rPr lang="cs-CZ" sz="1600" b="1" dirty="0" smtClean="0"/>
              <a:t> </a:t>
            </a:r>
            <a:endParaRPr lang="cs-CZ" b="1" dirty="0" smtClean="0"/>
          </a:p>
          <a:p>
            <a:pPr algn="ctr"/>
            <a:endParaRPr lang="cs-CZ" sz="800" dirty="0" smtClean="0"/>
          </a:p>
          <a:p>
            <a:r>
              <a:rPr lang="cs-CZ" sz="1400" dirty="0"/>
              <a:t>(1) Daňovému subjektu vzniká povinnost uhradit penále z částky dodatečně vyměřené daně nebo z částky dodatečně snížené daňové ztráty, tak, jak byla stanovena oproti poslední známé daňové povinnosti, ve výši</a:t>
            </a:r>
          </a:p>
          <a:p>
            <a:endParaRPr lang="cs-CZ" sz="800" dirty="0"/>
          </a:p>
          <a:p>
            <a:r>
              <a:rPr lang="cs-CZ" sz="1400" dirty="0"/>
              <a:t>a) 20 %, je-li daň zvyšována,</a:t>
            </a:r>
          </a:p>
          <a:p>
            <a:endParaRPr lang="cs-CZ" sz="800" dirty="0"/>
          </a:p>
          <a:p>
            <a:r>
              <a:rPr lang="cs-CZ" sz="1400" dirty="0"/>
              <a:t>b) 20 %, je-li snižován odpočet daně nebo nárok na vrácení daně, nebo</a:t>
            </a:r>
          </a:p>
          <a:p>
            <a:endParaRPr lang="cs-CZ" sz="800" dirty="0"/>
          </a:p>
          <a:p>
            <a:r>
              <a:rPr lang="cs-CZ" sz="1400" b="1" dirty="0"/>
              <a:t>c) 5 %, je-li snižována daňová ztráta.</a:t>
            </a:r>
          </a:p>
          <a:p>
            <a:endParaRPr lang="cs-CZ" sz="800" dirty="0"/>
          </a:p>
          <a:p>
            <a:r>
              <a:rPr lang="cs-CZ" sz="1400" dirty="0" smtClean="0"/>
              <a:t>(</a:t>
            </a:r>
            <a:r>
              <a:rPr lang="cs-CZ" sz="1400" dirty="0"/>
              <a:t>2) Správce daně sníží penále vzniklé podle odstavce 1 písm. a) o penále podle odstavce 1 písm. c), pokud vzniklo z důvodu uplatnění ztráty v rozsahu jejího snížení, které bylo penalizováno.</a:t>
            </a:r>
          </a:p>
          <a:p>
            <a:endParaRPr lang="cs-CZ" sz="800" dirty="0"/>
          </a:p>
          <a:p>
            <a:r>
              <a:rPr lang="cs-CZ" sz="1400" dirty="0" smtClean="0"/>
              <a:t>(</a:t>
            </a:r>
            <a:r>
              <a:rPr lang="cs-CZ" sz="1400" dirty="0"/>
              <a:t>3) Správce daně vyrozumí daňový subjekt o povinnosti platit penále v dodatečném platebním výměru a současně je předepíše do evidence daní. Penále je splatné v náhradní lhůtě splatnosti dodatečně vyměřené daně.</a:t>
            </a:r>
          </a:p>
          <a:p>
            <a:endParaRPr lang="cs-CZ" sz="800" dirty="0"/>
          </a:p>
          <a:p>
            <a:r>
              <a:rPr lang="cs-CZ" sz="1400" dirty="0" smtClean="0"/>
              <a:t>(</a:t>
            </a:r>
            <a:r>
              <a:rPr lang="cs-CZ" sz="1400" dirty="0"/>
              <a:t>4) Pokud je dodatečně vyměřován základ daně a daň podle dodatečného daňového přiznání nebo dodatečného hlášení, penále z částky, která je v něm uvedena, nevzniká.</a:t>
            </a:r>
          </a:p>
        </p:txBody>
      </p:sp>
      <p:sp>
        <p:nvSpPr>
          <p:cNvPr id="5" name="TextovéPole 4"/>
          <p:cNvSpPr txBox="1">
            <a:spLocks noChangeArrowheads="1"/>
          </p:cNvSpPr>
          <p:nvPr/>
        </p:nvSpPr>
        <p:spPr bwMode="auto">
          <a:xfrm>
            <a:off x="357188" y="6286500"/>
            <a:ext cx="1357312" cy="400050"/>
          </a:xfrm>
          <a:prstGeom prst="rect">
            <a:avLst/>
          </a:prstGeom>
          <a:noFill/>
          <a:ln w="9525">
            <a:noFill/>
            <a:miter lim="800000"/>
            <a:headEnd/>
            <a:tailEnd/>
          </a:ln>
        </p:spPr>
        <p:txBody>
          <a:bodyPr>
            <a:spAutoFit/>
          </a:bodyPr>
          <a:lstStyle/>
          <a:p>
            <a:fld id="{8E920CB5-2051-43C1-BDDC-0F92A39699B1}" type="slidenum">
              <a:rPr lang="cs-CZ" sz="2000" b="1">
                <a:solidFill>
                  <a:schemeClr val="bg1"/>
                </a:solidFill>
                <a:latin typeface="Lucida Sans Unicode" pitchFamily="34" charset="0"/>
              </a:rPr>
              <a:pPr/>
              <a:t>9</a:t>
            </a:fld>
            <a:endParaRPr lang="cs-CZ" sz="2800">
              <a:solidFill>
                <a:schemeClr val="bg1"/>
              </a:solidFill>
              <a:latin typeface="Lucida Sans Unicode" pitchFamily="34" charset="0"/>
            </a:endParaRPr>
          </a:p>
        </p:txBody>
      </p:sp>
    </p:spTree>
    <p:extLst>
      <p:ext uri="{BB962C8B-B14F-4D97-AF65-F5344CB8AC3E}">
        <p14:creationId xmlns:p14="http://schemas.microsoft.com/office/powerpoint/2010/main" val="181517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3508</TotalTime>
  <Words>3644</Words>
  <Application>Microsoft Office PowerPoint</Application>
  <PresentationFormat>Předvádění na obrazovce (4:3)</PresentationFormat>
  <Paragraphs>399</Paragraphs>
  <Slides>41</Slides>
  <Notes>4</Notes>
  <HiddenSlides>0</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Shluk</vt:lpstr>
      <vt:lpstr> Ne bis in idem?  Vztah penále podle daňového řádu  a trestného činu zkrácení daně, poplatku  a podobné povinné platby</vt:lpstr>
      <vt:lpstr>Obsah</vt:lpstr>
      <vt:lpstr>1. Zkrácení daně</vt:lpstr>
      <vt:lpstr>Prezentace aplikace PowerPoint</vt:lpstr>
      <vt:lpstr>2. Penále</vt:lpstr>
      <vt:lpstr>Geneze právní úpravy</vt:lpstr>
      <vt:lpstr>Prezentace aplikace PowerPoint</vt:lpstr>
      <vt:lpstr>Prezentace aplikace PowerPoint</vt:lpstr>
      <vt:lpstr>Prezentace aplikace PowerPoint</vt:lpstr>
      <vt:lpstr>Prezentace aplikace PowerPoint</vt:lpstr>
      <vt:lpstr>Základní atributy penále – povaha 1/3</vt:lpstr>
      <vt:lpstr>Základní atributy penále – procesní aspekty       2/3</vt:lpstr>
      <vt:lpstr>Základní atributy penále – funkce 3/3</vt:lpstr>
      <vt:lpstr>3. Definice problému</vt:lpstr>
      <vt:lpstr>Prezentace aplikace PowerPoint</vt:lpstr>
      <vt:lpstr>4. Penále jako trestní obvinění  ve smyslu čl. 6 Úmluvy   </vt:lpstr>
      <vt:lpstr>Prezentace aplikace PowerPoint</vt:lpstr>
      <vt:lpstr>Engelova kritéria</vt:lpstr>
      <vt:lpstr>Posouzení penále Engelovými kritérii 1/2</vt:lpstr>
      <vt:lpstr>Posouzení penále Engelovými kritérii 2/2</vt:lpstr>
      <vt:lpstr>Judikatura tuzemských soudů          1/4</vt:lpstr>
      <vt:lpstr>Judikatura tuzemských soudů          2/4</vt:lpstr>
      <vt:lpstr>Judikatura tuzemských soudů          3/4</vt:lpstr>
      <vt:lpstr>Judikatura tuzemských soudů          4/4</vt:lpstr>
      <vt:lpstr>5. Totožnost skutku a vedení dvojího řízení</vt:lpstr>
      <vt:lpstr>Prezentace aplikace PowerPoint</vt:lpstr>
      <vt:lpstr>Rozsudky ESLP</vt:lpstr>
      <vt:lpstr>Zolotukhin proti Rusku</vt:lpstr>
      <vt:lpstr>Rozsudek Nejvyššího soudu sp. zn. 5 Tdo 749/2014 </vt:lpstr>
      <vt:lpstr>Prezentace aplikace PowerPoint</vt:lpstr>
      <vt:lpstr>Prezentace aplikace PowerPoint</vt:lpstr>
      <vt:lpstr>Prezentace aplikace PowerPoint</vt:lpstr>
      <vt:lpstr>Prezentace aplikace PowerPoint</vt:lpstr>
      <vt:lpstr>Prezentace aplikace PowerPoint</vt:lpstr>
      <vt:lpstr>Vedení dvojího řízení podle judikatury ESLP (Lucky Dev proti Švédsku, Nykänen proti Finsku)</vt:lpstr>
      <vt:lpstr>Následná vs. souběžná řízení</vt:lpstr>
      <vt:lpstr>Ke stížnostem Frisvold proti Norsku a Flom Jacobsen proti Norsku</vt:lpstr>
      <vt:lpstr>6. Současný vývoj </vt:lpstr>
      <vt:lpstr>Obvodní soud pro Prahu 4</vt:lpstr>
      <vt:lpstr>Prezentace aplikace PowerPoint</vt:lpstr>
      <vt:lpstr>Děkuji za pozornost !</vt:lpstr>
    </vt:vector>
  </TitlesOfParts>
  <Company>Ministerstvo financí</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cp:lastModifiedBy>Radim Bohac</cp:lastModifiedBy>
  <cp:revision>310</cp:revision>
  <cp:lastPrinted>2015-11-11T09:34:53Z</cp:lastPrinted>
  <dcterms:created xsi:type="dcterms:W3CDTF">2015-09-18T12:07:48Z</dcterms:created>
  <dcterms:modified xsi:type="dcterms:W3CDTF">2015-11-25T07:56:51Z</dcterms:modified>
</cp:coreProperties>
</file>