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  <p:sldMasterId id="2147483961" r:id="rId2"/>
    <p:sldMasterId id="2147483973" r:id="rId3"/>
  </p:sldMasterIdLst>
  <p:notesMasterIdLst>
    <p:notesMasterId r:id="rId27"/>
  </p:notesMasterIdLst>
  <p:sldIdLst>
    <p:sldId id="757" r:id="rId4"/>
    <p:sldId id="607" r:id="rId5"/>
    <p:sldId id="785" r:id="rId6"/>
    <p:sldId id="786" r:id="rId7"/>
    <p:sldId id="781" r:id="rId8"/>
    <p:sldId id="782" r:id="rId9"/>
    <p:sldId id="783" r:id="rId10"/>
    <p:sldId id="784" r:id="rId11"/>
    <p:sldId id="760" r:id="rId12"/>
    <p:sldId id="761" r:id="rId13"/>
    <p:sldId id="779" r:id="rId14"/>
    <p:sldId id="780" r:id="rId15"/>
    <p:sldId id="764" r:id="rId16"/>
    <p:sldId id="765" r:id="rId17"/>
    <p:sldId id="778" r:id="rId18"/>
    <p:sldId id="767" r:id="rId19"/>
    <p:sldId id="768" r:id="rId20"/>
    <p:sldId id="769" r:id="rId21"/>
    <p:sldId id="777" r:id="rId22"/>
    <p:sldId id="772" r:id="rId23"/>
    <p:sldId id="776" r:id="rId24"/>
    <p:sldId id="774" r:id="rId25"/>
    <p:sldId id="730" r:id="rId26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60" autoAdjust="0"/>
    <p:restoredTop sz="93784" autoAdjust="0"/>
  </p:normalViewPr>
  <p:slideViewPr>
    <p:cSldViewPr>
      <p:cViewPr varScale="1">
        <p:scale>
          <a:sx n="106" d="100"/>
          <a:sy n="106" d="100"/>
        </p:scale>
        <p:origin x="-133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82" y="-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5820B8-97F8-407F-8CD0-D577669A0BC3}" type="datetimeFigureOut">
              <a:rPr lang="cs-CZ"/>
              <a:pPr>
                <a:defRPr/>
              </a:pPr>
              <a:t>18.2.2015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B6F8B9-A31F-4FCC-A344-048DE92A37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704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B6F8B9-A31F-4FCC-A344-048DE92A373C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761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B6F8B9-A31F-4FCC-A344-048DE92A373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768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B6F8B9-A31F-4FCC-A344-048DE92A373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768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B6F8B9-A31F-4FCC-A344-048DE92A373C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72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Elipsa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B5B4ED-576E-4435-9B87-F2AD498A85C9}" type="datetimeFigureOut">
              <a:rPr lang="cs-CZ"/>
              <a:pPr>
                <a:defRPr/>
              </a:pPr>
              <a:t>18.2.2015</a:t>
            </a:fld>
            <a:endParaRPr lang="cs-CZ"/>
          </a:p>
        </p:txBody>
      </p:sp>
      <p:sp>
        <p:nvSpPr>
          <p:cNvPr id="7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EF3957-AA33-4932-B635-6ED13A887F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B4338-8D60-428A-94B8-23DAF13629BE}" type="datetimeFigureOut">
              <a:rPr lang="cs-CZ"/>
              <a:pPr>
                <a:defRPr/>
              </a:pPr>
              <a:t>18.2.2015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98A4-781C-48E8-B10E-C5A2D0F464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AFFC-D164-4CDE-8505-FD173D6329E7}" type="datetimeFigureOut">
              <a:rPr lang="cs-CZ"/>
              <a:pPr>
                <a:defRPr/>
              </a:pPr>
              <a:t>18.2.2015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61F8B-2224-4820-9603-DEDD7BF464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467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251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47205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28638" y="2392363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38" y="2392363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540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859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427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2843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0655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40BBD-B37A-4366-9878-3BA4A96B1A0E}" type="datetimeFigureOut">
              <a:rPr lang="cs-CZ"/>
              <a:pPr>
                <a:defRPr/>
              </a:pPr>
              <a:t>18.2.2015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71BC4-8A9D-4468-B61F-9D30D72B7E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60655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5589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0363" y="1052513"/>
            <a:ext cx="2058987" cy="544353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28638" y="1052513"/>
            <a:ext cx="6029325" cy="54435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8739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8105-B106-4281-83C8-BE0EFD76AE8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41CE-3563-4405-92C7-8CF7049F1DB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5475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8105-B106-4281-83C8-BE0EFD76AE8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41CE-3563-4405-92C7-8CF7049F1DB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84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8105-B106-4281-83C8-BE0EFD76AE8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41CE-3563-4405-92C7-8CF7049F1DB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3929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8105-B106-4281-83C8-BE0EFD76AE8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41CE-3563-4405-92C7-8CF7049F1DB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6510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8105-B106-4281-83C8-BE0EFD76AE8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41CE-3563-4405-92C7-8CF7049F1DB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5598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8105-B106-4281-83C8-BE0EFD76AE8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41CE-3563-4405-92C7-8CF7049F1DB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922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8105-B106-4281-83C8-BE0EFD76AE8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41CE-3563-4405-92C7-8CF7049F1DB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45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Elipsa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2E63D4-0B6A-4467-A633-9D32F1DB5464}" type="datetimeFigureOut">
              <a:rPr lang="cs-CZ"/>
              <a:pPr>
                <a:defRPr/>
              </a:pPr>
              <a:t>18.2.2015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195B2D-96A6-4BC8-A360-B4491A6B4F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8105-B106-4281-83C8-BE0EFD76AE8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41CE-3563-4405-92C7-8CF7049F1DB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4585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8105-B106-4281-83C8-BE0EFD76AE8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41CE-3563-4405-92C7-8CF7049F1DB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6355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8105-B106-4281-83C8-BE0EFD76AE8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41CE-3563-4405-92C7-8CF7049F1DB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8775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38105-B106-4281-83C8-BE0EFD76AE8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18.2.2015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541CE-3563-4405-92C7-8CF7049F1DB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68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BC7D4-F5CF-43F8-97DC-3269223AA1FD}" type="datetimeFigureOut">
              <a:rPr lang="cs-CZ"/>
              <a:pPr>
                <a:defRPr/>
              </a:pPr>
              <a:t>18.2.2015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EC963-2D2D-466E-AF93-BFCDA891A3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846C44-8368-407D-851B-C9FFC086AD53}" type="datetimeFigureOut">
              <a:rPr lang="cs-CZ"/>
              <a:pPr>
                <a:defRPr/>
              </a:pPr>
              <a:t>18.2.2015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E59BC9-FEAB-4EEF-9E3D-5FD1421977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DFF6D-DB05-464B-8B5D-CEC59BAFAFCB}" type="datetimeFigureOut">
              <a:rPr lang="cs-CZ"/>
              <a:pPr>
                <a:defRPr/>
              </a:pPr>
              <a:t>18.2.2015</a:t>
            </a:fld>
            <a:endParaRPr lang="cs-CZ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839F-5846-4315-8382-2F2DA4B305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Obdélník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08277D-C895-415B-A2C3-5638A2639A9B}" type="datetimeFigureOut">
              <a:rPr lang="cs-CZ"/>
              <a:pPr>
                <a:defRPr/>
              </a:pPr>
              <a:t>18.2.2015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30837E-6B89-4A79-A240-89A2DD88CD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F4D019-34E9-4850-9485-A414478CF3E7}" type="datetimeFigureOut">
              <a:rPr lang="cs-CZ"/>
              <a:pPr>
                <a:defRPr/>
              </a:pPr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A3A710-39AE-4DBD-8D9E-A6194D850A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Vývojový diagram: postup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Vývojový diagram: postup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916728-1120-482A-BCBB-DBEABEB9B5D5}" type="datetimeFigureOut">
              <a:rPr lang="cs-CZ"/>
              <a:pPr>
                <a:defRPr/>
              </a:pPr>
              <a:t>18.2.2015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492805-496C-4D38-B11E-4CAB059BF7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AF066AF0-54F7-45EE-8AD7-A50A09BA31F4}" type="datetimeFigureOut">
              <a:rPr lang="cs-CZ"/>
              <a:pPr>
                <a:defRPr/>
              </a:pPr>
              <a:t>18.2.2015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fld id="{C0FE1894-D496-4F6D-9028-FB1265FA1D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4" r:id="rId2"/>
    <p:sldLayoutId id="2147483956" r:id="rId3"/>
    <p:sldLayoutId id="2147483953" r:id="rId4"/>
    <p:sldLayoutId id="2147483957" r:id="rId5"/>
    <p:sldLayoutId id="2147483952" r:id="rId6"/>
    <p:sldLayoutId id="2147483958" r:id="rId7"/>
    <p:sldLayoutId id="2147483959" r:id="rId8"/>
    <p:sldLayoutId id="2147483960" r:id="rId9"/>
    <p:sldLayoutId id="2147483951" r:id="rId10"/>
    <p:sldLayoutId id="21474839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444455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Gill Sans MT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Gill Sans MT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Gill Sans MT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444455"/>
          </a:solidFill>
          <a:latin typeface="Gill Sans MT" pitchFamily="34" charset="-18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D2DA7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FADA7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0" y="817563"/>
            <a:ext cx="9144000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 sz="1600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2513"/>
            <a:ext cx="822960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2392363"/>
            <a:ext cx="822960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6576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7638105-B106-4281-83C8-BE0EFD76AE86}" type="datetimeFigureOut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18.2.2015</a:t>
            </a:fld>
            <a:endParaRPr lang="cs-CZ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C541CE-3563-4405-92C7-8CF7049F1DBF}" type="slidenum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702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bohac@prf.cuni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adimbohac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913" y="692150"/>
            <a:ext cx="7124700" cy="33131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60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cs-CZ" sz="60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cs-CZ" sz="5300" b="1" dirty="0" smtClean="0">
                <a:solidFill>
                  <a:schemeClr val="tx2">
                    <a:satMod val="130000"/>
                  </a:schemeClr>
                </a:solidFill>
              </a:rPr>
              <a:t>Zákon o prokazování původu majetku</a:t>
            </a:r>
            <a:r>
              <a:rPr lang="cs-CZ" sz="53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cs-CZ" sz="53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cs-CZ" sz="53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cs-CZ" sz="53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cs-CZ" sz="3100" dirty="0">
                <a:solidFill>
                  <a:schemeClr val="tx2">
                    <a:satMod val="130000"/>
                  </a:schemeClr>
                </a:solidFill>
              </a:rPr>
              <a:t>Rozbor </a:t>
            </a:r>
            <a:r>
              <a:rPr lang="cs-CZ" sz="3100" dirty="0" smtClean="0">
                <a:solidFill>
                  <a:schemeClr val="tx2">
                    <a:satMod val="130000"/>
                  </a:schemeClr>
                </a:solidFill>
              </a:rPr>
              <a:t>problematických otázek z hlediska ústavního, finančního a trestního práva</a:t>
            </a:r>
            <a:endParaRPr lang="cs-CZ" sz="6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71550" y="4724400"/>
            <a:ext cx="7600950" cy="631825"/>
          </a:xfrm>
          <a:prstGeom prst="rect">
            <a:avLst/>
          </a:prstGeom>
          <a:noFill/>
          <a:ln>
            <a:noFill/>
          </a:ln>
          <a:extLst/>
        </p:spPr>
        <p:txBody>
          <a:bodyPr lIns="45720" rIns="4572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Lucida Sans Unicode" pitchFamily="34" charset="0"/>
                <a:cs typeface="+mn-cs"/>
              </a:rPr>
              <a:t>Úvodní přednáška</a:t>
            </a:r>
          </a:p>
          <a:p>
            <a:pPr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Lucida Sans Unicode" pitchFamily="34" charset="0"/>
                <a:cs typeface="+mn-cs"/>
              </a:rPr>
              <a:t>d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Lucida Sans Unicode" pitchFamily="34" charset="0"/>
                <a:cs typeface="+mn-cs"/>
              </a:rPr>
              <a:t>oc. JUDr. Radim Boháč,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87450" y="5949950"/>
            <a:ext cx="72009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 smtClean="0">
                <a:latin typeface="+mn-lt"/>
                <a:cs typeface="+mn-cs"/>
              </a:rPr>
              <a:t>18. února 2015</a:t>
            </a:r>
            <a:endParaRPr lang="cs-CZ" sz="28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723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8229600" cy="864095"/>
          </a:xfrm>
        </p:spPr>
        <p:txBody>
          <a:bodyPr/>
          <a:lstStyle/>
          <a:p>
            <a:r>
              <a:rPr lang="cs-CZ" sz="3600" b="1" dirty="0" smtClean="0"/>
              <a:t>6. Předmět porovnání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704856" cy="4507211"/>
          </a:xfrm>
        </p:spPr>
        <p:txBody>
          <a:bodyPr/>
          <a:lstStyle/>
          <a:p>
            <a:pPr lvl="0">
              <a:spcBef>
                <a:spcPts val="1200"/>
              </a:spcBef>
            </a:pPr>
            <a:r>
              <a:rPr lang="cs-CZ" sz="2800" dirty="0" smtClean="0"/>
              <a:t>na jedné straně jsou </a:t>
            </a:r>
            <a:r>
              <a:rPr lang="cs-CZ" sz="2800" b="1" dirty="0" smtClean="0"/>
              <a:t>příjmy</a:t>
            </a:r>
            <a:r>
              <a:rPr lang="cs-CZ" sz="2800" dirty="0" smtClean="0"/>
              <a:t>, které</a:t>
            </a:r>
            <a:endParaRPr lang="cs-CZ" sz="2800" dirty="0"/>
          </a:p>
          <a:p>
            <a:pPr lvl="1"/>
            <a:r>
              <a:rPr lang="cs-CZ" sz="2400" dirty="0" smtClean="0"/>
              <a:t>podléhají zdanění (uvádí se v daňovém tvrzení)</a:t>
            </a:r>
          </a:p>
          <a:p>
            <a:pPr lvl="1"/>
            <a:r>
              <a:rPr lang="cs-CZ" sz="2400" dirty="0" smtClean="0"/>
              <a:t>jsou osvobozené od daně</a:t>
            </a:r>
            <a:endParaRPr lang="cs-CZ" sz="2400" dirty="0"/>
          </a:p>
          <a:p>
            <a:pPr lvl="1"/>
            <a:r>
              <a:rPr lang="cs-CZ" sz="2400" dirty="0" smtClean="0"/>
              <a:t>které nejsou předmětem daně</a:t>
            </a:r>
          </a:p>
          <a:p>
            <a:pPr lvl="1"/>
            <a:endParaRPr lang="cs-CZ" sz="800" dirty="0" smtClean="0"/>
          </a:p>
          <a:p>
            <a:pPr lvl="0">
              <a:spcBef>
                <a:spcPts val="1200"/>
              </a:spcBef>
            </a:pPr>
            <a:r>
              <a:rPr lang="cs-CZ" sz="2800" dirty="0" smtClean="0"/>
              <a:t>na druhé straně je:</a:t>
            </a:r>
          </a:p>
          <a:p>
            <a:pPr lvl="1">
              <a:spcBef>
                <a:spcPts val="1200"/>
              </a:spcBef>
            </a:pPr>
            <a:r>
              <a:rPr lang="cs-CZ" sz="2400" dirty="0" smtClean="0"/>
              <a:t>nárůst </a:t>
            </a:r>
            <a:r>
              <a:rPr lang="cs-CZ" sz="2400" b="1" dirty="0" smtClean="0"/>
              <a:t>jmění</a:t>
            </a:r>
            <a:r>
              <a:rPr lang="cs-CZ" sz="2400" dirty="0" smtClean="0"/>
              <a:t> (jmění je celkový majetek po odečtení dluhů)</a:t>
            </a:r>
          </a:p>
          <a:p>
            <a:pPr lvl="1">
              <a:spcBef>
                <a:spcPts val="1200"/>
              </a:spcBef>
            </a:pPr>
            <a:r>
              <a:rPr lang="cs-CZ" sz="2400" b="1" dirty="0" smtClean="0"/>
              <a:t>spotřeba</a:t>
            </a:r>
            <a:r>
              <a:rPr lang="cs-CZ" sz="2400" dirty="0" smtClean="0"/>
              <a:t> (např. luxusní dovolená, bezplatné užívání jachty či nemovité věci) a jiná vydání</a:t>
            </a:r>
            <a:endParaRPr lang="cs-CZ" sz="2400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98150" y="6282624"/>
            <a:ext cx="2952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19D67097-1686-4B7A-AA78-068F3CD682C2}" type="slidenum">
              <a:rPr lang="cs-CZ" sz="1800" b="1">
                <a:latin typeface="+mj-lt"/>
              </a:rPr>
              <a:pPr/>
              <a:t>10</a:t>
            </a:fld>
            <a:endParaRPr lang="cs-CZ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246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délník 56"/>
          <p:cNvSpPr/>
          <p:nvPr/>
        </p:nvSpPr>
        <p:spPr>
          <a:xfrm>
            <a:off x="305210" y="3487356"/>
            <a:ext cx="3258678" cy="13681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prstClr val="black"/>
              </a:solidFill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2867618" y="5209270"/>
            <a:ext cx="3026300" cy="13681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prstClr val="black"/>
              </a:solidFill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5715862" y="3475601"/>
            <a:ext cx="3134314" cy="13681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prstClr val="black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2949854" y="1146863"/>
            <a:ext cx="2952328" cy="13681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prstClr val="black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475656" y="332656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32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rgbClr val="1F497D"/>
                </a:solidFill>
              </a:rPr>
              <a:t>Kdy dojde k nárůstu jmění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25944" y="1240699"/>
            <a:ext cx="2664296" cy="39218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prstClr val="white"/>
                </a:solidFill>
              </a:rPr>
              <a:t>majetek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3125943" y="2043151"/>
            <a:ext cx="1530553" cy="39218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prstClr val="white"/>
                </a:solidFill>
              </a:rPr>
              <a:t>jmění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4656496" y="1632888"/>
            <a:ext cx="1133743" cy="39610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prstClr val="white"/>
                </a:solidFill>
              </a:rPr>
              <a:t>dluhy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2087724" y="2636912"/>
            <a:ext cx="720080" cy="3240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4399206" y="2636912"/>
            <a:ext cx="14455" cy="19346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5694912" y="2694053"/>
            <a:ext cx="724011" cy="3240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délník 32"/>
          <p:cNvSpPr/>
          <p:nvPr/>
        </p:nvSpPr>
        <p:spPr>
          <a:xfrm>
            <a:off x="755576" y="3573016"/>
            <a:ext cx="2664296" cy="39218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prstClr val="white"/>
                </a:solidFill>
              </a:rPr>
              <a:t>majetek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755574" y="4361307"/>
            <a:ext cx="1530553" cy="39218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prstClr val="white"/>
                </a:solidFill>
              </a:rPr>
              <a:t>jmění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2286128" y="3965205"/>
            <a:ext cx="1133743" cy="39610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prstClr val="white"/>
                </a:solidFill>
              </a:rPr>
              <a:t>dluhy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5829251" y="3546424"/>
            <a:ext cx="248617" cy="3921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>
              <a:solidFill>
                <a:prstClr val="black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5829250" y="4348876"/>
            <a:ext cx="1530553" cy="39218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prstClr val="white"/>
                </a:solidFill>
              </a:rPr>
              <a:t>jmění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7359803" y="3938613"/>
            <a:ext cx="248617" cy="3961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>
              <a:solidFill>
                <a:prstClr val="black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3051567" y="5303106"/>
            <a:ext cx="2664296" cy="39218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prstClr val="white"/>
                </a:solidFill>
              </a:rPr>
              <a:t>majetek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3051566" y="6105558"/>
            <a:ext cx="1530553" cy="39218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prstClr val="white"/>
                </a:solidFill>
              </a:rPr>
              <a:t>jmění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4851768" y="5695295"/>
            <a:ext cx="864094" cy="39610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prstClr val="white"/>
                </a:solidFill>
              </a:rPr>
              <a:t>dluhy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395534" y="3573016"/>
            <a:ext cx="360041" cy="3921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>
              <a:solidFill>
                <a:prstClr val="black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395533" y="4361306"/>
            <a:ext cx="360041" cy="3921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prstClr val="black"/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4582119" y="6105558"/>
            <a:ext cx="269649" cy="3921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prstClr val="black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4582118" y="5695295"/>
            <a:ext cx="269649" cy="3921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prstClr val="black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6077868" y="3546424"/>
            <a:ext cx="2664296" cy="39218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prstClr val="white"/>
                </a:solidFill>
              </a:rPr>
              <a:t>majetek</a:t>
            </a:r>
          </a:p>
        </p:txBody>
      </p:sp>
      <p:sp>
        <p:nvSpPr>
          <p:cNvPr id="46" name="Obdélník 45"/>
          <p:cNvSpPr/>
          <p:nvPr/>
        </p:nvSpPr>
        <p:spPr>
          <a:xfrm>
            <a:off x="7608420" y="3938613"/>
            <a:ext cx="1133743" cy="39610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prstClr val="white"/>
                </a:solidFill>
              </a:rPr>
              <a:t>dluhy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1192028" y="1146863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Výchozí stav: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1105460" y="2972673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Situace 1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3579690" y="4696535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Situace 2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6413960" y="298247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Situace 3</a:t>
            </a:r>
          </a:p>
        </p:txBody>
      </p:sp>
      <p:sp>
        <p:nvSpPr>
          <p:cNvPr id="61" name="Zaoblený obdélník 60"/>
          <p:cNvSpPr/>
          <p:nvPr/>
        </p:nvSpPr>
        <p:spPr>
          <a:xfrm>
            <a:off x="305210" y="5035089"/>
            <a:ext cx="1620878" cy="5122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prstClr val="black"/>
                </a:solidFill>
              </a:rPr>
              <a:t>nárůst majetku = nárůst jmění</a:t>
            </a:r>
          </a:p>
        </p:txBody>
      </p:sp>
      <p:sp>
        <p:nvSpPr>
          <p:cNvPr id="62" name="Zaoblený obdélník 61"/>
          <p:cNvSpPr/>
          <p:nvPr/>
        </p:nvSpPr>
        <p:spPr>
          <a:xfrm>
            <a:off x="6091028" y="6065125"/>
            <a:ext cx="1610213" cy="5122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prstClr val="black"/>
                </a:solidFill>
              </a:rPr>
              <a:t>snížení dluhů </a:t>
            </a:r>
            <a:br>
              <a:rPr lang="cs-CZ" sz="1400" b="1" dirty="0">
                <a:solidFill>
                  <a:prstClr val="black"/>
                </a:solidFill>
              </a:rPr>
            </a:br>
            <a:r>
              <a:rPr lang="cs-CZ" sz="1400" b="1" dirty="0">
                <a:solidFill>
                  <a:prstClr val="black"/>
                </a:solidFill>
              </a:rPr>
              <a:t>= nárůst jmění</a:t>
            </a:r>
          </a:p>
        </p:txBody>
      </p:sp>
      <p:sp>
        <p:nvSpPr>
          <p:cNvPr id="63" name="Zaoblený obdélník 62"/>
          <p:cNvSpPr/>
          <p:nvPr/>
        </p:nvSpPr>
        <p:spPr>
          <a:xfrm>
            <a:off x="6594526" y="4986903"/>
            <a:ext cx="2213431" cy="51229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prstClr val="black"/>
                </a:solidFill>
              </a:rPr>
              <a:t>nárůst majetku i dluhů = jmění zůstává stejné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6143661" y="1661662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jmění = majetek - dluhy</a:t>
            </a:r>
          </a:p>
        </p:txBody>
      </p:sp>
    </p:spTree>
    <p:extLst>
      <p:ext uri="{BB962C8B-B14F-4D97-AF65-F5344CB8AC3E}">
        <p14:creationId xmlns:p14="http://schemas.microsoft.com/office/powerpoint/2010/main" val="170191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6" grpId="0" animBg="1"/>
      <p:bldP spid="5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29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1" grpId="0"/>
      <p:bldP spid="52" grpId="0"/>
      <p:bldP spid="53" grpId="0"/>
      <p:bldP spid="61" grpId="0" animBg="1"/>
      <p:bldP spid="62" grpId="0" animBg="1"/>
      <p:bldP spid="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ovéPole 21"/>
          <p:cNvSpPr txBox="1"/>
          <p:nvPr/>
        </p:nvSpPr>
        <p:spPr>
          <a:xfrm>
            <a:off x="1259632" y="332656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32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rgbClr val="1F497D"/>
                </a:solidFill>
              </a:rPr>
              <a:t>Porovnání nárůstu jmění </a:t>
            </a:r>
            <a:r>
              <a:rPr lang="cs-CZ" dirty="0" smtClean="0">
                <a:solidFill>
                  <a:srgbClr val="1F497D"/>
                </a:solidFill>
              </a:rPr>
              <a:t>a spotřeby se zjištěnými příjmy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1043609" y="165028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Situace 1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3745354" y="165028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Situace 2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6588224" y="165028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Situace 3</a:t>
            </a:r>
          </a:p>
        </p:txBody>
      </p:sp>
      <p:sp>
        <p:nvSpPr>
          <p:cNvPr id="2" name="Obdélník 1"/>
          <p:cNvSpPr/>
          <p:nvPr/>
        </p:nvSpPr>
        <p:spPr>
          <a:xfrm>
            <a:off x="611560" y="2492263"/>
            <a:ext cx="1254280" cy="151216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prstClr val="white"/>
                </a:solidFill>
              </a:rPr>
              <a:t>nárůst </a:t>
            </a:r>
            <a:r>
              <a:rPr lang="cs-CZ" sz="1600" b="1" dirty="0" smtClean="0">
                <a:solidFill>
                  <a:prstClr val="white"/>
                </a:solidFill>
              </a:rPr>
              <a:t>jmění a spotřeba</a:t>
            </a:r>
            <a:endParaRPr lang="cs-CZ" sz="1600" b="1" dirty="0">
              <a:solidFill>
                <a:prstClr val="white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865840" y="2492263"/>
            <a:ext cx="1224137" cy="151216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prstClr val="white"/>
                </a:solidFill>
              </a:rPr>
              <a:t>zjištěné příjmy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6198040" y="2492263"/>
            <a:ext cx="1254280" cy="151216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prstClr val="white"/>
                </a:solidFill>
              </a:rPr>
              <a:t>nárůst jmění a spotřeba</a:t>
            </a:r>
          </a:p>
          <a:p>
            <a:pPr algn="ctr"/>
            <a:endParaRPr lang="cs-CZ" sz="1600" b="1" dirty="0">
              <a:solidFill>
                <a:prstClr val="white"/>
              </a:solidFill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7452320" y="3248347"/>
            <a:ext cx="1224137" cy="75608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prstClr val="white"/>
                </a:solidFill>
              </a:rPr>
              <a:t>zjištěné  příjmy</a:t>
            </a:r>
          </a:p>
        </p:txBody>
      </p:sp>
      <p:sp>
        <p:nvSpPr>
          <p:cNvPr id="59" name="Obdélník 58"/>
          <p:cNvSpPr/>
          <p:nvPr/>
        </p:nvSpPr>
        <p:spPr>
          <a:xfrm>
            <a:off x="3425732" y="2492263"/>
            <a:ext cx="1254280" cy="151216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prstClr val="white"/>
                </a:solidFill>
              </a:rPr>
              <a:t>nárůst jmění a spotřeba</a:t>
            </a:r>
          </a:p>
          <a:p>
            <a:pPr algn="ctr"/>
            <a:endParaRPr lang="cs-CZ" sz="1600" b="1" dirty="0">
              <a:solidFill>
                <a:prstClr val="white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4680012" y="2852936"/>
            <a:ext cx="1224137" cy="115149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prstClr val="white"/>
                </a:solidFill>
              </a:rPr>
              <a:t>zjištěné příjmy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80012" y="2492263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rozdíl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+mn-cs"/>
                <a:sym typeface="Symbol"/>
              </a:rPr>
              <a:t> limit</a:t>
            </a:r>
            <a:endParaRPr lang="cs-CZ" sz="1400" b="1" dirty="0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7524328" y="2699047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rozdíl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+mn-cs"/>
                <a:sym typeface="Symbol"/>
              </a:rPr>
              <a:t> limit</a:t>
            </a:r>
            <a:endParaRPr lang="cs-CZ" sz="1400" b="1" dirty="0">
              <a:solidFill>
                <a:prstClr val="black"/>
              </a:solidFill>
              <a:latin typeface="Arial" pitchFamily="34" charset="0"/>
              <a:cs typeface="+mn-cs"/>
            </a:endParaRPr>
          </a:p>
        </p:txBody>
      </p:sp>
      <p:cxnSp>
        <p:nvCxnSpPr>
          <p:cNvPr id="65" name="Přímá spojnice se šipkou 64"/>
          <p:cNvCxnSpPr/>
          <p:nvPr/>
        </p:nvCxnSpPr>
        <p:spPr>
          <a:xfrm>
            <a:off x="1874201" y="4149080"/>
            <a:ext cx="0" cy="57606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/>
          <p:nvPr/>
        </p:nvCxnSpPr>
        <p:spPr>
          <a:xfrm>
            <a:off x="7439562" y="4149080"/>
            <a:ext cx="0" cy="57606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/>
          <p:nvPr/>
        </p:nvCxnSpPr>
        <p:spPr>
          <a:xfrm>
            <a:off x="4709483" y="4186720"/>
            <a:ext cx="0" cy="57606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722073" y="4941168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+mn-cs"/>
              </a:rPr>
              <a:t>není indikován problém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3599893" y="4941167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+mn-cs"/>
              </a:rPr>
              <a:t>podezření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+mn-cs"/>
                <a:sym typeface="Symbol"/>
              </a:rPr>
              <a:t>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+mn-cs"/>
              </a:rPr>
              <a:t>standardní vyhledávací a kontrolní činnost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6372200" y="4941168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vážné podezření </a:t>
            </a: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+mn-cs"/>
                <a:sym typeface="Symbol"/>
              </a:rPr>
              <a:t> </a:t>
            </a: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výzva k prokázání příjmů</a:t>
            </a:r>
          </a:p>
        </p:txBody>
      </p:sp>
    </p:spTree>
    <p:extLst>
      <p:ext uri="{BB962C8B-B14F-4D97-AF65-F5344CB8AC3E}">
        <p14:creationId xmlns:p14="http://schemas.microsoft.com/office/powerpoint/2010/main" val="192222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 animBg="1"/>
      <p:bldP spid="58" grpId="0" animBg="1"/>
      <p:bldP spid="59" grpId="0" animBg="1"/>
      <p:bldP spid="60" grpId="0" animBg="1"/>
      <p:bldP spid="5" grpId="0"/>
      <p:bldP spid="64" grpId="0"/>
      <p:bldP spid="9" grpId="0"/>
      <p:bldP spid="68" grpId="0"/>
      <p:bldP spid="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776864" cy="864095"/>
          </a:xfrm>
        </p:spPr>
        <p:txBody>
          <a:bodyPr/>
          <a:lstStyle/>
          <a:p>
            <a:r>
              <a:rPr lang="cs-CZ" sz="3600" b="1" dirty="0" smtClean="0"/>
              <a:t>7. Na co se může správce daně ptát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196752"/>
            <a:ext cx="7795770" cy="4998809"/>
          </a:xfrm>
        </p:spPr>
        <p:txBody>
          <a:bodyPr/>
          <a:lstStyle/>
          <a:p>
            <a:pPr lvl="0"/>
            <a:r>
              <a:rPr lang="cs-CZ" sz="2800" dirty="0" smtClean="0"/>
              <a:t>na skutečnosti </a:t>
            </a:r>
          </a:p>
          <a:p>
            <a:pPr lvl="1"/>
            <a:r>
              <a:rPr lang="cs-CZ" sz="2400" dirty="0" smtClean="0"/>
              <a:t>objasňující vznik a původ příjmů</a:t>
            </a:r>
          </a:p>
          <a:p>
            <a:pPr lvl="1"/>
            <a:r>
              <a:rPr lang="cs-CZ" sz="2400" dirty="0" smtClean="0"/>
              <a:t>týkající se jmění a spotřeby poplatníka</a:t>
            </a:r>
            <a:endParaRPr lang="cs-CZ" sz="2400" dirty="0"/>
          </a:p>
          <a:p>
            <a:pPr>
              <a:spcBef>
                <a:spcPts val="1200"/>
              </a:spcBef>
            </a:pPr>
            <a:r>
              <a:rPr lang="cs-CZ" sz="2800" dirty="0" smtClean="0"/>
              <a:t>z hlediska časového</a:t>
            </a:r>
          </a:p>
          <a:p>
            <a:pPr lvl="1">
              <a:spcBef>
                <a:spcPts val="1200"/>
              </a:spcBef>
            </a:pPr>
            <a:r>
              <a:rPr lang="cs-CZ" sz="2400" dirty="0" smtClean="0"/>
              <a:t>nelze se ptát na skutečnosti, u nichž je </a:t>
            </a:r>
            <a:r>
              <a:rPr lang="cs-CZ" sz="2400" b="1" dirty="0" smtClean="0"/>
              <a:t>zřejmé, že nastaly </a:t>
            </a:r>
            <a:r>
              <a:rPr lang="cs-CZ" sz="2400" dirty="0" smtClean="0"/>
              <a:t>před uplynutím lhůty pro stanovení daně (její základní délka je 3 roky)</a:t>
            </a:r>
          </a:p>
          <a:p>
            <a:pPr lvl="1">
              <a:spcBef>
                <a:spcPts val="1200"/>
              </a:spcBef>
            </a:pPr>
            <a:r>
              <a:rPr lang="cs-CZ" sz="2400" dirty="0" smtClean="0"/>
              <a:t>pokud poplatník prokáže, že příjem nastal před uplynutím lhůty pro stanovení daně, </a:t>
            </a:r>
            <a:r>
              <a:rPr lang="cs-CZ" sz="2400" b="1" dirty="0" smtClean="0"/>
              <a:t>není povinen prokazovat</a:t>
            </a:r>
            <a:r>
              <a:rPr lang="cs-CZ" sz="2400" dirty="0" smtClean="0"/>
              <a:t> další skutečnosti, které se vztahují k tomuto příjmu</a:t>
            </a:r>
          </a:p>
          <a:p>
            <a:pPr lvl="1">
              <a:spcBef>
                <a:spcPts val="1200"/>
              </a:spcBef>
            </a:pPr>
            <a:endParaRPr lang="cs-CZ" sz="2400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528" y="6282624"/>
            <a:ext cx="4418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19D67097-1686-4B7A-AA78-068F3CD682C2}" type="slidenum">
              <a:rPr lang="cs-CZ" sz="1800" b="1">
                <a:latin typeface="+mj-lt"/>
              </a:rPr>
              <a:pPr/>
              <a:t>13</a:t>
            </a:fld>
            <a:endParaRPr lang="cs-CZ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634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8229600" cy="864095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8. Reakce na výzvu k prokázání příjmů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12776"/>
            <a:ext cx="7632848" cy="4651226"/>
          </a:xfrm>
        </p:spPr>
        <p:txBody>
          <a:bodyPr/>
          <a:lstStyle/>
          <a:p>
            <a:pPr lvl="0"/>
            <a:r>
              <a:rPr lang="cs-CZ" sz="2400" dirty="0" smtClean="0"/>
              <a:t>poplatník má </a:t>
            </a:r>
            <a:r>
              <a:rPr lang="cs-CZ" sz="2400" b="1" dirty="0" smtClean="0"/>
              <a:t>povinnost </a:t>
            </a:r>
            <a:r>
              <a:rPr lang="cs-CZ" sz="2400" b="1" dirty="0"/>
              <a:t>prokázat</a:t>
            </a:r>
            <a:r>
              <a:rPr lang="cs-CZ" sz="2400" dirty="0"/>
              <a:t>, </a:t>
            </a:r>
            <a:r>
              <a:rPr lang="cs-CZ" sz="2400" dirty="0" smtClean="0"/>
              <a:t>z jakých příjmů byl financován nárůst jeho jmění a spotřeba v posuzovaném období</a:t>
            </a:r>
            <a:endParaRPr lang="cs-CZ" sz="2400" dirty="0"/>
          </a:p>
          <a:p>
            <a:r>
              <a:rPr lang="cs-CZ" sz="2400" dirty="0" smtClean="0"/>
              <a:t>proces </a:t>
            </a:r>
            <a:r>
              <a:rPr lang="cs-CZ" sz="2400" b="1" dirty="0" smtClean="0"/>
              <a:t>končí</a:t>
            </a:r>
            <a:r>
              <a:rPr lang="cs-CZ" sz="2400" dirty="0" smtClean="0"/>
              <a:t>, pokud</a:t>
            </a:r>
          </a:p>
          <a:p>
            <a:pPr lvl="1"/>
            <a:r>
              <a:rPr lang="cs-CZ" sz="2400" dirty="0" smtClean="0"/>
              <a:t>je vše prokázáno a není indikováno zkrácení daně</a:t>
            </a:r>
          </a:p>
          <a:p>
            <a:pPr lvl="1"/>
            <a:r>
              <a:rPr lang="cs-CZ" sz="2400" dirty="0" smtClean="0"/>
              <a:t>je prokázáno, že sporné skutečnosti nastaly </a:t>
            </a:r>
            <a:br>
              <a:rPr lang="cs-CZ" sz="2400" dirty="0" smtClean="0"/>
            </a:br>
            <a:r>
              <a:rPr lang="cs-CZ" sz="2400" dirty="0" smtClean="0"/>
              <a:t>v období, kde již uplynula lhůta pro stanovení daně</a:t>
            </a:r>
          </a:p>
          <a:p>
            <a:r>
              <a:rPr lang="cs-CZ" sz="2400" dirty="0" smtClean="0"/>
              <a:t>proces </a:t>
            </a:r>
            <a:r>
              <a:rPr lang="cs-CZ" sz="2400" b="1" dirty="0" smtClean="0"/>
              <a:t>pokračuje</a:t>
            </a:r>
            <a:r>
              <a:rPr lang="cs-CZ" sz="2400" dirty="0" smtClean="0"/>
              <a:t>, pokud</a:t>
            </a:r>
          </a:p>
          <a:p>
            <a:pPr lvl="1"/>
            <a:r>
              <a:rPr lang="cs-CZ" sz="2400" dirty="0" smtClean="0"/>
              <a:t>není prokázáno jakými příjmy byl nárůst jmění či spotřeba financován nebo</a:t>
            </a:r>
          </a:p>
          <a:p>
            <a:pPr lvl="1"/>
            <a:r>
              <a:rPr lang="cs-CZ" sz="2400" dirty="0" smtClean="0"/>
              <a:t>se ukáže, že prokázané příjmy nebyly zdaněny</a:t>
            </a:r>
            <a:endParaRPr lang="cs-CZ" sz="2400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6282624"/>
            <a:ext cx="4418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19D67097-1686-4B7A-AA78-068F3CD682C2}" type="slidenum">
              <a:rPr lang="cs-CZ" sz="1800" b="1">
                <a:latin typeface="+mj-lt"/>
              </a:rPr>
              <a:pPr/>
              <a:t>14</a:t>
            </a:fld>
            <a:endParaRPr lang="cs-CZ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69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bdélník 118"/>
          <p:cNvSpPr/>
          <p:nvPr/>
        </p:nvSpPr>
        <p:spPr>
          <a:xfrm>
            <a:off x="6012160" y="612490"/>
            <a:ext cx="3024336" cy="5904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3203848" y="620688"/>
            <a:ext cx="2664296" cy="5904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107504" y="620688"/>
            <a:ext cx="2972239" cy="5904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1331640" y="116632"/>
            <a:ext cx="6316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+mn-cs"/>
              </a:rPr>
              <a:t>Proces prokazování příjmů</a:t>
            </a:r>
            <a:endParaRPr lang="cs-CZ" sz="2400" b="1" dirty="0">
              <a:solidFill>
                <a:srgbClr val="1F497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297479" y="1216134"/>
            <a:ext cx="2592288" cy="134877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kern="0" dirty="0" smtClean="0">
                <a:solidFill>
                  <a:prstClr val="white"/>
                </a:solidFill>
              </a:rPr>
              <a:t>naplnění podmínek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cs-CZ" kern="0" dirty="0" smtClean="0">
                <a:solidFill>
                  <a:prstClr val="white"/>
                </a:solidFill>
              </a:rPr>
              <a:t>příjmy </a:t>
            </a:r>
            <a:r>
              <a:rPr lang="cs-CZ" kern="0" dirty="0" smtClean="0">
                <a:solidFill>
                  <a:prstClr val="white"/>
                </a:solidFill>
                <a:sym typeface="Symbol"/>
              </a:rPr>
              <a:t> nárůst jmění a 	  spotřeba</a:t>
            </a:r>
          </a:p>
          <a:p>
            <a:pPr marL="90488" indent="-90488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cs-CZ" kern="0" dirty="0" smtClean="0">
                <a:solidFill>
                  <a:prstClr val="white"/>
                </a:solidFill>
              </a:rPr>
              <a:t>rozdíl </a:t>
            </a:r>
            <a:r>
              <a:rPr lang="cs-CZ" kern="0" dirty="0" smtClean="0">
                <a:solidFill>
                  <a:prstClr val="white"/>
                </a:solidFill>
                <a:sym typeface="Symbol"/>
              </a:rPr>
              <a:t> 10 mil. Kč</a:t>
            </a:r>
            <a:endParaRPr lang="cs-CZ" kern="0" dirty="0" smtClean="0">
              <a:solidFill>
                <a:prstClr val="white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3347863" y="2132857"/>
            <a:ext cx="2376265" cy="258365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kern="0" dirty="0" smtClean="0">
                <a:solidFill>
                  <a:prstClr val="white"/>
                </a:solidFill>
              </a:rPr>
              <a:t>výzva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b="1" kern="0" dirty="0" smtClean="0">
                <a:solidFill>
                  <a:prstClr val="white"/>
                </a:solidFill>
              </a:rPr>
              <a:t>uvede konkrétní pochybnosti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b="1" kern="0" dirty="0" smtClean="0">
                <a:solidFill>
                  <a:prstClr val="white"/>
                </a:solidFill>
              </a:rPr>
              <a:t>poučí o následcích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b="1" kern="0" dirty="0" smtClean="0">
                <a:solidFill>
                  <a:prstClr val="white"/>
                </a:solidFill>
              </a:rPr>
              <a:t>lhůta nejméně 30 dnů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b="1" kern="0" dirty="0" smtClean="0">
                <a:solidFill>
                  <a:prstClr val="white"/>
                </a:solidFill>
              </a:rPr>
              <a:t>lze doplňovat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500" b="1" kern="0" dirty="0">
                <a:solidFill>
                  <a:prstClr val="white"/>
                </a:solidFill>
              </a:rPr>
              <a:t>n</a:t>
            </a:r>
            <a:r>
              <a:rPr lang="cs-CZ" sz="1500" b="1" kern="0" dirty="0" smtClean="0">
                <a:solidFill>
                  <a:prstClr val="white"/>
                </a:solidFill>
              </a:rPr>
              <a:t>e na skutečnosti prokazatelně pocházející z prekludovaných období 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7648156" y="2453854"/>
            <a:ext cx="1297764" cy="1238394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kern="0" dirty="0" smtClean="0">
                <a:solidFill>
                  <a:prstClr val="white"/>
                </a:solidFill>
                <a:latin typeface="Calibri"/>
                <a:cs typeface="+mn-cs"/>
              </a:rPr>
              <a:t>nereaguje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6213709" y="4077072"/>
            <a:ext cx="1310619" cy="88857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kern="0" dirty="0" smtClean="0">
                <a:solidFill>
                  <a:prstClr val="white"/>
                </a:solidFill>
                <a:latin typeface="Calibri"/>
                <a:cs typeface="+mn-cs"/>
              </a:rPr>
              <a:t>prokáže</a:t>
            </a:r>
          </a:p>
        </p:txBody>
      </p:sp>
      <p:sp>
        <p:nvSpPr>
          <p:cNvPr id="69" name="Obdélník 68"/>
          <p:cNvSpPr/>
          <p:nvPr/>
        </p:nvSpPr>
        <p:spPr>
          <a:xfrm>
            <a:off x="7621764" y="4077073"/>
            <a:ext cx="1324156" cy="888576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kern="0" dirty="0" smtClean="0">
                <a:solidFill>
                  <a:prstClr val="white"/>
                </a:solidFill>
                <a:latin typeface="Calibri"/>
                <a:cs typeface="+mn-cs"/>
              </a:rPr>
              <a:t>neprokáže</a:t>
            </a:r>
          </a:p>
        </p:txBody>
      </p:sp>
      <p:sp>
        <p:nvSpPr>
          <p:cNvPr id="118" name="Obdélník 117"/>
          <p:cNvSpPr/>
          <p:nvPr/>
        </p:nvSpPr>
        <p:spPr>
          <a:xfrm>
            <a:off x="323528" y="3343490"/>
            <a:ext cx="2592288" cy="108098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kern="0" dirty="0" smtClean="0">
                <a:solidFill>
                  <a:prstClr val="white"/>
                </a:solidFill>
              </a:rPr>
              <a:t>poplatník je povinen prokázat skutečnosti požadované ve výzvě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467544" y="69269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b="1" dirty="0" smtClean="0">
                <a:solidFill>
                  <a:prstClr val="black"/>
                </a:solidFill>
                <a:latin typeface="Calibri"/>
                <a:cs typeface="+mn-cs"/>
              </a:rPr>
              <a:t>Objektivní stav</a:t>
            </a:r>
            <a:endParaRPr lang="cs-CZ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20" name="TextovéPole 119"/>
          <p:cNvSpPr txBox="1"/>
          <p:nvPr/>
        </p:nvSpPr>
        <p:spPr>
          <a:xfrm>
            <a:off x="3306940" y="72028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b="1" dirty="0" smtClean="0">
                <a:solidFill>
                  <a:prstClr val="black"/>
                </a:solidFill>
                <a:latin typeface="Calibri"/>
                <a:cs typeface="+mn-cs"/>
              </a:rPr>
              <a:t>Správce daně</a:t>
            </a:r>
            <a:endParaRPr lang="cs-CZ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21" name="TextovéPole 120"/>
          <p:cNvSpPr txBox="1"/>
          <p:nvPr/>
        </p:nvSpPr>
        <p:spPr>
          <a:xfrm>
            <a:off x="6372200" y="72028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b="1" dirty="0" smtClean="0">
                <a:solidFill>
                  <a:prstClr val="black"/>
                </a:solidFill>
                <a:latin typeface="Calibri"/>
                <a:cs typeface="+mn-cs"/>
              </a:rPr>
              <a:t>Poplatník</a:t>
            </a:r>
            <a:endParaRPr lang="cs-CZ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51" name="Přímá spojnice se šipkou 50"/>
          <p:cNvCxnSpPr>
            <a:stCxn id="107" idx="2"/>
          </p:cNvCxnSpPr>
          <p:nvPr/>
        </p:nvCxnSpPr>
        <p:spPr>
          <a:xfrm>
            <a:off x="6814483" y="3691572"/>
            <a:ext cx="0" cy="3848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římá spojnice se šipkou 121"/>
          <p:cNvCxnSpPr>
            <a:stCxn id="107" idx="2"/>
            <a:endCxn id="69" idx="0"/>
          </p:cNvCxnSpPr>
          <p:nvPr/>
        </p:nvCxnSpPr>
        <p:spPr>
          <a:xfrm>
            <a:off x="6814483" y="3691572"/>
            <a:ext cx="1469359" cy="3855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>
            <a:off x="5740078" y="2852936"/>
            <a:ext cx="42707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5716251" y="3356992"/>
            <a:ext cx="193190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bdélník 106"/>
          <p:cNvSpPr/>
          <p:nvPr/>
        </p:nvSpPr>
        <p:spPr>
          <a:xfrm>
            <a:off x="6167148" y="2453854"/>
            <a:ext cx="1294670" cy="123771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kern="0" dirty="0" smtClean="0">
                <a:solidFill>
                  <a:prstClr val="white"/>
                </a:solidFill>
                <a:latin typeface="Calibri"/>
                <a:cs typeface="+mn-cs"/>
              </a:rPr>
              <a:t>reaguje</a:t>
            </a:r>
          </a:p>
        </p:txBody>
      </p:sp>
      <p:cxnSp>
        <p:nvCxnSpPr>
          <p:cNvPr id="23" name="Přímá spojnice se šipkou 22"/>
          <p:cNvCxnSpPr>
            <a:endCxn id="108" idx="3"/>
          </p:cNvCxnSpPr>
          <p:nvPr/>
        </p:nvCxnSpPr>
        <p:spPr>
          <a:xfrm flipH="1">
            <a:off x="5755831" y="4965649"/>
            <a:ext cx="457878" cy="5827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bdélník 107"/>
          <p:cNvSpPr/>
          <p:nvPr/>
        </p:nvSpPr>
        <p:spPr>
          <a:xfrm>
            <a:off x="3379565" y="4932008"/>
            <a:ext cx="2376266" cy="123271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kern="0" dirty="0" smtClean="0">
                <a:solidFill>
                  <a:prstClr val="white"/>
                </a:solidFill>
              </a:rPr>
              <a:t>vyrozumí poplatníka, že bylo prokázáno </a:t>
            </a:r>
          </a:p>
        </p:txBody>
      </p:sp>
      <p:cxnSp>
        <p:nvCxnSpPr>
          <p:cNvPr id="31" name="Přímá spojnice se šipkou 30"/>
          <p:cNvCxnSpPr>
            <a:endCxn id="118" idx="3"/>
          </p:cNvCxnSpPr>
          <p:nvPr/>
        </p:nvCxnSpPr>
        <p:spPr>
          <a:xfrm flipH="1">
            <a:off x="2915816" y="3429000"/>
            <a:ext cx="463749" cy="4549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>
            <a:off x="2866208" y="2454528"/>
            <a:ext cx="481655" cy="4704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323527" y="4716513"/>
            <a:ext cx="2592289" cy="83185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kern="0" dirty="0" smtClean="0">
                <a:solidFill>
                  <a:prstClr val="white"/>
                </a:solidFill>
              </a:rPr>
              <a:t>poplatník nese důkazní břemeno</a:t>
            </a:r>
            <a:endParaRPr lang="cs-CZ" b="1" kern="0" dirty="0" smtClean="0">
              <a:solidFill>
                <a:prstClr val="white"/>
              </a:solidFill>
            </a:endParaRPr>
          </a:p>
        </p:txBody>
      </p:sp>
      <p:cxnSp>
        <p:nvCxnSpPr>
          <p:cNvPr id="46" name="Přímá spojnice se šipkou 45"/>
          <p:cNvCxnSpPr>
            <a:stCxn id="118" idx="2"/>
            <a:endCxn id="45" idx="0"/>
          </p:cNvCxnSpPr>
          <p:nvPr/>
        </p:nvCxnSpPr>
        <p:spPr>
          <a:xfrm>
            <a:off x="1619672" y="4424478"/>
            <a:ext cx="0" cy="2920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>
            <a:off x="8244408" y="4971110"/>
            <a:ext cx="0" cy="4568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7549162" y="5427912"/>
            <a:ext cx="1396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b="1" dirty="0" smtClean="0">
                <a:solidFill>
                  <a:prstClr val="black"/>
                </a:solidFill>
                <a:latin typeface="Calibri"/>
                <a:cs typeface="+mn-cs"/>
              </a:rPr>
              <a:t>viz dále</a:t>
            </a:r>
            <a:endParaRPr lang="cs-CZ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8460432" y="3696578"/>
            <a:ext cx="0" cy="3798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13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  <p:bldP spid="118" grpId="0" animBg="1"/>
      <p:bldP spid="107" grpId="0" animBg="1"/>
      <p:bldP spid="108" grpId="0" animBg="1"/>
      <p:bldP spid="45" grpId="0" animBg="1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8229600" cy="864095"/>
          </a:xfrm>
        </p:spPr>
        <p:txBody>
          <a:bodyPr/>
          <a:lstStyle/>
          <a:p>
            <a:r>
              <a:rPr lang="cs-CZ" sz="3600" b="1" dirty="0" smtClean="0"/>
              <a:t>9. Stanovení daně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12776"/>
            <a:ext cx="7632848" cy="5054514"/>
          </a:xfrm>
        </p:spPr>
        <p:txBody>
          <a:bodyPr/>
          <a:lstStyle/>
          <a:p>
            <a:pPr lvl="0"/>
            <a:r>
              <a:rPr lang="cs-CZ" sz="2800" dirty="0" smtClean="0"/>
              <a:t>v důsledku informací získaných na základě výzvy k prokázání příjmů může dojít k několika způsobům stanovení daně:</a:t>
            </a:r>
          </a:p>
          <a:p>
            <a:pPr lvl="1"/>
            <a:r>
              <a:rPr lang="cs-CZ" sz="2400" b="1" dirty="0" smtClean="0"/>
              <a:t>standardní stanovení </a:t>
            </a:r>
            <a:r>
              <a:rPr lang="cs-CZ" sz="2400" dirty="0" smtClean="0"/>
              <a:t>daně na základě poplatníkem předložených důkazů</a:t>
            </a:r>
          </a:p>
          <a:p>
            <a:pPr lvl="1"/>
            <a:r>
              <a:rPr lang="cs-CZ" sz="2400" dirty="0" smtClean="0"/>
              <a:t>stanovení daně podle </a:t>
            </a:r>
            <a:r>
              <a:rPr lang="cs-CZ" sz="2400" b="1" dirty="0" smtClean="0"/>
              <a:t>standardních pomůcek</a:t>
            </a:r>
          </a:p>
          <a:p>
            <a:pPr lvl="1"/>
            <a:r>
              <a:rPr lang="cs-CZ" sz="2400" dirty="0" smtClean="0"/>
              <a:t>stanovení daně podle </a:t>
            </a:r>
            <a:r>
              <a:rPr lang="cs-CZ" sz="2400" b="1" dirty="0" smtClean="0"/>
              <a:t>zvláštních pomůcek </a:t>
            </a:r>
            <a:r>
              <a:rPr lang="cs-CZ" sz="2400" dirty="0" smtClean="0"/>
              <a:t>(lze využít pouze při dodanění ve výši přesahující 2 mil. Kč)</a:t>
            </a:r>
          </a:p>
          <a:p>
            <a:r>
              <a:rPr lang="cs-CZ" sz="2800" dirty="0" smtClean="0"/>
              <a:t>sazba daně je standardní</a:t>
            </a:r>
          </a:p>
          <a:p>
            <a:pPr lvl="1"/>
            <a:r>
              <a:rPr lang="cs-CZ" sz="2400" dirty="0" smtClean="0"/>
              <a:t>15 % daň z příjmů fyzických osob</a:t>
            </a:r>
          </a:p>
          <a:p>
            <a:pPr lvl="1"/>
            <a:r>
              <a:rPr lang="cs-CZ" sz="2400" dirty="0" smtClean="0"/>
              <a:t>19 % daň z příjmů právnických osob</a:t>
            </a:r>
            <a:endParaRPr lang="cs-CZ" sz="2400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528" y="6282624"/>
            <a:ext cx="4418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19D67097-1686-4B7A-AA78-068F3CD682C2}" type="slidenum">
              <a:rPr lang="cs-CZ" sz="1800" b="1">
                <a:latin typeface="+mj-lt"/>
              </a:rPr>
              <a:pPr/>
              <a:t>16</a:t>
            </a:fld>
            <a:endParaRPr lang="cs-CZ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606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8229600" cy="864095"/>
          </a:xfrm>
        </p:spPr>
        <p:txBody>
          <a:bodyPr/>
          <a:lstStyle/>
          <a:p>
            <a:r>
              <a:rPr lang="cs-CZ" sz="3600" b="1" dirty="0" smtClean="0"/>
              <a:t>10. Sankce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704856" cy="4507211"/>
          </a:xfrm>
        </p:spPr>
        <p:txBody>
          <a:bodyPr/>
          <a:lstStyle/>
          <a:p>
            <a:pPr lvl="0"/>
            <a:r>
              <a:rPr lang="cs-CZ" sz="2800" dirty="0" smtClean="0"/>
              <a:t>při standardním doměření na základě dokazování či běžných pomůcek se uplatní běžná výše penále, tj. 20 % doměřené daně</a:t>
            </a:r>
          </a:p>
          <a:p>
            <a:pPr lvl="0">
              <a:spcBef>
                <a:spcPts val="1200"/>
              </a:spcBef>
            </a:pPr>
            <a:r>
              <a:rPr lang="cs-CZ" sz="2800" dirty="0" smtClean="0"/>
              <a:t>při stanovení daně podle zvláštních pomůcek se uplatní </a:t>
            </a:r>
            <a:r>
              <a:rPr lang="cs-CZ" sz="2800" b="1" dirty="0" smtClean="0"/>
              <a:t>zvýšené penále</a:t>
            </a:r>
            <a:r>
              <a:rPr lang="cs-CZ" sz="2800" dirty="0" smtClean="0"/>
              <a:t>:</a:t>
            </a:r>
          </a:p>
          <a:p>
            <a:pPr lvl="1"/>
            <a:r>
              <a:rPr lang="cs-CZ" sz="2400" dirty="0" smtClean="0"/>
              <a:t>50</a:t>
            </a:r>
            <a:r>
              <a:rPr lang="cs-CZ" sz="2400" dirty="0"/>
              <a:t> % stanovené </a:t>
            </a:r>
            <a:r>
              <a:rPr lang="cs-CZ" sz="2400" dirty="0" smtClean="0"/>
              <a:t>daně</a:t>
            </a:r>
          </a:p>
          <a:p>
            <a:pPr lvl="1"/>
            <a:r>
              <a:rPr lang="cs-CZ" sz="2400" dirty="0" smtClean="0"/>
              <a:t>100</a:t>
            </a:r>
            <a:r>
              <a:rPr lang="cs-CZ" sz="2400" dirty="0"/>
              <a:t> % stanovené daně v případě </a:t>
            </a:r>
            <a:r>
              <a:rPr lang="cs-CZ" sz="2400" dirty="0" smtClean="0"/>
              <a:t>nesoučinnosti</a:t>
            </a:r>
            <a:endParaRPr lang="cs-CZ" sz="2400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528" y="6282624"/>
            <a:ext cx="4418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19D67097-1686-4B7A-AA78-068F3CD682C2}" type="slidenum">
              <a:rPr lang="cs-CZ" sz="1800" b="1">
                <a:latin typeface="+mj-lt"/>
              </a:rPr>
              <a:pPr/>
              <a:t>17</a:t>
            </a:fld>
            <a:endParaRPr lang="cs-CZ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276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229600" cy="864095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11. Zvláštní pomůcky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12776"/>
            <a:ext cx="7632848" cy="5054514"/>
          </a:xfrm>
        </p:spPr>
        <p:txBody>
          <a:bodyPr/>
          <a:lstStyle/>
          <a:p>
            <a:pPr lvl="0">
              <a:spcBef>
                <a:spcPts val="1200"/>
              </a:spcBef>
            </a:pPr>
            <a:r>
              <a:rPr lang="cs-CZ" sz="2400" dirty="0" smtClean="0"/>
              <a:t>stanovení daně podle pomůcek znamená stanovení daně </a:t>
            </a:r>
            <a:r>
              <a:rPr lang="cs-CZ" sz="2400" b="1" dirty="0" smtClean="0"/>
              <a:t>kvalifikovaným odhadem </a:t>
            </a:r>
            <a:r>
              <a:rPr lang="cs-CZ" sz="2400" dirty="0" smtClean="0"/>
              <a:t>správce daně</a:t>
            </a:r>
          </a:p>
          <a:p>
            <a:pPr lvl="0">
              <a:spcBef>
                <a:spcPts val="1200"/>
              </a:spcBef>
            </a:pPr>
            <a:r>
              <a:rPr lang="cs-CZ" sz="2400" dirty="0" smtClean="0"/>
              <a:t>při užití zvláštních pomůcek se přihlíží pouze k těm </a:t>
            </a:r>
            <a:r>
              <a:rPr lang="cs-CZ" sz="2400" b="1" dirty="0" smtClean="0"/>
              <a:t>výhodám</a:t>
            </a:r>
            <a:r>
              <a:rPr lang="cs-CZ" sz="2400" dirty="0" smtClean="0"/>
              <a:t>, které poplatník prokáže</a:t>
            </a:r>
          </a:p>
          <a:p>
            <a:pPr lvl="0">
              <a:spcBef>
                <a:spcPts val="1200"/>
              </a:spcBef>
            </a:pPr>
            <a:r>
              <a:rPr lang="cs-CZ" sz="2400" b="1" dirty="0" smtClean="0"/>
              <a:t>pomůckami jsou například</a:t>
            </a:r>
            <a:r>
              <a:rPr lang="cs-CZ" sz="2400" dirty="0" smtClean="0"/>
              <a:t>:</a:t>
            </a:r>
          </a:p>
          <a:p>
            <a:pPr lvl="1">
              <a:spcBef>
                <a:spcPts val="600"/>
              </a:spcBef>
            </a:pPr>
            <a:r>
              <a:rPr lang="cs-CZ" sz="2000" dirty="0" smtClean="0"/>
              <a:t>porovnání se srovnatelnými poplatníky</a:t>
            </a:r>
          </a:p>
          <a:p>
            <a:pPr lvl="1">
              <a:spcBef>
                <a:spcPts val="600"/>
              </a:spcBef>
            </a:pPr>
            <a:r>
              <a:rPr lang="cs-CZ" sz="2000" dirty="0" smtClean="0"/>
              <a:t>obvyklá hodnota majetku</a:t>
            </a:r>
          </a:p>
          <a:p>
            <a:pPr lvl="1">
              <a:spcBef>
                <a:spcPts val="600"/>
              </a:spcBef>
            </a:pPr>
            <a:r>
              <a:rPr lang="cs-CZ" sz="2000" dirty="0" smtClean="0"/>
              <a:t>indicie, které nestačí jako důkazy</a:t>
            </a:r>
          </a:p>
          <a:p>
            <a:pPr lvl="0"/>
            <a:r>
              <a:rPr lang="cs-CZ" sz="2400" dirty="0"/>
              <a:t>pokud při stanovení daně podle zvláštních pomůcek nelze určit, do jakého zdaňovacího období příjmy spadají, hledí se na ně, jako by vznikly v posledním zdaňovacím období</a:t>
            </a:r>
          </a:p>
          <a:p>
            <a:endParaRPr lang="cs-CZ" sz="2800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528" y="6282624"/>
            <a:ext cx="4418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19D67097-1686-4B7A-AA78-068F3CD682C2}" type="slidenum">
              <a:rPr lang="cs-CZ" sz="1800" b="1">
                <a:latin typeface="+mj-lt"/>
              </a:rPr>
              <a:pPr/>
              <a:t>18</a:t>
            </a:fld>
            <a:endParaRPr lang="cs-CZ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743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bdélník 118"/>
          <p:cNvSpPr/>
          <p:nvPr/>
        </p:nvSpPr>
        <p:spPr>
          <a:xfrm>
            <a:off x="6012160" y="612490"/>
            <a:ext cx="3024336" cy="5904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>
              <a:solidFill>
                <a:prstClr val="black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3059832" y="620688"/>
            <a:ext cx="2808312" cy="5904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prstClr val="black"/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107505" y="620688"/>
            <a:ext cx="2864790" cy="5904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prstClr val="black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67544" y="69269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Objektivní stav</a:t>
            </a:r>
          </a:p>
        </p:txBody>
      </p:sp>
      <p:sp>
        <p:nvSpPr>
          <p:cNvPr id="120" name="TextovéPole 119"/>
          <p:cNvSpPr txBox="1"/>
          <p:nvPr/>
        </p:nvSpPr>
        <p:spPr>
          <a:xfrm>
            <a:off x="3306940" y="693129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Správce daně</a:t>
            </a:r>
          </a:p>
        </p:txBody>
      </p:sp>
      <p:sp>
        <p:nvSpPr>
          <p:cNvPr id="121" name="TextovéPole 120"/>
          <p:cNvSpPr txBox="1"/>
          <p:nvPr/>
        </p:nvSpPr>
        <p:spPr>
          <a:xfrm>
            <a:off x="6372200" y="72028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Poplatník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6714238" y="1130683"/>
            <a:ext cx="1620180" cy="79208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kern="0" dirty="0">
                <a:solidFill>
                  <a:prstClr val="white"/>
                </a:solidFill>
                <a:latin typeface="Calibri"/>
              </a:rPr>
              <a:t>neprokáže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425928" y="2573148"/>
            <a:ext cx="1390805" cy="107559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kern="0" dirty="0">
                <a:solidFill>
                  <a:prstClr val="white"/>
                </a:solidFill>
                <a:latin typeface="Calibri"/>
              </a:rPr>
              <a:t>zvláštní pomůcky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69959" y="1134109"/>
            <a:ext cx="2607909" cy="87004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kern="0" dirty="0">
                <a:solidFill>
                  <a:prstClr val="white"/>
                </a:solidFill>
                <a:latin typeface="Calibri"/>
              </a:rPr>
              <a:t>neunesení důkazního břemene </a:t>
            </a:r>
            <a:r>
              <a:rPr lang="cs-CZ" sz="1600" b="1" kern="0" dirty="0">
                <a:solidFill>
                  <a:prstClr val="white"/>
                </a:solidFill>
                <a:latin typeface="Calibri"/>
                <a:sym typeface="Symbol"/>
              </a:rPr>
              <a:t> daň nelze stanovit dokazováním</a:t>
            </a:r>
            <a:endParaRPr lang="cs-CZ" sz="1600" b="1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293911" y="3839725"/>
            <a:ext cx="2591941" cy="82641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kern="0" dirty="0">
                <a:solidFill>
                  <a:prstClr val="white"/>
                </a:solidFill>
                <a:latin typeface="Calibri"/>
              </a:rPr>
              <a:t>základ daně stanoven odhadem; nepřihlíží se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kern="0" dirty="0">
                <a:solidFill>
                  <a:prstClr val="white"/>
                </a:solidFill>
                <a:latin typeface="Calibri"/>
              </a:rPr>
              <a:t>k neprokázaným výhodám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3146127" y="3839727"/>
            <a:ext cx="2673820" cy="73092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kern="0" dirty="0">
                <a:solidFill>
                  <a:prstClr val="white"/>
                </a:solidFill>
                <a:latin typeface="Calibri"/>
              </a:rPr>
              <a:t>stanovení daně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4425929" y="5589239"/>
            <a:ext cx="1390804" cy="72008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kern="0" dirty="0">
                <a:solidFill>
                  <a:prstClr val="white"/>
                </a:solidFill>
                <a:latin typeface="Calibri"/>
              </a:rPr>
              <a:t>výše penále odvozena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kern="0" dirty="0">
                <a:solidFill>
                  <a:prstClr val="white"/>
                </a:solidFill>
                <a:latin typeface="Calibri"/>
              </a:rPr>
              <a:t>od součinnosti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6116909" y="4818663"/>
            <a:ext cx="2775570" cy="1058610"/>
          </a:xfrm>
          <a:prstGeom prst="rect">
            <a:avLst/>
          </a:pr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kern="0" dirty="0">
                <a:solidFill>
                  <a:prstClr val="white"/>
                </a:solidFill>
                <a:latin typeface="Calibri"/>
              </a:rPr>
              <a:t>možnost odvolání a následného soudního přezkumu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4425929" y="2004149"/>
            <a:ext cx="1390804" cy="569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kern="0" dirty="0">
                <a:solidFill>
                  <a:prstClr val="white"/>
                </a:solidFill>
                <a:latin typeface="Calibri"/>
              </a:rPr>
              <a:t>nad limitem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kern="0" dirty="0">
                <a:solidFill>
                  <a:prstClr val="white"/>
                </a:solidFill>
                <a:latin typeface="Calibri"/>
              </a:rPr>
              <a:t>2 mil. Kč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3160386" y="2004149"/>
            <a:ext cx="1219495" cy="568999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kern="0" dirty="0">
                <a:solidFill>
                  <a:prstClr val="white"/>
                </a:solidFill>
                <a:latin typeface="Calibri"/>
              </a:rPr>
              <a:t>do limitu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kern="0" dirty="0">
                <a:solidFill>
                  <a:prstClr val="white"/>
                </a:solidFill>
                <a:latin typeface="Calibri"/>
              </a:rPr>
              <a:t>2 mil. Kč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3146126" y="2573149"/>
            <a:ext cx="1233755" cy="107559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kern="0" dirty="0">
                <a:solidFill>
                  <a:prstClr val="white"/>
                </a:solidFill>
                <a:latin typeface="Calibri"/>
              </a:rPr>
              <a:t>standardní pomůcky</a:t>
            </a:r>
          </a:p>
        </p:txBody>
      </p:sp>
      <p:sp>
        <p:nvSpPr>
          <p:cNvPr id="46" name="Obdélník 45"/>
          <p:cNvSpPr/>
          <p:nvPr/>
        </p:nvSpPr>
        <p:spPr>
          <a:xfrm>
            <a:off x="4425929" y="4742906"/>
            <a:ext cx="1390804" cy="74270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kern="0" dirty="0">
                <a:solidFill>
                  <a:prstClr val="white"/>
                </a:solidFill>
                <a:latin typeface="Calibri"/>
              </a:rPr>
              <a:t>penále</a:t>
            </a:r>
            <a:r>
              <a:rPr lang="cs-CZ" sz="1600" b="1" kern="0" dirty="0">
                <a:solidFill>
                  <a:prstClr val="white"/>
                </a:solidFill>
                <a:latin typeface="Calibri"/>
              </a:rPr>
              <a:t> </a:t>
            </a:r>
            <a:br>
              <a:rPr lang="cs-CZ" sz="1600" b="1" kern="0" dirty="0">
                <a:solidFill>
                  <a:prstClr val="white"/>
                </a:solidFill>
                <a:latin typeface="Calibri"/>
              </a:rPr>
            </a:br>
            <a:r>
              <a:rPr lang="cs-CZ" sz="1600" b="1" kern="0" dirty="0">
                <a:solidFill>
                  <a:prstClr val="white"/>
                </a:solidFill>
                <a:latin typeface="Calibri"/>
              </a:rPr>
              <a:t>50 % či 100 %</a:t>
            </a:r>
          </a:p>
        </p:txBody>
      </p:sp>
      <p:cxnSp>
        <p:nvCxnSpPr>
          <p:cNvPr id="160" name="Přímá spojnice se šipkou 159"/>
          <p:cNvCxnSpPr/>
          <p:nvPr/>
        </p:nvCxnSpPr>
        <p:spPr>
          <a:xfrm>
            <a:off x="3770133" y="3648746"/>
            <a:ext cx="0" cy="1909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Přímá spojnice se šipkou 160"/>
          <p:cNvCxnSpPr/>
          <p:nvPr/>
        </p:nvCxnSpPr>
        <p:spPr>
          <a:xfrm>
            <a:off x="5121330" y="3648745"/>
            <a:ext cx="0" cy="1909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Přímá spojnice se šipkou 161"/>
          <p:cNvCxnSpPr/>
          <p:nvPr/>
        </p:nvCxnSpPr>
        <p:spPr>
          <a:xfrm>
            <a:off x="3763003" y="4570651"/>
            <a:ext cx="0" cy="1909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Přímá spojnice se šipkou 163"/>
          <p:cNvCxnSpPr/>
          <p:nvPr/>
        </p:nvCxnSpPr>
        <p:spPr>
          <a:xfrm>
            <a:off x="5159927" y="4570651"/>
            <a:ext cx="0" cy="1909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Přímá spojnice se šipkou 164"/>
          <p:cNvCxnSpPr>
            <a:stCxn id="27" idx="3"/>
            <a:endCxn id="31" idx="0"/>
          </p:cNvCxnSpPr>
          <p:nvPr/>
        </p:nvCxnSpPr>
        <p:spPr>
          <a:xfrm>
            <a:off x="5819947" y="4205189"/>
            <a:ext cx="1684747" cy="6134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1331640" y="116632"/>
            <a:ext cx="6316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/>
                <a:cs typeface="+mn-cs"/>
              </a:rPr>
              <a:t>Zvláštní pomůcky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3160385" y="4742906"/>
            <a:ext cx="1219495" cy="74270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kern="0" dirty="0">
                <a:solidFill>
                  <a:prstClr val="white"/>
                </a:solidFill>
                <a:latin typeface="Calibri"/>
              </a:rPr>
              <a:t>penále</a:t>
            </a:r>
            <a:r>
              <a:rPr lang="cs-CZ" sz="1600" b="1" kern="0" dirty="0">
                <a:solidFill>
                  <a:prstClr val="white"/>
                </a:solidFill>
                <a:latin typeface="Calibri"/>
              </a:rPr>
              <a:t> </a:t>
            </a:r>
            <a:br>
              <a:rPr lang="cs-CZ" sz="1600" b="1" kern="0" dirty="0">
                <a:solidFill>
                  <a:prstClr val="white"/>
                </a:solidFill>
                <a:latin typeface="Calibri"/>
              </a:rPr>
            </a:br>
            <a:r>
              <a:rPr lang="cs-CZ" sz="1600" b="1" kern="0" dirty="0">
                <a:solidFill>
                  <a:prstClr val="white"/>
                </a:solidFill>
                <a:latin typeface="Calibri"/>
              </a:rPr>
              <a:t>20 %</a:t>
            </a:r>
          </a:p>
        </p:txBody>
      </p:sp>
      <p:cxnSp>
        <p:nvCxnSpPr>
          <p:cNvPr id="34" name="Přímá spojnice se šipkou 33"/>
          <p:cNvCxnSpPr>
            <a:stCxn id="22" idx="1"/>
            <a:endCxn id="36" idx="0"/>
          </p:cNvCxnSpPr>
          <p:nvPr/>
        </p:nvCxnSpPr>
        <p:spPr>
          <a:xfrm flipH="1">
            <a:off x="5121331" y="1526727"/>
            <a:ext cx="1592907" cy="4774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22" idx="1"/>
            <a:endCxn id="37" idx="0"/>
          </p:cNvCxnSpPr>
          <p:nvPr/>
        </p:nvCxnSpPr>
        <p:spPr>
          <a:xfrm flipH="1">
            <a:off x="3770134" y="1526727"/>
            <a:ext cx="2944104" cy="4774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462628" y="2052577"/>
            <a:ext cx="24900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limit se testuje vůči odhadované výši stanovené daně</a:t>
            </a:r>
          </a:p>
        </p:txBody>
      </p:sp>
    </p:spTree>
    <p:extLst>
      <p:ext uri="{BB962C8B-B14F-4D97-AF65-F5344CB8AC3E}">
        <p14:creationId xmlns:p14="http://schemas.microsoft.com/office/powerpoint/2010/main" val="88502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7" grpId="0" animBg="1"/>
      <p:bldP spid="29" grpId="0" animBg="1"/>
      <p:bldP spid="31" grpId="0" animBg="1"/>
      <p:bldP spid="36" grpId="0" animBg="1"/>
      <p:bldP spid="37" grpId="0" animBg="1"/>
      <p:bldP spid="38" grpId="0" animBg="1"/>
      <p:bldP spid="46" grpId="0" animBg="1"/>
      <p:bldP spid="33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130000"/>
                  </a:schemeClr>
                </a:solidFill>
              </a:rPr>
              <a:t>Osnova 					1/2</a:t>
            </a:r>
            <a:endParaRPr lang="cs-CZ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79450" indent="-571500">
              <a:buFont typeface="Gill Sans MT" pitchFamily="34" charset="-18"/>
              <a:buAutoNum type="arabicPeriod"/>
            </a:pPr>
            <a:r>
              <a:rPr lang="cs-CZ" altLang="cs-CZ" sz="2800" dirty="0"/>
              <a:t>Analýza prokazování původu majetku a možnosti jeho </a:t>
            </a:r>
            <a:r>
              <a:rPr lang="cs-CZ" altLang="cs-CZ" sz="2800" dirty="0" smtClean="0"/>
              <a:t>odčerpávání</a:t>
            </a:r>
          </a:p>
          <a:p>
            <a:pPr marL="679450" indent="-571500">
              <a:buFont typeface="Gill Sans MT" pitchFamily="34" charset="-18"/>
              <a:buAutoNum type="arabicPeriod"/>
            </a:pPr>
            <a:r>
              <a:rPr lang="cs-CZ" altLang="cs-CZ" sz="2800" dirty="0"/>
              <a:t>Srovnání evropských </a:t>
            </a:r>
            <a:r>
              <a:rPr lang="cs-CZ" altLang="cs-CZ" sz="2800" dirty="0" smtClean="0"/>
              <a:t>úprav</a:t>
            </a:r>
          </a:p>
          <a:p>
            <a:pPr marL="679450" indent="-571500">
              <a:buFont typeface="Gill Sans MT" pitchFamily="34" charset="-18"/>
              <a:buAutoNum type="arabicPeriod"/>
            </a:pPr>
            <a:r>
              <a:rPr lang="cs-CZ" altLang="cs-CZ" sz="2800" dirty="0"/>
              <a:t>Návrh zákona o prokazování původu </a:t>
            </a:r>
            <a:r>
              <a:rPr lang="cs-CZ" altLang="cs-CZ" sz="2800" dirty="0" smtClean="0"/>
              <a:t>majetku</a:t>
            </a:r>
          </a:p>
          <a:p>
            <a:pPr marL="679450" indent="-571500">
              <a:buFont typeface="Gill Sans MT" pitchFamily="34" charset="-18"/>
              <a:buAutoNum type="arabicPeriod"/>
            </a:pPr>
            <a:r>
              <a:rPr lang="cs-CZ" altLang="cs-CZ" sz="2800" dirty="0"/>
              <a:t>Shrnutí hlavních </a:t>
            </a:r>
            <a:r>
              <a:rPr lang="cs-CZ" altLang="cs-CZ" sz="2800" dirty="0" smtClean="0"/>
              <a:t>principů</a:t>
            </a:r>
          </a:p>
          <a:p>
            <a:pPr marL="679450" indent="-571500">
              <a:buFont typeface="Gill Sans MT" pitchFamily="34" charset="-18"/>
              <a:buAutoNum type="arabicPeriod"/>
            </a:pPr>
            <a:r>
              <a:rPr lang="cs-CZ" altLang="cs-CZ" sz="2800" dirty="0" smtClean="0"/>
              <a:t>Výzva k prokázání příjmů</a:t>
            </a:r>
          </a:p>
          <a:p>
            <a:pPr marL="679450" indent="-571500">
              <a:buFont typeface="Gill Sans MT" pitchFamily="34" charset="-18"/>
              <a:buAutoNum type="arabicPeriod"/>
            </a:pPr>
            <a:r>
              <a:rPr lang="cs-CZ" sz="2800" dirty="0" smtClean="0"/>
              <a:t>Předmět porovnání</a:t>
            </a:r>
          </a:p>
          <a:p>
            <a:pPr marL="679450" indent="-571500">
              <a:buFont typeface="Gill Sans MT" pitchFamily="34" charset="-18"/>
              <a:buAutoNum type="arabicPeriod"/>
            </a:pPr>
            <a:r>
              <a:rPr lang="cs-CZ" sz="2800" dirty="0" smtClean="0"/>
              <a:t>Na co se může správce daně ptát</a:t>
            </a:r>
          </a:p>
          <a:p>
            <a:pPr marL="107950" indent="0">
              <a:buNone/>
            </a:pPr>
            <a:endParaRPr lang="cs-CZ" sz="2800" dirty="0" smtClean="0"/>
          </a:p>
          <a:p>
            <a:pPr marL="679450" indent="-571500">
              <a:buFont typeface="Gill Sans MT" pitchFamily="34" charset="-18"/>
              <a:buAutoNum type="arabicPeriod"/>
            </a:pPr>
            <a:endParaRPr lang="cs-CZ" sz="2800" dirty="0" smtClean="0"/>
          </a:p>
        </p:txBody>
      </p:sp>
      <p:sp>
        <p:nvSpPr>
          <p:cNvPr id="15363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>
              <a:defRPr sz="1800" b="1">
                <a:latin typeface="+mj-lt"/>
              </a:defRPr>
            </a:lvl1pPr>
          </a:lstStyle>
          <a:p>
            <a:fld id="{6FC1A641-4A61-4218-8AA4-FBD97ECD49F1}" type="slidenum">
              <a:rPr lang="cs-CZ"/>
              <a:pPr/>
              <a:t>2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830" y="488097"/>
            <a:ext cx="8229600" cy="864095"/>
          </a:xfrm>
        </p:spPr>
        <p:txBody>
          <a:bodyPr/>
          <a:lstStyle/>
          <a:p>
            <a:r>
              <a:rPr lang="cs-CZ" sz="3600" b="1" dirty="0" smtClean="0"/>
              <a:t>12. Prohlášení o majetku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84784"/>
            <a:ext cx="7632848" cy="4982506"/>
          </a:xfrm>
        </p:spPr>
        <p:txBody>
          <a:bodyPr/>
          <a:lstStyle/>
          <a:p>
            <a:pPr lvl="0">
              <a:spcBef>
                <a:spcPts val="1200"/>
              </a:spcBef>
            </a:pPr>
            <a:r>
              <a:rPr lang="cs-CZ" sz="2800" dirty="0" smtClean="0"/>
              <a:t>institut využívaný v případě exekucí </a:t>
            </a:r>
          </a:p>
          <a:p>
            <a:pPr lvl="0">
              <a:spcBef>
                <a:spcPts val="1200"/>
              </a:spcBef>
            </a:pPr>
            <a:r>
              <a:rPr lang="cs-CZ" sz="2800" dirty="0" smtClean="0"/>
              <a:t>nově </a:t>
            </a:r>
            <a:r>
              <a:rPr lang="cs-CZ" sz="2800" dirty="0"/>
              <a:t>bude uplatněn, </a:t>
            </a:r>
            <a:r>
              <a:rPr lang="cs-CZ" sz="2800" dirty="0" smtClean="0"/>
              <a:t>pokud </a:t>
            </a:r>
            <a:r>
              <a:rPr lang="cs-CZ" sz="2800" dirty="0"/>
              <a:t>poplatník uspokojivě nedoloží rozdíl mezi příjmy </a:t>
            </a:r>
            <a:r>
              <a:rPr lang="cs-CZ" sz="2800" dirty="0" smtClean="0"/>
              <a:t>a nárůstem jmění a spotřebou</a:t>
            </a:r>
            <a:endParaRPr lang="cs-CZ" sz="2800" dirty="0"/>
          </a:p>
          <a:p>
            <a:pPr lvl="0">
              <a:spcBef>
                <a:spcPts val="1200"/>
              </a:spcBef>
            </a:pPr>
            <a:r>
              <a:rPr lang="cs-CZ" sz="2800" dirty="0" smtClean="0"/>
              <a:t>lze využít pouze </a:t>
            </a:r>
            <a:r>
              <a:rPr lang="cs-CZ" sz="2800" dirty="0"/>
              <a:t>v případě, </a:t>
            </a:r>
            <a:r>
              <a:rPr lang="cs-CZ" sz="2800" dirty="0" smtClean="0"/>
              <a:t>pokud</a:t>
            </a:r>
          </a:p>
          <a:p>
            <a:pPr lvl="1">
              <a:spcBef>
                <a:spcPts val="1200"/>
              </a:spcBef>
            </a:pPr>
            <a:r>
              <a:rPr lang="cs-CZ" sz="2400" dirty="0" smtClean="0"/>
              <a:t>podle </a:t>
            </a:r>
            <a:r>
              <a:rPr lang="cs-CZ" sz="2400" dirty="0"/>
              <a:t>předběžného závěru hodnota majetku poplatníka, který nemůže správce daně zjistit z jemu dostupných rejstříků či evidencí, přesahuje 10 </a:t>
            </a:r>
            <a:r>
              <a:rPr lang="cs-CZ" sz="2400" dirty="0" smtClean="0"/>
              <a:t>mil. Kč a</a:t>
            </a:r>
          </a:p>
          <a:p>
            <a:pPr lvl="1">
              <a:spcBef>
                <a:spcPts val="1200"/>
              </a:spcBef>
            </a:pPr>
            <a:r>
              <a:rPr lang="cs-CZ" sz="2400" dirty="0"/>
              <a:t>informace o majetku poplatníka nelze získat jinak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528" y="6282624"/>
            <a:ext cx="4418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19D67097-1686-4B7A-AA78-068F3CD682C2}" type="slidenum">
              <a:rPr lang="cs-CZ" sz="1800" b="1">
                <a:latin typeface="+mj-lt"/>
              </a:rPr>
              <a:pPr/>
              <a:t>20</a:t>
            </a:fld>
            <a:endParaRPr lang="cs-CZ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384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bdélník 118"/>
          <p:cNvSpPr/>
          <p:nvPr/>
        </p:nvSpPr>
        <p:spPr>
          <a:xfrm>
            <a:off x="6012160" y="612490"/>
            <a:ext cx="3024336" cy="5904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>
              <a:solidFill>
                <a:prstClr val="black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3203848" y="620688"/>
            <a:ext cx="2664296" cy="5904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prstClr val="black"/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107504" y="620688"/>
            <a:ext cx="2972239" cy="5904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>
              <a:solidFill>
                <a:prstClr val="black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1331640" y="116632"/>
            <a:ext cx="6316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/>
                <a:cs typeface="+mn-cs"/>
              </a:rPr>
              <a:t>Prohlášení o majetku</a:t>
            </a:r>
          </a:p>
        </p:txBody>
      </p:sp>
      <p:sp>
        <p:nvSpPr>
          <p:cNvPr id="64" name="Obdélník 63"/>
          <p:cNvSpPr/>
          <p:nvPr/>
        </p:nvSpPr>
        <p:spPr>
          <a:xfrm>
            <a:off x="251520" y="1124744"/>
            <a:ext cx="2736304" cy="1656184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kern="0" dirty="0">
                <a:solidFill>
                  <a:prstClr val="white"/>
                </a:solidFill>
                <a:latin typeface="Calibri"/>
              </a:rPr>
              <a:t>naplnění podmínek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kern="0" dirty="0">
                <a:solidFill>
                  <a:prstClr val="white"/>
                </a:solidFill>
                <a:latin typeface="Calibri"/>
              </a:rPr>
              <a:t>1) neprokázání příjmů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kern="0" dirty="0">
                <a:solidFill>
                  <a:prstClr val="white"/>
                </a:solidFill>
                <a:latin typeface="Calibri"/>
              </a:rPr>
              <a:t>2) informace nelze zjistit jinak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kern="0" dirty="0">
                <a:solidFill>
                  <a:prstClr val="white"/>
                </a:solidFill>
                <a:latin typeface="Calibri"/>
              </a:rPr>
              <a:t>3) odhad, že neevidovaný majetek </a:t>
            </a:r>
            <a:r>
              <a:rPr lang="cs-CZ" sz="1600" kern="0" dirty="0">
                <a:solidFill>
                  <a:prstClr val="white"/>
                </a:solidFill>
                <a:latin typeface="Calibri"/>
                <a:sym typeface="Symbol"/>
              </a:rPr>
              <a:t> 10 mil. Kč</a:t>
            </a:r>
            <a:endParaRPr lang="cs-CZ" sz="16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3332516" y="2357078"/>
            <a:ext cx="2376265" cy="121593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kern="0" dirty="0">
                <a:solidFill>
                  <a:prstClr val="white"/>
                </a:solidFill>
                <a:latin typeface="Calibri"/>
              </a:rPr>
              <a:t>výzva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kern="0" dirty="0">
                <a:solidFill>
                  <a:prstClr val="white"/>
                </a:solidFill>
                <a:latin typeface="Calibri"/>
              </a:rPr>
              <a:t>poučí o následcích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kern="0" dirty="0">
                <a:solidFill>
                  <a:prstClr val="white"/>
                </a:solidFill>
                <a:latin typeface="Calibri"/>
              </a:rPr>
              <a:t>lhůta 60 dní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7648156" y="2453854"/>
            <a:ext cx="1297764" cy="1238394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kern="0" dirty="0">
                <a:solidFill>
                  <a:prstClr val="white"/>
                </a:solidFill>
                <a:latin typeface="Calibri"/>
                <a:cs typeface="+mn-cs"/>
              </a:rPr>
              <a:t>nereaguje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6167149" y="4077071"/>
            <a:ext cx="1294669" cy="129182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kern="0" dirty="0">
                <a:solidFill>
                  <a:prstClr val="white"/>
                </a:solidFill>
                <a:latin typeface="Calibri"/>
                <a:cs typeface="+mn-cs"/>
              </a:rPr>
              <a:t>uvede pravdivé a úplné údaje</a:t>
            </a:r>
          </a:p>
        </p:txBody>
      </p:sp>
      <p:sp>
        <p:nvSpPr>
          <p:cNvPr id="69" name="Obdélník 68"/>
          <p:cNvSpPr/>
          <p:nvPr/>
        </p:nvSpPr>
        <p:spPr>
          <a:xfrm>
            <a:off x="7621764" y="4077072"/>
            <a:ext cx="1324156" cy="1291828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kern="0" dirty="0">
                <a:solidFill>
                  <a:prstClr val="white"/>
                </a:solidFill>
                <a:latin typeface="Calibri"/>
                <a:cs typeface="+mn-cs"/>
              </a:rPr>
              <a:t>neuvede pravdivé a úplné údaje</a:t>
            </a:r>
          </a:p>
        </p:txBody>
      </p:sp>
      <p:sp>
        <p:nvSpPr>
          <p:cNvPr id="118" name="Obdélník 117"/>
          <p:cNvSpPr/>
          <p:nvPr/>
        </p:nvSpPr>
        <p:spPr>
          <a:xfrm>
            <a:off x="323528" y="3343490"/>
            <a:ext cx="2592288" cy="108098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kern="0" dirty="0">
                <a:solidFill>
                  <a:prstClr val="white"/>
                </a:solidFill>
                <a:latin typeface="Calibri"/>
              </a:rPr>
              <a:t>poplatník je povinen uvést zákonem požadované údaje</a:t>
            </a:r>
            <a:endParaRPr lang="cs-CZ" sz="1600" b="1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67544" y="69269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Objektivní stav</a:t>
            </a:r>
          </a:p>
        </p:txBody>
      </p:sp>
      <p:sp>
        <p:nvSpPr>
          <p:cNvPr id="120" name="TextovéPole 119"/>
          <p:cNvSpPr txBox="1"/>
          <p:nvPr/>
        </p:nvSpPr>
        <p:spPr>
          <a:xfrm>
            <a:off x="3306940" y="72028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Správce daně</a:t>
            </a:r>
          </a:p>
        </p:txBody>
      </p:sp>
      <p:sp>
        <p:nvSpPr>
          <p:cNvPr id="121" name="TextovéPole 120"/>
          <p:cNvSpPr txBox="1"/>
          <p:nvPr/>
        </p:nvSpPr>
        <p:spPr>
          <a:xfrm>
            <a:off x="6372200" y="72028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+mn-cs"/>
              </a:rPr>
              <a:t>Poplatník</a:t>
            </a:r>
          </a:p>
        </p:txBody>
      </p:sp>
      <p:cxnSp>
        <p:nvCxnSpPr>
          <p:cNvPr id="51" name="Přímá spojnice se šipkou 50"/>
          <p:cNvCxnSpPr>
            <a:stCxn id="69" idx="2"/>
            <a:endCxn id="38" idx="3"/>
          </p:cNvCxnSpPr>
          <p:nvPr/>
        </p:nvCxnSpPr>
        <p:spPr>
          <a:xfrm flipH="1">
            <a:off x="5755831" y="5368900"/>
            <a:ext cx="2528011" cy="760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římá spojnice se šipkou 121"/>
          <p:cNvCxnSpPr>
            <a:stCxn id="107" idx="2"/>
            <a:endCxn id="69" idx="0"/>
          </p:cNvCxnSpPr>
          <p:nvPr/>
        </p:nvCxnSpPr>
        <p:spPr>
          <a:xfrm>
            <a:off x="6814483" y="3691572"/>
            <a:ext cx="1469359" cy="385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>
            <a:off x="5740078" y="2852936"/>
            <a:ext cx="42707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5716251" y="3356992"/>
            <a:ext cx="193190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bdélník 106"/>
          <p:cNvSpPr/>
          <p:nvPr/>
        </p:nvSpPr>
        <p:spPr>
          <a:xfrm>
            <a:off x="6167148" y="2453854"/>
            <a:ext cx="1294670" cy="123771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kern="0" dirty="0">
                <a:solidFill>
                  <a:prstClr val="white"/>
                </a:solidFill>
                <a:latin typeface="Calibri"/>
                <a:cs typeface="+mn-cs"/>
              </a:rPr>
              <a:t>reaguje</a:t>
            </a:r>
          </a:p>
        </p:txBody>
      </p:sp>
      <p:cxnSp>
        <p:nvCxnSpPr>
          <p:cNvPr id="23" name="Přímá spojnice se šipkou 22"/>
          <p:cNvCxnSpPr>
            <a:stCxn id="68" idx="1"/>
            <a:endCxn id="108" idx="3"/>
          </p:cNvCxnSpPr>
          <p:nvPr/>
        </p:nvCxnSpPr>
        <p:spPr>
          <a:xfrm flipH="1">
            <a:off x="5755831" y="4722986"/>
            <a:ext cx="411318" cy="3341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bdélník 107"/>
          <p:cNvSpPr/>
          <p:nvPr/>
        </p:nvSpPr>
        <p:spPr>
          <a:xfrm>
            <a:off x="3379565" y="4340350"/>
            <a:ext cx="2376266" cy="143355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kern="0" dirty="0">
                <a:solidFill>
                  <a:prstClr val="white"/>
                </a:solidFill>
                <a:latin typeface="Calibri"/>
              </a:rPr>
              <a:t>disponuje podrobnými informacemi využitelnými pro standardní stanovení daně</a:t>
            </a:r>
          </a:p>
        </p:txBody>
      </p:sp>
      <p:cxnSp>
        <p:nvCxnSpPr>
          <p:cNvPr id="31" name="Přímá spojnice se šipkou 30"/>
          <p:cNvCxnSpPr>
            <a:endCxn id="118" idx="3"/>
          </p:cNvCxnSpPr>
          <p:nvPr/>
        </p:nvCxnSpPr>
        <p:spPr>
          <a:xfrm flipH="1">
            <a:off x="2915816" y="3429000"/>
            <a:ext cx="416700" cy="4549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>
            <a:off x="2987824" y="2454528"/>
            <a:ext cx="360039" cy="4704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323528" y="4716512"/>
            <a:ext cx="2592289" cy="1304776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kern="0" dirty="0">
                <a:solidFill>
                  <a:prstClr val="white"/>
                </a:solidFill>
                <a:latin typeface="Calibri"/>
              </a:rPr>
              <a:t>porušení povinností může být naplněním skutkové podstaty trestného činu </a:t>
            </a:r>
            <a:r>
              <a:rPr lang="cs-CZ" sz="1600" kern="0" dirty="0">
                <a:solidFill>
                  <a:prstClr val="white"/>
                </a:solidFill>
                <a:latin typeface="Calibri"/>
              </a:rPr>
              <a:t>(§ 227 TZ)</a:t>
            </a:r>
            <a:endParaRPr lang="cs-CZ" sz="1400" kern="0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46" name="Přímá spojnice se šipkou 45"/>
          <p:cNvCxnSpPr>
            <a:stCxn id="118" idx="2"/>
            <a:endCxn id="45" idx="0"/>
          </p:cNvCxnSpPr>
          <p:nvPr/>
        </p:nvCxnSpPr>
        <p:spPr>
          <a:xfrm>
            <a:off x="1619672" y="4424478"/>
            <a:ext cx="1" cy="2920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/>
          <p:cNvSpPr/>
          <p:nvPr/>
        </p:nvSpPr>
        <p:spPr>
          <a:xfrm>
            <a:off x="3379565" y="5877272"/>
            <a:ext cx="2376266" cy="50405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kern="0" dirty="0">
                <a:solidFill>
                  <a:prstClr val="white"/>
                </a:solidFill>
                <a:latin typeface="Calibri"/>
              </a:rPr>
              <a:t>zvláštní pomůcky</a:t>
            </a:r>
            <a:endParaRPr lang="cs-CZ" sz="1600" b="1" kern="0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0" name="Přímá spojnice se šipkou 49"/>
          <p:cNvCxnSpPr>
            <a:stCxn id="107" idx="2"/>
            <a:endCxn id="68" idx="0"/>
          </p:cNvCxnSpPr>
          <p:nvPr/>
        </p:nvCxnSpPr>
        <p:spPr>
          <a:xfrm>
            <a:off x="6814483" y="3691572"/>
            <a:ext cx="1" cy="3854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38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  <p:bldP spid="118" grpId="0" animBg="1"/>
      <p:bldP spid="107" grpId="0" animBg="1"/>
      <p:bldP spid="108" grpId="0" animBg="1"/>
      <p:bldP spid="45" grpId="0" animBg="1"/>
      <p:bldP spid="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8229600" cy="864095"/>
          </a:xfrm>
        </p:spPr>
        <p:txBody>
          <a:bodyPr/>
          <a:lstStyle/>
          <a:p>
            <a:r>
              <a:rPr lang="cs-CZ" sz="3600" b="1" dirty="0" smtClean="0"/>
              <a:t>13. Změna trestního zákoníku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556792"/>
            <a:ext cx="7632848" cy="457921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800" dirty="0"/>
              <a:t>navrhuje </a:t>
            </a:r>
            <a:r>
              <a:rPr lang="cs-CZ" sz="2800" dirty="0" smtClean="0"/>
              <a:t>se </a:t>
            </a:r>
          </a:p>
          <a:p>
            <a:pPr lvl="1">
              <a:spcBef>
                <a:spcPts val="1200"/>
              </a:spcBef>
            </a:pPr>
            <a:r>
              <a:rPr lang="cs-CZ" sz="2400" dirty="0" smtClean="0"/>
              <a:t>zvýšení </a:t>
            </a:r>
            <a:r>
              <a:rPr lang="cs-CZ" sz="2400" dirty="0"/>
              <a:t>horní hranice trestní sazby trestu odnětí svobody za trestný čin </a:t>
            </a:r>
            <a:r>
              <a:rPr lang="cs-CZ" sz="2400" dirty="0" smtClean="0"/>
              <a:t>„Porušení </a:t>
            </a:r>
            <a:r>
              <a:rPr lang="cs-CZ" sz="2400" dirty="0"/>
              <a:t>povinnosti učinit pravdivé prohlášení o </a:t>
            </a:r>
            <a:r>
              <a:rPr lang="cs-CZ" sz="2400" dirty="0" smtClean="0"/>
              <a:t>majetku“ </a:t>
            </a:r>
            <a:r>
              <a:rPr lang="cs-CZ" sz="2400" dirty="0"/>
              <a:t>z </a:t>
            </a:r>
            <a:r>
              <a:rPr lang="cs-CZ" sz="2400" dirty="0" smtClean="0"/>
              <a:t>1 roku </a:t>
            </a:r>
            <a:r>
              <a:rPr lang="cs-CZ" sz="2400" dirty="0"/>
              <a:t>na </a:t>
            </a:r>
            <a:r>
              <a:rPr lang="cs-CZ" sz="2400" dirty="0" smtClean="0"/>
              <a:t>3 léta </a:t>
            </a:r>
            <a:r>
              <a:rPr lang="cs-CZ" sz="2400" dirty="0"/>
              <a:t>a </a:t>
            </a:r>
            <a:endParaRPr lang="cs-CZ" sz="2400" dirty="0" smtClean="0"/>
          </a:p>
          <a:p>
            <a:pPr lvl="1">
              <a:spcBef>
                <a:spcPts val="1200"/>
              </a:spcBef>
            </a:pPr>
            <a:r>
              <a:rPr lang="cs-CZ" sz="2400" dirty="0" smtClean="0"/>
              <a:t>výslovné </a:t>
            </a:r>
            <a:r>
              <a:rPr lang="cs-CZ" sz="2400" dirty="0"/>
              <a:t>doplnění peněžitého </a:t>
            </a:r>
            <a:r>
              <a:rPr lang="cs-CZ" sz="2400" dirty="0" smtClean="0"/>
              <a:t>trestu</a:t>
            </a:r>
          </a:p>
          <a:p>
            <a:pPr>
              <a:spcBef>
                <a:spcPts val="1200"/>
              </a:spcBef>
            </a:pPr>
            <a:r>
              <a:rPr lang="cs-CZ" sz="2800" dirty="0" smtClean="0"/>
              <a:t>trest hrozí za úmyslné nepodání prohlášení o majetku nebo uvedení hrubě zkreslených údajů</a:t>
            </a:r>
            <a:endParaRPr lang="cs-CZ" sz="2800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528" y="6282624"/>
            <a:ext cx="4418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19D67097-1686-4B7A-AA78-068F3CD682C2}" type="slidenum">
              <a:rPr lang="cs-CZ" sz="1800" b="1">
                <a:latin typeface="+mj-lt"/>
              </a:rPr>
              <a:pPr/>
              <a:t>22</a:t>
            </a:fld>
            <a:endParaRPr lang="cs-CZ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262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 bwMode="auto">
          <a:xfrm>
            <a:off x="1422400" y="1357313"/>
            <a:ext cx="739775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Děkuji za pozornost !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1435100" y="2636838"/>
            <a:ext cx="7499350" cy="36115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cs-CZ" sz="2800" smtClean="0">
              <a:latin typeface="Arial" charset="0"/>
            </a:endParaRPr>
          </a:p>
          <a:p>
            <a:pPr>
              <a:buFont typeface="Wingdings 3" pitchFamily="18" charset="2"/>
              <a:buNone/>
            </a:pPr>
            <a:endParaRPr lang="cs-CZ" sz="2800" smtClean="0">
              <a:latin typeface="Arial" charset="0"/>
            </a:endParaRPr>
          </a:p>
          <a:p>
            <a:pPr>
              <a:buFont typeface="Wingdings 3" pitchFamily="18" charset="2"/>
              <a:buNone/>
            </a:pPr>
            <a:r>
              <a:rPr lang="cs-CZ" sz="2800" smtClean="0">
                <a:latin typeface="Arial" charset="0"/>
              </a:rPr>
              <a:t>	</a:t>
            </a:r>
            <a:r>
              <a:rPr lang="cs-CZ" sz="1800" smtClean="0"/>
              <a:t>doc. JUDr. Radim Boháč, Ph.D.</a:t>
            </a:r>
            <a:br>
              <a:rPr lang="cs-CZ" sz="1800" smtClean="0"/>
            </a:br>
            <a:r>
              <a:rPr lang="cs-CZ" sz="1800" smtClean="0"/>
              <a:t>katedra finančního práva a finanční vědy PF UK</a:t>
            </a:r>
            <a:br>
              <a:rPr lang="cs-CZ" sz="1800" smtClean="0"/>
            </a:br>
            <a:r>
              <a:rPr lang="cs-CZ" sz="1800" smtClean="0"/>
              <a:t>nám. Curieových 7</a:t>
            </a:r>
            <a:br>
              <a:rPr lang="cs-CZ" sz="1800" smtClean="0"/>
            </a:br>
            <a:r>
              <a:rPr lang="cs-CZ" sz="1800" smtClean="0"/>
              <a:t>116 40 Praha 1</a:t>
            </a:r>
            <a:br>
              <a:rPr lang="cs-CZ" sz="1800" smtClean="0"/>
            </a:br>
            <a:r>
              <a:rPr lang="cs-CZ" sz="1800" smtClean="0"/>
              <a:t>email: </a:t>
            </a:r>
            <a:r>
              <a:rPr lang="cs-CZ" sz="1800" smtClean="0">
                <a:hlinkClick r:id="rId3"/>
              </a:rPr>
              <a:t>bohac@prf.cuni.cz</a:t>
            </a:r>
            <a:endParaRPr lang="cs-CZ" sz="1800" smtClean="0"/>
          </a:p>
          <a:p>
            <a:pPr>
              <a:buFont typeface="Wingdings 3" pitchFamily="18" charset="2"/>
              <a:buNone/>
            </a:pPr>
            <a:r>
              <a:rPr lang="cs-CZ" sz="1800" smtClean="0"/>
              <a:t>	</a:t>
            </a:r>
            <a:r>
              <a:rPr lang="cs-CZ" sz="1800" smtClean="0">
                <a:hlinkClick r:id="rId4"/>
              </a:rPr>
              <a:t>www.radimbohac.cz</a:t>
            </a:r>
            <a:r>
              <a:rPr lang="cs-CZ" sz="1800" smtClean="0"/>
              <a:t> </a:t>
            </a:r>
            <a:br>
              <a:rPr lang="cs-CZ" sz="1800" smtClean="0"/>
            </a:br>
            <a:r>
              <a:rPr lang="cs-CZ" sz="1800" smtClean="0"/>
              <a:t>tel.: +420221005530</a:t>
            </a:r>
          </a:p>
          <a:p>
            <a:pPr>
              <a:buFont typeface="Wingdings 3" pitchFamily="18" charset="2"/>
              <a:buNone/>
            </a:pPr>
            <a:endParaRPr lang="cs-CZ" sz="1800" smtClean="0">
              <a:latin typeface="Arial" charset="0"/>
            </a:endParaRPr>
          </a:p>
        </p:txBody>
      </p:sp>
      <p:sp>
        <p:nvSpPr>
          <p:cNvPr id="36867" name="TextovéPole 4"/>
          <p:cNvSpPr txBox="1">
            <a:spLocks noChangeArrowheads="1"/>
          </p:cNvSpPr>
          <p:nvPr/>
        </p:nvSpPr>
        <p:spPr bwMode="auto">
          <a:xfrm>
            <a:off x="323528" y="6286500"/>
            <a:ext cx="5424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>
              <a:defRPr sz="1800" b="1">
                <a:latin typeface="+mj-lt"/>
              </a:defRPr>
            </a:lvl1pPr>
          </a:lstStyle>
          <a:p>
            <a:fld id="{D0711077-1279-4919-AE71-733569AA662A}" type="slidenum">
              <a:rPr lang="cs-CZ"/>
              <a:pPr/>
              <a:t>23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130000"/>
                  </a:schemeClr>
                </a:solidFill>
              </a:rPr>
              <a:t>Osnova 					2/2</a:t>
            </a:r>
            <a:endParaRPr lang="cs-CZ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79450" indent="-571500">
              <a:buFont typeface="+mj-lt"/>
              <a:buAutoNum type="arabicPeriod" startAt="8"/>
            </a:pPr>
            <a:r>
              <a:rPr lang="cs-CZ" sz="2800" dirty="0"/>
              <a:t>Reakce na výzvu k prokázání příjmů</a:t>
            </a:r>
          </a:p>
          <a:p>
            <a:pPr marL="679450" indent="-571500">
              <a:buFont typeface="+mj-lt"/>
              <a:buAutoNum type="arabicPeriod" startAt="8"/>
            </a:pPr>
            <a:r>
              <a:rPr lang="cs-CZ" sz="2800" dirty="0" smtClean="0"/>
              <a:t>Stanovení daně</a:t>
            </a:r>
          </a:p>
          <a:p>
            <a:pPr marL="679450" indent="-571500">
              <a:buFont typeface="Gill Sans MT" pitchFamily="34" charset="-18"/>
              <a:buAutoNum type="arabicPeriod" startAt="8"/>
            </a:pPr>
            <a:r>
              <a:rPr lang="cs-CZ" sz="2800" dirty="0" smtClean="0"/>
              <a:t>Sankce</a:t>
            </a:r>
          </a:p>
          <a:p>
            <a:pPr marL="679450" indent="-571500">
              <a:buFont typeface="Gill Sans MT" pitchFamily="34" charset="-18"/>
              <a:buAutoNum type="arabicPeriod" startAt="8"/>
            </a:pPr>
            <a:r>
              <a:rPr lang="cs-CZ" sz="2800" dirty="0" smtClean="0"/>
              <a:t>Zvláštní pomůcky</a:t>
            </a:r>
          </a:p>
          <a:p>
            <a:pPr marL="679450" indent="-571500">
              <a:buFont typeface="Gill Sans MT" pitchFamily="34" charset="-18"/>
              <a:buAutoNum type="arabicPeriod" startAt="8"/>
            </a:pPr>
            <a:r>
              <a:rPr lang="cs-CZ" sz="2800" dirty="0" smtClean="0"/>
              <a:t>Prohlášení o majetku</a:t>
            </a:r>
          </a:p>
          <a:p>
            <a:pPr marL="679450" indent="-571500">
              <a:buFont typeface="Gill Sans MT" pitchFamily="34" charset="-18"/>
              <a:buAutoNum type="arabicPeriod" startAt="8"/>
            </a:pPr>
            <a:r>
              <a:rPr lang="cs-CZ" sz="2800" dirty="0" smtClean="0"/>
              <a:t>Změna trestního zákoníku</a:t>
            </a:r>
          </a:p>
          <a:p>
            <a:pPr marL="679450" indent="-571500">
              <a:buFont typeface="Gill Sans MT" pitchFamily="34" charset="-18"/>
              <a:buAutoNum type="arabicPeriod" startAt="8"/>
            </a:pPr>
            <a:endParaRPr lang="cs-CZ" sz="2800" dirty="0" smtClean="0"/>
          </a:p>
        </p:txBody>
      </p:sp>
      <p:sp>
        <p:nvSpPr>
          <p:cNvPr id="15363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>
              <a:defRPr sz="1800" b="1">
                <a:latin typeface="+mj-lt"/>
              </a:defRPr>
            </a:lvl1pPr>
          </a:lstStyle>
          <a:p>
            <a:fld id="{6FC1A641-4A61-4218-8AA4-FBD97ECD49F1}" type="slidenum">
              <a:rPr lang="cs-CZ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863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médií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XY doufá, že zákon o prokazování původu majetku bude zasahovat co nejvíce do minulosti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Zákon má ale celou řadu kritiků. Například </a:t>
            </a:r>
            <a:r>
              <a:rPr lang="cs-CZ" dirty="0" smtClean="0"/>
              <a:t>XZ </a:t>
            </a:r>
            <a:r>
              <a:rPr lang="cs-CZ" dirty="0"/>
              <a:t>pak chce zákon napadnout u Ústavního soudu, pokud bude retroaktivní.</a:t>
            </a:r>
          </a:p>
          <a:p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>
              <a:defRPr sz="1800" b="1">
                <a:latin typeface="+mj-lt"/>
              </a:defRPr>
            </a:lvl1pPr>
          </a:lstStyle>
          <a:p>
            <a:fld id="{6FC1A641-4A61-4218-8AA4-FBD97ECD49F1}" type="slidenum">
              <a:rPr lang="cs-CZ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52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819" y="188640"/>
            <a:ext cx="8208912" cy="1008111"/>
          </a:xfrm>
        </p:spPr>
        <p:txBody>
          <a:bodyPr>
            <a:noAutofit/>
          </a:bodyPr>
          <a:lstStyle/>
          <a:p>
            <a:r>
              <a:rPr lang="cs-CZ" altLang="cs-CZ" sz="2800" b="1" dirty="0" smtClean="0"/>
              <a:t>1. Analýza </a:t>
            </a:r>
            <a:r>
              <a:rPr lang="cs-CZ" altLang="cs-CZ" sz="2800" b="1" dirty="0"/>
              <a:t>prokazování původu </a:t>
            </a:r>
            <a:r>
              <a:rPr lang="cs-CZ" altLang="cs-CZ" sz="2800" b="1" dirty="0" smtClean="0"/>
              <a:t>majetku</a:t>
            </a:r>
            <a:br>
              <a:rPr lang="cs-CZ" altLang="cs-CZ" sz="2800" b="1" dirty="0" smtClean="0"/>
            </a:br>
            <a:r>
              <a:rPr lang="cs-CZ" altLang="cs-CZ" sz="2800" b="1" dirty="0" smtClean="0"/>
              <a:t>a </a:t>
            </a:r>
            <a:r>
              <a:rPr lang="cs-CZ" altLang="cs-CZ" sz="2800" b="1" dirty="0"/>
              <a:t>možnosti jeho odčerpávání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37499" y="1124744"/>
            <a:ext cx="763284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 smtClean="0"/>
              <a:t>navazuje na Koaliční smlouvu a Programové prohlášení vlády</a:t>
            </a:r>
          </a:p>
          <a:p>
            <a:r>
              <a:rPr lang="cs-CZ" sz="2800" dirty="0" smtClean="0"/>
              <a:t>koncipována </a:t>
            </a:r>
            <a:r>
              <a:rPr lang="cs-CZ" sz="2800" dirty="0"/>
              <a:t>pro hledání vhodné cesty pro odčerpávání nelegálního majetku (příjmů)</a:t>
            </a:r>
          </a:p>
          <a:p>
            <a:pPr lvl="1"/>
            <a:r>
              <a:rPr lang="cs-CZ" sz="2400" dirty="0"/>
              <a:t>daňová vs. soudní</a:t>
            </a:r>
          </a:p>
          <a:p>
            <a:r>
              <a:rPr lang="cs-CZ" sz="2800" dirty="0" smtClean="0"/>
              <a:t>předložena </a:t>
            </a:r>
            <a:r>
              <a:rPr lang="cs-CZ" sz="2800" dirty="0"/>
              <a:t>vládě v červenci 2014</a:t>
            </a:r>
          </a:p>
          <a:p>
            <a:pPr lvl="1"/>
            <a:r>
              <a:rPr lang="cs-CZ" sz="2400" dirty="0"/>
              <a:t>vláda projednala </a:t>
            </a:r>
            <a:r>
              <a:rPr lang="cs-CZ" sz="2400" dirty="0" smtClean="0"/>
              <a:t>(</a:t>
            </a:r>
            <a:r>
              <a:rPr lang="cs-CZ" sz="2400" dirty="0"/>
              <a:t>6. srpna 2014)</a:t>
            </a:r>
          </a:p>
          <a:p>
            <a:r>
              <a:rPr lang="cs-CZ" sz="2800" dirty="0" smtClean="0"/>
              <a:t>změna </a:t>
            </a:r>
            <a:r>
              <a:rPr lang="cs-CZ" sz="2800" dirty="0"/>
              <a:t>zadání</a:t>
            </a:r>
          </a:p>
          <a:p>
            <a:pPr lvl="1"/>
            <a:r>
              <a:rPr lang="cs-CZ" sz="2400" dirty="0"/>
              <a:t>posílení mechanismů pro identifikaci a zdanění zatajených či nepřiznaných příjmů</a:t>
            </a:r>
          </a:p>
          <a:p>
            <a:pPr lvl="1"/>
            <a:r>
              <a:rPr lang="cs-CZ" sz="2400" dirty="0"/>
              <a:t>indikace na základě rozporu mezi majetkem a oznámenými příjmy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1939" y="6309320"/>
            <a:ext cx="2952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19D67097-1686-4B7A-AA78-068F3CD682C2}" type="slidenum">
              <a:rPr lang="cs-CZ" sz="1800" b="1">
                <a:latin typeface="+mj-lt"/>
              </a:rPr>
              <a:pPr/>
              <a:t>5</a:t>
            </a:fld>
            <a:endParaRPr lang="cs-CZ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380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502673"/>
              </p:ext>
            </p:extLst>
          </p:nvPr>
        </p:nvGraphicFramePr>
        <p:xfrm>
          <a:off x="251520" y="836712"/>
          <a:ext cx="8496943" cy="537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2875"/>
                <a:gridCol w="1856018"/>
                <a:gridCol w="1261042"/>
                <a:gridCol w="1989793"/>
                <a:gridCol w="2317215"/>
              </a:tblGrid>
              <a:tr h="39065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</a:rPr>
                        <a:t>ZEMĚ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Povinnost prokázat původ příjmů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Pomůcky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Prohlášení o majetku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Metoda kontumačního stanovení daně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</a:tr>
              <a:tr h="48696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Bulharsko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ANO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ANO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(na výzvu správce daně)</a:t>
                      </a:r>
                      <a:endParaRPr lang="cs-CZ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správní uvážení – fikce stanovení základu daně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</a:tr>
              <a:tr h="48696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Dánsko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ANO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NE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NE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stanovení základu daně správním uvážením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</a:tr>
              <a:tr h="48696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Estonsko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(pouze FO)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ANO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NE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stanovení daně odhadem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</a:tr>
              <a:tr h="82110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Litva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ANO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ANO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(vysvětlení o zdrojích nabytí majetku a pobíraných příjmech)</a:t>
                      </a:r>
                      <a:endParaRPr lang="cs-CZ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stanovení základu daně správním uvážením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</a:tr>
              <a:tr h="74275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Lotyšsko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(pouze FO)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NE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(formou dodatečného prohlášení) + v roce 2012 plošně</a:t>
                      </a:r>
                      <a:endParaRPr lang="cs-CZ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stanovení základu daně výpočtem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(5 metod výpočtu)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</a:tr>
              <a:tr h="48696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Maďarsko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</a:t>
                      </a: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</a:t>
                      </a: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stanovení daně odhadem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</a:tr>
              <a:tr h="48696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Německo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</a:t>
                      </a: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</a:t>
                      </a: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stanovení základu daně odhadem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</a:tr>
              <a:tr h="49499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Polsko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(pouze FO)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zvláštní řízení + dodatečné zdanění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(75 %)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</a:tr>
              <a:tr h="48696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Španělsko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</a:t>
                      </a: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</a:t>
                      </a:r>
                    </a:p>
                  </a:txBody>
                  <a:tcPr marL="41925" marR="41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metoda „nepřímého odhadu“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25" marR="41925" marT="0" marB="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9001000" cy="504057"/>
          </a:xfrm>
        </p:spPr>
        <p:txBody>
          <a:bodyPr>
            <a:normAutofit fontScale="90000"/>
          </a:bodyPr>
          <a:lstStyle/>
          <a:p>
            <a:r>
              <a:rPr lang="cs-CZ" altLang="cs-CZ" sz="3600" b="1" dirty="0" smtClean="0"/>
              <a:t>2. Srovnání </a:t>
            </a:r>
            <a:r>
              <a:rPr lang="cs-CZ" altLang="cs-CZ" sz="3600" b="1" dirty="0"/>
              <a:t>evropských úprav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6309320"/>
            <a:ext cx="6264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Příloha Důvodové zprávy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69949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852469" cy="792087"/>
          </a:xfrm>
        </p:spPr>
        <p:txBody>
          <a:bodyPr>
            <a:noAutofit/>
          </a:bodyPr>
          <a:lstStyle/>
          <a:p>
            <a:r>
              <a:rPr lang="cs-CZ" altLang="cs-CZ" sz="3200" b="1" dirty="0" smtClean="0"/>
              <a:t>3. Návrh </a:t>
            </a:r>
            <a:r>
              <a:rPr lang="cs-CZ" altLang="cs-CZ" sz="3200" b="1" dirty="0"/>
              <a:t>zákona o prokazování původu majetku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15617" y="1484784"/>
            <a:ext cx="7632848" cy="454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 smtClean="0"/>
              <a:t>návrh </a:t>
            </a:r>
            <a:r>
              <a:rPr lang="cs-CZ" sz="2800" dirty="0"/>
              <a:t>zákona obsahuje:</a:t>
            </a:r>
          </a:p>
          <a:p>
            <a:pPr marL="1258888" indent="-542925">
              <a:buAutoNum type="arabicPeriod"/>
            </a:pPr>
            <a:r>
              <a:rPr lang="cs-CZ" sz="2400" dirty="0"/>
              <a:t>novelu zákona o daních z příjmů</a:t>
            </a:r>
          </a:p>
          <a:p>
            <a:pPr marL="1258888" indent="-542925">
              <a:buAutoNum type="arabicPeriod"/>
            </a:pPr>
            <a:r>
              <a:rPr lang="cs-CZ" sz="2400" dirty="0"/>
              <a:t>novelu trestního zákoníku</a:t>
            </a:r>
          </a:p>
          <a:p>
            <a:r>
              <a:rPr lang="cs-CZ" sz="2800" dirty="0" smtClean="0"/>
              <a:t>navrhovaná účinnost: 1. leden 2016</a:t>
            </a:r>
          </a:p>
          <a:p>
            <a:pPr lvl="1"/>
            <a:r>
              <a:rPr lang="cs-CZ" sz="2400" dirty="0" smtClean="0"/>
              <a:t>standardní počátek zdaňovacího období u daní z příjmů</a:t>
            </a:r>
          </a:p>
          <a:p>
            <a:r>
              <a:rPr lang="cs-CZ" sz="2800" dirty="0"/>
              <a:t>s</a:t>
            </a:r>
            <a:r>
              <a:rPr lang="cs-CZ" sz="2800" dirty="0" smtClean="0"/>
              <a:t>tav legislativního procesu</a:t>
            </a:r>
          </a:p>
          <a:p>
            <a:pPr lvl="1"/>
            <a:r>
              <a:rPr lang="cs-CZ" sz="2400" dirty="0" smtClean="0"/>
              <a:t>prošlo standardním mezirezortním připomínkovým řízením</a:t>
            </a:r>
          </a:p>
          <a:p>
            <a:pPr lvl="1"/>
            <a:r>
              <a:rPr lang="cs-CZ" sz="2400" dirty="0" smtClean="0"/>
              <a:t>na konci ledna předloženo k projednání vládě</a:t>
            </a:r>
          </a:p>
          <a:p>
            <a:endParaRPr lang="cs-CZ" sz="2800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6309320"/>
            <a:ext cx="2952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19D67097-1686-4B7A-AA78-068F3CD682C2}" type="slidenum">
              <a:rPr lang="cs-CZ" sz="1800" b="1">
                <a:latin typeface="+mj-lt"/>
              </a:rPr>
              <a:pPr/>
              <a:t>7</a:t>
            </a:fld>
            <a:endParaRPr lang="cs-CZ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897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9001000" cy="792087"/>
          </a:xfrm>
        </p:spPr>
        <p:txBody>
          <a:bodyPr>
            <a:normAutofit/>
          </a:bodyPr>
          <a:lstStyle/>
          <a:p>
            <a:r>
              <a:rPr lang="cs-CZ" altLang="cs-CZ" sz="3200" b="1" dirty="0" smtClean="0"/>
              <a:t>4. Shrnutí </a:t>
            </a:r>
            <a:r>
              <a:rPr lang="cs-CZ" altLang="cs-CZ" sz="3200" b="1" dirty="0"/>
              <a:t>hlavních principů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07186" y="980728"/>
            <a:ext cx="7636445" cy="5443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 smtClean="0"/>
              <a:t>věcná </a:t>
            </a:r>
            <a:r>
              <a:rPr lang="cs-CZ" sz="2800" dirty="0"/>
              <a:t>působnost</a:t>
            </a:r>
          </a:p>
          <a:p>
            <a:pPr lvl="1"/>
            <a:r>
              <a:rPr lang="cs-CZ" sz="2000" dirty="0"/>
              <a:t>zdanění nepřiznaných příjmů </a:t>
            </a:r>
            <a:r>
              <a:rPr lang="cs-CZ" sz="2000" dirty="0" smtClean="0"/>
              <a:t>nikoli </a:t>
            </a:r>
            <a:r>
              <a:rPr lang="cs-CZ" sz="2000" dirty="0"/>
              <a:t>odčerpání nelegálního majetku</a:t>
            </a:r>
          </a:p>
          <a:p>
            <a:pPr lvl="1"/>
            <a:r>
              <a:rPr lang="cs-CZ" sz="2000" dirty="0"/>
              <a:t>příjmy </a:t>
            </a:r>
            <a:r>
              <a:rPr lang="cs-CZ" sz="2000" dirty="0" smtClean="0"/>
              <a:t>poplatníka (majetek, jmění, spotřeba a jiné vydání jsou ukazatele)</a:t>
            </a:r>
            <a:endParaRPr lang="cs-CZ" sz="2000" dirty="0"/>
          </a:p>
          <a:p>
            <a:r>
              <a:rPr lang="cs-CZ" sz="2800" dirty="0"/>
              <a:t>o</a:t>
            </a:r>
            <a:r>
              <a:rPr lang="cs-CZ" sz="2800" dirty="0" smtClean="0"/>
              <a:t>sobní působnost</a:t>
            </a:r>
          </a:p>
          <a:p>
            <a:pPr lvl="1"/>
            <a:r>
              <a:rPr lang="cs-CZ" sz="2000" dirty="0" smtClean="0"/>
              <a:t>fyzické osoby</a:t>
            </a:r>
          </a:p>
          <a:p>
            <a:pPr lvl="1"/>
            <a:r>
              <a:rPr lang="cs-CZ" sz="2000" dirty="0"/>
              <a:t>p</a:t>
            </a:r>
            <a:r>
              <a:rPr lang="cs-CZ" sz="2000" dirty="0" smtClean="0"/>
              <a:t>rávnické osoby a jiní poplatníci daně z příjmů právnických osob (svěřenské fondy a jiné non-subjekty)</a:t>
            </a:r>
          </a:p>
          <a:p>
            <a:pPr lvl="1"/>
            <a:r>
              <a:rPr lang="cs-CZ" sz="2000" dirty="0" smtClean="0"/>
              <a:t>daňoví rezidenti České republiky i daňoví nerezidenti</a:t>
            </a:r>
          </a:p>
          <a:p>
            <a:r>
              <a:rPr lang="cs-CZ" sz="2800" dirty="0"/>
              <a:t>č</a:t>
            </a:r>
            <a:r>
              <a:rPr lang="cs-CZ" sz="2800" dirty="0" smtClean="0"/>
              <a:t>asová působnost</a:t>
            </a:r>
          </a:p>
          <a:p>
            <a:pPr lvl="1"/>
            <a:r>
              <a:rPr lang="cs-CZ" sz="2000" dirty="0" smtClean="0"/>
              <a:t>respektována lhůta </a:t>
            </a:r>
            <a:r>
              <a:rPr lang="cs-CZ" sz="2000" dirty="0"/>
              <a:t>pro stanovení </a:t>
            </a:r>
            <a:r>
              <a:rPr lang="cs-CZ" sz="2000" dirty="0" smtClean="0"/>
              <a:t>daně</a:t>
            </a:r>
          </a:p>
          <a:p>
            <a:pPr lvl="1"/>
            <a:r>
              <a:rPr lang="cs-CZ" sz="2000" dirty="0" smtClean="0"/>
              <a:t>povinnost prokázat i ty příjmy, které pochází ze starších období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8150" y="6282624"/>
            <a:ext cx="2952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19D67097-1686-4B7A-AA78-068F3CD682C2}" type="slidenum">
              <a:rPr lang="cs-CZ" sz="1800" b="1">
                <a:latin typeface="+mj-lt"/>
              </a:rPr>
              <a:pPr/>
              <a:t>8</a:t>
            </a:fld>
            <a:endParaRPr lang="cs-CZ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048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8229600" cy="864095"/>
          </a:xfrm>
        </p:spPr>
        <p:txBody>
          <a:bodyPr/>
          <a:lstStyle/>
          <a:p>
            <a:r>
              <a:rPr lang="cs-CZ" sz="3600" b="1" dirty="0" smtClean="0"/>
              <a:t>5. Výzva k prokázání příjmů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84784"/>
            <a:ext cx="7632848" cy="4507211"/>
          </a:xfrm>
        </p:spPr>
        <p:txBody>
          <a:bodyPr/>
          <a:lstStyle/>
          <a:p>
            <a:pPr lvl="0">
              <a:spcBef>
                <a:spcPts val="1200"/>
              </a:spcBef>
            </a:pPr>
            <a:r>
              <a:rPr lang="cs-CZ" sz="2800" dirty="0" smtClean="0"/>
              <a:t>vyzván k prokázání příjmů může </a:t>
            </a:r>
            <a:r>
              <a:rPr lang="cs-CZ" sz="2800" dirty="0"/>
              <a:t>být poplatník, </a:t>
            </a:r>
          </a:p>
          <a:p>
            <a:pPr lvl="1"/>
            <a:r>
              <a:rPr lang="cs-CZ" sz="2400" dirty="0"/>
              <a:t>jehož </a:t>
            </a:r>
            <a:r>
              <a:rPr lang="cs-CZ" sz="2400" dirty="0" smtClean="0"/>
              <a:t>tvrzené příjmy neodpovídají </a:t>
            </a:r>
            <a:r>
              <a:rPr lang="cs-CZ" sz="2400" dirty="0"/>
              <a:t>nárůstu jeho </a:t>
            </a:r>
            <a:r>
              <a:rPr lang="cs-CZ" sz="2400" dirty="0" smtClean="0"/>
              <a:t>jmění nebo spotřebě (a jiným vydáním)</a:t>
            </a:r>
            <a:endParaRPr lang="cs-CZ" sz="2400" dirty="0"/>
          </a:p>
          <a:p>
            <a:pPr lvl="1"/>
            <a:r>
              <a:rPr lang="cs-CZ" sz="2400" dirty="0"/>
              <a:t>a zároveň </a:t>
            </a:r>
            <a:r>
              <a:rPr lang="cs-CZ" sz="2400" dirty="0" smtClean="0"/>
              <a:t>tento rozdíl přesahuje </a:t>
            </a:r>
            <a:r>
              <a:rPr lang="cs-CZ" sz="2400" b="1" dirty="0" smtClean="0"/>
              <a:t>10</a:t>
            </a:r>
            <a:r>
              <a:rPr lang="en-US" sz="2400" b="1" dirty="0" smtClean="0"/>
              <a:t> </a:t>
            </a:r>
            <a:r>
              <a:rPr lang="cs-CZ" sz="2400" b="1" dirty="0" smtClean="0"/>
              <a:t>mil. </a:t>
            </a:r>
            <a:r>
              <a:rPr lang="en-US" sz="2400" b="1" dirty="0" err="1" smtClean="0"/>
              <a:t>Kč</a:t>
            </a:r>
            <a:endParaRPr lang="cs-CZ" sz="2400" b="1" dirty="0" smtClean="0"/>
          </a:p>
          <a:p>
            <a:pPr lvl="1"/>
            <a:endParaRPr lang="cs-CZ" sz="800" dirty="0" smtClean="0"/>
          </a:p>
          <a:p>
            <a:pPr lvl="0">
              <a:spcBef>
                <a:spcPts val="1200"/>
              </a:spcBef>
            </a:pPr>
            <a:r>
              <a:rPr lang="cs-CZ" sz="2800" dirty="0" smtClean="0"/>
              <a:t>správce </a:t>
            </a:r>
            <a:r>
              <a:rPr lang="cs-CZ" sz="2800" dirty="0"/>
              <a:t>daně musí svůj předběžný závěr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o zjištěné </a:t>
            </a:r>
            <a:r>
              <a:rPr lang="cs-CZ" sz="2800" dirty="0"/>
              <a:t>disproporci </a:t>
            </a:r>
            <a:r>
              <a:rPr lang="cs-CZ" sz="2800" dirty="0" smtClean="0"/>
              <a:t>ve </a:t>
            </a:r>
            <a:r>
              <a:rPr lang="cs-CZ" sz="2800" dirty="0"/>
              <a:t>výzvě odůvodnit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a určit, jaké skutečnosti mají být prokázány</a:t>
            </a:r>
            <a:endParaRPr lang="cs-CZ" sz="2800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98150" y="6282624"/>
            <a:ext cx="2952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19D67097-1686-4B7A-AA78-068F3CD682C2}" type="slidenum">
              <a:rPr lang="cs-CZ" sz="1800" b="1">
                <a:latin typeface="+mj-lt"/>
              </a:rPr>
              <a:pPr/>
              <a:t>9</a:t>
            </a:fld>
            <a:endParaRPr lang="cs-CZ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561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DP_CR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DP_C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P_C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4786</TotalTime>
  <Words>1252</Words>
  <Application>Microsoft Office PowerPoint</Application>
  <PresentationFormat>Předvádění na obrazovce (4:3)</PresentationFormat>
  <Paragraphs>295</Paragraphs>
  <Slides>23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Slunovrat</vt:lpstr>
      <vt:lpstr>KDP_CR</vt:lpstr>
      <vt:lpstr>Motiv systému Office</vt:lpstr>
      <vt:lpstr> Zákon o prokazování původu majetku  Rozbor problematických otázek z hlediska ústavního, finančního a trestního práva</vt:lpstr>
      <vt:lpstr>Osnova      1/2</vt:lpstr>
      <vt:lpstr>Osnova      2/2</vt:lpstr>
      <vt:lpstr>Z médií</vt:lpstr>
      <vt:lpstr>1. Analýza prokazování původu majetku a možnosti jeho odčerpávání</vt:lpstr>
      <vt:lpstr>2. Srovnání evropských úprav</vt:lpstr>
      <vt:lpstr>3. Návrh zákona o prokazování původu majetku</vt:lpstr>
      <vt:lpstr>4. Shrnutí hlavních principů</vt:lpstr>
      <vt:lpstr>5. Výzva k prokázání příjmů</vt:lpstr>
      <vt:lpstr>6. Předmět porovnání</vt:lpstr>
      <vt:lpstr>Prezentace aplikace PowerPoint</vt:lpstr>
      <vt:lpstr>Prezentace aplikace PowerPoint</vt:lpstr>
      <vt:lpstr>7. Na co se může správce daně ptát</vt:lpstr>
      <vt:lpstr>8. Reakce na výzvu k prokázání příjmů</vt:lpstr>
      <vt:lpstr>Prezentace aplikace PowerPoint</vt:lpstr>
      <vt:lpstr>9. Stanovení daně</vt:lpstr>
      <vt:lpstr>10. Sankce</vt:lpstr>
      <vt:lpstr>11. Zvláštní pomůcky</vt:lpstr>
      <vt:lpstr>Prezentace aplikace PowerPoint</vt:lpstr>
      <vt:lpstr>12. Prohlášení o majetku</vt:lpstr>
      <vt:lpstr>Prezentace aplikace PowerPoint</vt:lpstr>
      <vt:lpstr>13. Změna trestního zákoníku</vt:lpstr>
      <vt:lpstr>Děkuji za pozornost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Boháčovi</dc:creator>
  <cp:lastModifiedBy>Radim Bohac</cp:lastModifiedBy>
  <cp:revision>462</cp:revision>
  <cp:lastPrinted>2013-11-20T13:32:30Z</cp:lastPrinted>
  <dcterms:created xsi:type="dcterms:W3CDTF">2010-01-10T10:53:02Z</dcterms:created>
  <dcterms:modified xsi:type="dcterms:W3CDTF">2015-02-18T12:54:41Z</dcterms:modified>
</cp:coreProperties>
</file>