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B63A13-3DEF-4711-949D-E3BD2EFEB2E1}" type="datetimeFigureOut">
              <a:rPr lang="cs-CZ" smtClean="0"/>
              <a:pPr/>
              <a:t>12.4.2012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B8EEB9-1B8F-4389-9CFC-C6FE497E1D9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8EEB9-1B8F-4389-9CFC-C6FE497E1D9C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8EEB9-1B8F-4389-9CFC-C6FE497E1D9C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8EEB9-1B8F-4389-9CFC-C6FE497E1D9C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8EEB9-1B8F-4389-9CFC-C6FE497E1D9C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8EEB9-1B8F-4389-9CFC-C6FE497E1D9C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8EEB9-1B8F-4389-9CFC-C6FE497E1D9C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8EEB9-1B8F-4389-9CFC-C6FE497E1D9C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8EEB9-1B8F-4389-9CFC-C6FE497E1D9C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9FFAB6A-56D1-4DC6-A89B-E8F82D6C62EE}" type="datetimeFigureOut">
              <a:rPr lang="cs-CZ" smtClean="0"/>
              <a:pPr/>
              <a:t>12.4.2012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4ED1591-0F4A-4274-A933-475A1E5509A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FAB6A-56D1-4DC6-A89B-E8F82D6C62EE}" type="datetimeFigureOut">
              <a:rPr lang="cs-CZ" smtClean="0"/>
              <a:pPr/>
              <a:t>12.4.2012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D1591-0F4A-4274-A933-475A1E5509A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FAB6A-56D1-4DC6-A89B-E8F82D6C62EE}" type="datetimeFigureOut">
              <a:rPr lang="cs-CZ" smtClean="0"/>
              <a:pPr/>
              <a:t>12.4.2012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D1591-0F4A-4274-A933-475A1E5509A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9FFAB6A-56D1-4DC6-A89B-E8F82D6C62EE}" type="datetimeFigureOut">
              <a:rPr lang="cs-CZ" smtClean="0"/>
              <a:pPr/>
              <a:t>12.4.2012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4ED1591-0F4A-4274-A933-475A1E5509A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9FFAB6A-56D1-4DC6-A89B-E8F82D6C62EE}" type="datetimeFigureOut">
              <a:rPr lang="cs-CZ" smtClean="0"/>
              <a:pPr/>
              <a:t>12.4.2012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4ED1591-0F4A-4274-A933-475A1E5509A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FAB6A-56D1-4DC6-A89B-E8F82D6C62EE}" type="datetimeFigureOut">
              <a:rPr lang="cs-CZ" smtClean="0"/>
              <a:pPr/>
              <a:t>12.4.2012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D1591-0F4A-4274-A933-475A1E5509A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FAB6A-56D1-4DC6-A89B-E8F82D6C62EE}" type="datetimeFigureOut">
              <a:rPr lang="cs-CZ" smtClean="0"/>
              <a:pPr/>
              <a:t>12.4.2012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D1591-0F4A-4274-A933-475A1E5509A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9FFAB6A-56D1-4DC6-A89B-E8F82D6C62EE}" type="datetimeFigureOut">
              <a:rPr lang="cs-CZ" smtClean="0"/>
              <a:pPr/>
              <a:t>12.4.2012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4ED1591-0F4A-4274-A933-475A1E5509A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FAB6A-56D1-4DC6-A89B-E8F82D6C62EE}" type="datetimeFigureOut">
              <a:rPr lang="cs-CZ" smtClean="0"/>
              <a:pPr/>
              <a:t>12.4.2012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D1591-0F4A-4274-A933-475A1E5509A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9FFAB6A-56D1-4DC6-A89B-E8F82D6C62EE}" type="datetimeFigureOut">
              <a:rPr lang="cs-CZ" smtClean="0"/>
              <a:pPr/>
              <a:t>12.4.2012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4ED1591-0F4A-4274-A933-475A1E5509A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9FFAB6A-56D1-4DC6-A89B-E8F82D6C62EE}" type="datetimeFigureOut">
              <a:rPr lang="cs-CZ" smtClean="0"/>
              <a:pPr/>
              <a:t>12.4.2012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4ED1591-0F4A-4274-A933-475A1E5509A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9FFAB6A-56D1-4DC6-A89B-E8F82D6C62EE}" type="datetimeFigureOut">
              <a:rPr lang="cs-CZ" smtClean="0"/>
              <a:pPr/>
              <a:t>12.4.2012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4ED1591-0F4A-4274-A933-475A1E5509A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J</a:t>
            </a:r>
            <a:r>
              <a:rPr lang="cs-CZ" dirty="0" smtClean="0"/>
              <a:t>EDNÁNÍ </a:t>
            </a:r>
            <a:r>
              <a:rPr lang="cs-CZ" dirty="0" smtClean="0"/>
              <a:t>(ZA) PODNIKATELE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Iva Janíčková</a:t>
            </a:r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Výjezdní seminář z obchodního práva, </a:t>
            </a:r>
            <a:r>
              <a:rPr lang="cs-CZ" dirty="0" err="1" smtClean="0"/>
              <a:t>ak</a:t>
            </a:r>
            <a:r>
              <a:rPr lang="cs-CZ" dirty="0" smtClean="0"/>
              <a:t>. rok 2011/12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Z</a:t>
            </a:r>
            <a:r>
              <a:rPr lang="cs-CZ" dirty="0" smtClean="0"/>
              <a:t>měna </a:t>
            </a:r>
            <a:r>
              <a:rPr lang="cs-CZ" dirty="0" smtClean="0"/>
              <a:t>koncepce jednání statutárního orgánu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cs-CZ" dirty="0" smtClean="0"/>
              <a:t>Jednání statutárním orgánem nově jednáním nepřímým, tzn. statutární orgán bude napříště jednat pouze jako </a:t>
            </a:r>
            <a:r>
              <a:rPr lang="cs-CZ" b="1" dirty="0" smtClean="0"/>
              <a:t>zástupce</a:t>
            </a:r>
          </a:p>
          <a:p>
            <a:pPr algn="just"/>
            <a:r>
              <a:rPr lang="cs-CZ" dirty="0" smtClean="0"/>
              <a:t>Zbytkové vymezení působnosti statutárního orgánu </a:t>
            </a:r>
            <a:r>
              <a:rPr lang="cs-CZ" sz="1800" dirty="0" smtClean="0"/>
              <a:t>(§ 163 NOZ)</a:t>
            </a:r>
            <a:endParaRPr lang="cs-CZ" dirty="0" smtClean="0"/>
          </a:p>
          <a:p>
            <a:pPr algn="just"/>
            <a:r>
              <a:rPr lang="cs-CZ" dirty="0" smtClean="0"/>
              <a:t>Rozlišení statutárního orgánu a člena statutárního orgánu</a:t>
            </a:r>
          </a:p>
          <a:p>
            <a:pPr lvl="1" algn="just"/>
            <a:r>
              <a:rPr lang="cs-CZ" b="1" dirty="0" smtClean="0"/>
              <a:t>Člen</a:t>
            </a:r>
            <a:r>
              <a:rPr lang="cs-CZ" dirty="0" smtClean="0"/>
              <a:t> statutárního orgánu </a:t>
            </a:r>
            <a:r>
              <a:rPr lang="cs-CZ" b="1" dirty="0" smtClean="0"/>
              <a:t>může</a:t>
            </a:r>
            <a:r>
              <a:rPr lang="cs-CZ" dirty="0" smtClean="0"/>
              <a:t> zastupovat právnickou osobu ve </a:t>
            </a:r>
            <a:r>
              <a:rPr lang="cs-CZ" b="1" dirty="0" smtClean="0"/>
              <a:t>všech</a:t>
            </a:r>
            <a:r>
              <a:rPr lang="cs-CZ" dirty="0" smtClean="0"/>
              <a:t> záležitostech </a:t>
            </a:r>
            <a:r>
              <a:rPr lang="cs-CZ" sz="1800" dirty="0" smtClean="0"/>
              <a:t>(§ 164 odst. 1)</a:t>
            </a:r>
            <a:endParaRPr lang="cs-CZ" dirty="0" smtClean="0"/>
          </a:p>
          <a:p>
            <a:pPr lvl="1" algn="just"/>
            <a:r>
              <a:rPr lang="cs-CZ" b="1" dirty="0" smtClean="0"/>
              <a:t>Výlučnou působnost</a:t>
            </a:r>
            <a:r>
              <a:rPr lang="cs-CZ" dirty="0" smtClean="0"/>
              <a:t> člena orgánu, tedy způsob a rozsah, v jakém členové rozhodují a nahrazují její vůli, pak určí zákon nebo zakladatelské právní jednání </a:t>
            </a:r>
            <a:r>
              <a:rPr lang="cs-CZ" sz="1800" dirty="0" smtClean="0"/>
              <a:t>(§ 151 NOZ)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Omezení jednatelského oprávnění, způsob jednání a plná moc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cs-CZ" dirty="0" smtClean="0"/>
              <a:t>Monokratickým statutárním orgánem je:</a:t>
            </a:r>
          </a:p>
          <a:p>
            <a:pPr lvl="1" algn="just"/>
            <a:r>
              <a:rPr lang="cs-CZ" dirty="0" smtClean="0"/>
              <a:t>Každý společník osobní společnosti</a:t>
            </a:r>
          </a:p>
          <a:p>
            <a:pPr lvl="1" algn="just"/>
            <a:r>
              <a:rPr lang="cs-CZ" dirty="0" smtClean="0"/>
              <a:t>Každý jednatel společnosti s ručením omezeným (dispozitivně)</a:t>
            </a:r>
          </a:p>
          <a:p>
            <a:pPr algn="just"/>
            <a:r>
              <a:rPr lang="cs-CZ" dirty="0" smtClean="0"/>
              <a:t>Kolektivním statutárním orgánem je představenstvo akciové </a:t>
            </a:r>
            <a:r>
              <a:rPr lang="cs-CZ" smtClean="0"/>
              <a:t>společnosti </a:t>
            </a:r>
          </a:p>
          <a:p>
            <a:pPr algn="just">
              <a:buNone/>
            </a:pPr>
            <a:endParaRPr lang="cs-CZ" dirty="0" smtClean="0"/>
          </a:p>
          <a:p>
            <a:pPr algn="just"/>
            <a:r>
              <a:rPr lang="cs-CZ" dirty="0" smtClean="0"/>
              <a:t>NOZ umožňuje zplnomocnění člena statutárního orgánu jiným členem ke konkrétnímu jednání na základě speciální plné moci </a:t>
            </a:r>
            <a:r>
              <a:rPr lang="cs-CZ" sz="1800" dirty="0" smtClean="0"/>
              <a:t>(§ 164 odst. 2)</a:t>
            </a:r>
            <a:endParaRPr lang="cs-CZ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N</a:t>
            </a:r>
            <a:r>
              <a:rPr lang="cs-CZ" dirty="0" smtClean="0"/>
              <a:t>edodržení </a:t>
            </a:r>
            <a:r>
              <a:rPr lang="cs-CZ" dirty="0" smtClean="0"/>
              <a:t>způsobu jednání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cs-CZ" dirty="0" smtClean="0"/>
              <a:t>NS posuzováno jako absolutně neplatný právní úkon pro nedostatečně projevenou vůli</a:t>
            </a:r>
          </a:p>
          <a:p>
            <a:pPr algn="just"/>
            <a:r>
              <a:rPr lang="cs-CZ" dirty="0" smtClean="0"/>
              <a:t>Právní jednání je pro nedostatek vůle považováno za zdánlivé a nepřihlíží se k němu </a:t>
            </a:r>
            <a:r>
              <a:rPr lang="cs-CZ" sz="1800" dirty="0" smtClean="0"/>
              <a:t>(§§ 499 a 500) 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 smtClean="0"/>
              <a:t>Seznatelnost</a:t>
            </a:r>
            <a:r>
              <a:rPr lang="cs-CZ" dirty="0" smtClean="0"/>
              <a:t> oprávnění k jednání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cs-CZ" dirty="0" smtClean="0"/>
              <a:t>Stanoven </a:t>
            </a:r>
            <a:r>
              <a:rPr lang="cs-CZ" dirty="0" smtClean="0"/>
              <a:t>požadavek, aby ten, kdo právnickou osobu zastupuje, dal najevo, co ho k tomu </a:t>
            </a:r>
            <a:r>
              <a:rPr lang="cs-CZ" dirty="0" smtClean="0"/>
              <a:t>opravňuje</a:t>
            </a:r>
          </a:p>
          <a:p>
            <a:pPr algn="just"/>
            <a:r>
              <a:rPr lang="cs-CZ" dirty="0" smtClean="0"/>
              <a:t>Nedošlo ke specifikaci toho, jak by mělo takové pověření vypadat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S</a:t>
            </a:r>
            <a:r>
              <a:rPr lang="cs-CZ" dirty="0" smtClean="0"/>
              <a:t>ouběh </a:t>
            </a:r>
            <a:r>
              <a:rPr lang="cs-CZ" dirty="0" smtClean="0"/>
              <a:t>funkce </a:t>
            </a:r>
            <a:r>
              <a:rPr lang="cs-CZ" dirty="0" smtClean="0"/>
              <a:t>statutárního orgánu a zákonného </a:t>
            </a:r>
            <a:r>
              <a:rPr lang="cs-CZ" dirty="0" smtClean="0"/>
              <a:t>zastoupení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28596" y="1357298"/>
            <a:ext cx="7467600" cy="4873752"/>
          </a:xfrm>
        </p:spPr>
        <p:txBody>
          <a:bodyPr/>
          <a:lstStyle/>
          <a:p>
            <a:pPr>
              <a:buNone/>
            </a:pPr>
            <a:endParaRPr lang="cs-CZ" dirty="0" smtClean="0"/>
          </a:p>
          <a:p>
            <a:r>
              <a:rPr lang="cs-CZ" dirty="0" smtClean="0"/>
              <a:t>V praxi uzavírání smluv na výkon funkce statutárního orgánu</a:t>
            </a:r>
          </a:p>
          <a:p>
            <a:pPr lvl="1"/>
            <a:r>
              <a:rPr lang="cs-CZ" dirty="0" smtClean="0"/>
              <a:t>Dle NS neplatné v rozsahu, v rámci něhož se náplň pracovní činnosti kryla s obchodním vedením</a:t>
            </a:r>
          </a:p>
          <a:p>
            <a:r>
              <a:rPr lang="cs-CZ" dirty="0" smtClean="0"/>
              <a:t>Souběh jako takový vyloučen není, avšak výslovná úprava chybí</a:t>
            </a:r>
          </a:p>
          <a:p>
            <a:pPr lvl="1"/>
            <a:r>
              <a:rPr lang="cs-CZ" dirty="0" smtClean="0"/>
              <a:t>Současný § 66d </a:t>
            </a:r>
            <a:r>
              <a:rPr lang="cs-CZ" dirty="0" err="1" smtClean="0"/>
              <a:t>ObchZ</a:t>
            </a:r>
            <a:r>
              <a:rPr lang="cs-CZ" dirty="0" smtClean="0"/>
              <a:t> nepřevzat</a:t>
            </a:r>
          </a:p>
          <a:p>
            <a:r>
              <a:rPr lang="cs-CZ" dirty="0" smtClean="0"/>
              <a:t>Ochrana dobré víry třetích osob x ochrana zájmů společnosti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</a:t>
            </a:r>
            <a:r>
              <a:rPr lang="cs-CZ" dirty="0" smtClean="0"/>
              <a:t>rokura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cs-CZ" dirty="0" smtClean="0"/>
              <a:t>Prokura pro jednotlivou pobočku nebo závod</a:t>
            </a:r>
          </a:p>
          <a:p>
            <a:pPr algn="just"/>
            <a:r>
              <a:rPr lang="cs-CZ" dirty="0" smtClean="0"/>
              <a:t>Účinnost prokury již jejím udělením</a:t>
            </a:r>
          </a:p>
          <a:p>
            <a:pPr algn="just"/>
            <a:r>
              <a:rPr lang="cs-CZ" dirty="0" smtClean="0"/>
              <a:t>Není stanoven způsob jednání prokuristů pro případ, že by jich bylo více</a:t>
            </a:r>
          </a:p>
          <a:p>
            <a:pPr algn="just"/>
            <a:r>
              <a:rPr lang="cs-CZ" dirty="0" smtClean="0"/>
              <a:t>Výslovný zákaz přenesení prokury na jinou osobu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72452" cy="5726130"/>
          </a:xfrm>
        </p:spPr>
        <p:txBody>
          <a:bodyPr/>
          <a:lstStyle/>
          <a:p>
            <a:pPr algn="ctr"/>
            <a:r>
              <a:rPr lang="cs-CZ" dirty="0" smtClean="0"/>
              <a:t>děkuji za pozornost.</a:t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60</TotalTime>
  <Words>290</Words>
  <Application>Microsoft Office PowerPoint</Application>
  <PresentationFormat>Předvádění na obrazovce (4:3)</PresentationFormat>
  <Paragraphs>45</Paragraphs>
  <Slides>8</Slides>
  <Notes>8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Arkýř</vt:lpstr>
      <vt:lpstr>JEDNÁNÍ (ZA) PODNIKATELE</vt:lpstr>
      <vt:lpstr>Změna koncepce jednání statutárního orgánu</vt:lpstr>
      <vt:lpstr>Omezení jednatelského oprávnění, způsob jednání a plná moc</vt:lpstr>
      <vt:lpstr> Nedodržení způsobu jednání</vt:lpstr>
      <vt:lpstr>Seznatelnost oprávnění k jednání</vt:lpstr>
      <vt:lpstr>Souběh funkce statutárního orgánu a zákonného zastoupení</vt:lpstr>
      <vt:lpstr>Prokura</vt:lpstr>
      <vt:lpstr>děkuji za pozornost.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JEDNÁNÍ (ZA) PODNIKATELE</dc:title>
  <dc:creator>Valued Acer Customer</dc:creator>
  <cp:lastModifiedBy>Valued Acer Customer</cp:lastModifiedBy>
  <cp:revision>23</cp:revision>
  <dcterms:created xsi:type="dcterms:W3CDTF">2012-04-12T10:35:33Z</dcterms:created>
  <dcterms:modified xsi:type="dcterms:W3CDTF">2012-04-12T11:51:35Z</dcterms:modified>
</cp:coreProperties>
</file>