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C8261-B516-4569-B609-7951A38C39D8}" type="datetimeFigureOut">
              <a:rPr lang="cs-CZ" smtClean="0"/>
              <a:t>14.4.2012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3511-D1B3-46E4-B659-7C162D6EE8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9308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C8261-B516-4569-B609-7951A38C39D8}" type="datetimeFigureOut">
              <a:rPr lang="cs-CZ" smtClean="0"/>
              <a:t>14.4.2012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3511-D1B3-46E4-B659-7C162D6EE8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298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C8261-B516-4569-B609-7951A38C39D8}" type="datetimeFigureOut">
              <a:rPr lang="cs-CZ" smtClean="0"/>
              <a:t>14.4.2012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3511-D1B3-46E4-B659-7C162D6EE8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45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C8261-B516-4569-B609-7951A38C39D8}" type="datetimeFigureOut">
              <a:rPr lang="cs-CZ" smtClean="0"/>
              <a:t>14.4.2012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3511-D1B3-46E4-B659-7C162D6EE8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079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C8261-B516-4569-B609-7951A38C39D8}" type="datetimeFigureOut">
              <a:rPr lang="cs-CZ" smtClean="0"/>
              <a:t>14.4.2012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3511-D1B3-46E4-B659-7C162D6EE8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581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C8261-B516-4569-B609-7951A38C39D8}" type="datetimeFigureOut">
              <a:rPr lang="cs-CZ" smtClean="0"/>
              <a:t>14.4.2012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3511-D1B3-46E4-B659-7C162D6EE8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031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C8261-B516-4569-B609-7951A38C39D8}" type="datetimeFigureOut">
              <a:rPr lang="cs-CZ" smtClean="0"/>
              <a:t>14.4.2012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3511-D1B3-46E4-B659-7C162D6EE8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113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C8261-B516-4569-B609-7951A38C39D8}" type="datetimeFigureOut">
              <a:rPr lang="cs-CZ" smtClean="0"/>
              <a:t>14.4.2012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3511-D1B3-46E4-B659-7C162D6EE8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244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C8261-B516-4569-B609-7951A38C39D8}" type="datetimeFigureOut">
              <a:rPr lang="cs-CZ" smtClean="0"/>
              <a:t>14.4.2012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3511-D1B3-46E4-B659-7C162D6EE8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5553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C8261-B516-4569-B609-7951A38C39D8}" type="datetimeFigureOut">
              <a:rPr lang="cs-CZ" smtClean="0"/>
              <a:t>14.4.2012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3511-D1B3-46E4-B659-7C162D6EE8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965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C8261-B516-4569-B609-7951A38C39D8}" type="datetimeFigureOut">
              <a:rPr lang="cs-CZ" smtClean="0"/>
              <a:t>14.4.2012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3511-D1B3-46E4-B659-7C162D6EE8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3433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C8261-B516-4569-B609-7951A38C39D8}" type="datetimeFigureOut">
              <a:rPr lang="cs-CZ" smtClean="0"/>
              <a:t>14.4.2012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E3511-D1B3-46E4-B659-7C162D6EE8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8621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492896"/>
            <a:ext cx="7772400" cy="1470025"/>
          </a:xfrm>
        </p:spPr>
        <p:txBody>
          <a:bodyPr>
            <a:noAutofit/>
          </a:bodyPr>
          <a:lstStyle/>
          <a:p>
            <a:r>
              <a:rPr lang="cs-CZ" sz="8000" dirty="0" smtClean="0">
                <a:latin typeface="PT Sans" pitchFamily="34" charset="-18"/>
              </a:rPr>
              <a:t>AKCIOVÁ SPOLENČOST</a:t>
            </a:r>
            <a:endParaRPr lang="cs-CZ" sz="8000" dirty="0">
              <a:latin typeface="PT Sans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7151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249289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8000" dirty="0">
              <a:latin typeface="PT Sans" pitchFamily="34" charset="-18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838200" y="264529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8000" dirty="0">
                <a:latin typeface="PT Sans" pitchFamily="34" charset="-18"/>
              </a:rPr>
              <a:t>z</a:t>
            </a:r>
            <a:r>
              <a:rPr lang="cs-CZ" sz="8000" dirty="0" smtClean="0">
                <a:latin typeface="PT Sans" pitchFamily="34" charset="-18"/>
              </a:rPr>
              <a:t>ávěrem …</a:t>
            </a:r>
            <a:endParaRPr lang="cs-CZ" sz="8000" dirty="0">
              <a:latin typeface="PT Sans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05660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latin typeface="PT Sans" pitchFamily="34" charset="-18"/>
              </a:rPr>
              <a:t>Obsah přednášky</a:t>
            </a:r>
            <a:endParaRPr lang="cs-CZ" dirty="0">
              <a:latin typeface="PT Sans" pitchFamily="34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PT Sans" pitchFamily="34" charset="-18"/>
              </a:rPr>
              <a:t>Cenné papíry</a:t>
            </a:r>
            <a:endParaRPr lang="cs-CZ" dirty="0">
              <a:latin typeface="PT Sans" pitchFamily="34" charset="-18"/>
            </a:endParaRPr>
          </a:p>
          <a:p>
            <a:r>
              <a:rPr lang="cs-CZ" dirty="0" smtClean="0">
                <a:latin typeface="PT Sans" pitchFamily="34" charset="-18"/>
              </a:rPr>
              <a:t>Obecně o akciích</a:t>
            </a:r>
          </a:p>
          <a:p>
            <a:r>
              <a:rPr lang="cs-CZ" dirty="0" smtClean="0">
                <a:latin typeface="PT Sans" pitchFamily="34" charset="-18"/>
              </a:rPr>
              <a:t>Druhy akcií</a:t>
            </a:r>
          </a:p>
          <a:p>
            <a:r>
              <a:rPr lang="cs-CZ" dirty="0" smtClean="0">
                <a:latin typeface="PT Sans" pitchFamily="34" charset="-18"/>
              </a:rPr>
              <a:t>Nevydané a nesplacené akcie</a:t>
            </a:r>
          </a:p>
          <a:p>
            <a:r>
              <a:rPr lang="cs-CZ" dirty="0" smtClean="0">
                <a:latin typeface="PT Sans" pitchFamily="34" charset="-18"/>
              </a:rPr>
              <a:t>Založení a. s.</a:t>
            </a:r>
          </a:p>
          <a:p>
            <a:r>
              <a:rPr lang="cs-CZ" dirty="0" smtClean="0">
                <a:latin typeface="PT Sans" pitchFamily="34" charset="-18"/>
              </a:rPr>
              <a:t>Změny ZK v a. s.</a:t>
            </a:r>
          </a:p>
        </p:txBody>
      </p:sp>
    </p:spTree>
    <p:extLst>
      <p:ext uri="{BB962C8B-B14F-4D97-AF65-F5344CB8AC3E}">
        <p14:creationId xmlns:p14="http://schemas.microsoft.com/office/powerpoint/2010/main" val="145909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latin typeface="PT Sans" pitchFamily="34" charset="-18"/>
              </a:rPr>
              <a:t>Cenné papíry</a:t>
            </a:r>
            <a:endParaRPr lang="cs-CZ" dirty="0">
              <a:latin typeface="PT Sans" pitchFamily="34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PT Sans" pitchFamily="34" charset="-18"/>
              </a:rPr>
              <a:t>§ 514 </a:t>
            </a:r>
            <a:r>
              <a:rPr lang="cs-CZ" dirty="0" err="1" smtClean="0">
                <a:latin typeface="PT Sans" pitchFamily="34" charset="-18"/>
              </a:rPr>
              <a:t>NObčZ</a:t>
            </a:r>
            <a:r>
              <a:rPr lang="cs-CZ" dirty="0" smtClean="0">
                <a:latin typeface="PT Sans" pitchFamily="34" charset="-18"/>
              </a:rPr>
              <a:t> – legální definice CP</a:t>
            </a:r>
            <a:endParaRPr lang="cs-CZ" dirty="0">
              <a:latin typeface="PT Sans" pitchFamily="34" charset="-18"/>
            </a:endParaRPr>
          </a:p>
          <a:p>
            <a:r>
              <a:rPr lang="cs-CZ" dirty="0" smtClean="0">
                <a:latin typeface="PT Sans" pitchFamily="34" charset="-18"/>
              </a:rPr>
              <a:t>Rozdělení cenných papírů a zaknihovaných cenných papírů</a:t>
            </a:r>
          </a:p>
          <a:p>
            <a:r>
              <a:rPr lang="cs-CZ" dirty="0" smtClean="0">
                <a:latin typeface="PT Sans" pitchFamily="34" charset="-18"/>
              </a:rPr>
              <a:t>Rozdíly ve formě CP a ZCP</a:t>
            </a:r>
          </a:p>
          <a:p>
            <a:r>
              <a:rPr lang="cs-CZ" dirty="0" smtClean="0">
                <a:latin typeface="PT Sans" pitchFamily="34" charset="-18"/>
              </a:rPr>
              <a:t>Zastupitelnost CP a ZCP</a:t>
            </a:r>
          </a:p>
        </p:txBody>
      </p:sp>
    </p:spTree>
    <p:extLst>
      <p:ext uri="{BB962C8B-B14F-4D97-AF65-F5344CB8AC3E}">
        <p14:creationId xmlns:p14="http://schemas.microsoft.com/office/powerpoint/2010/main" val="330792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latin typeface="PT Sans" pitchFamily="34" charset="-18"/>
              </a:rPr>
              <a:t>Akcie</a:t>
            </a:r>
            <a:endParaRPr lang="cs-CZ" dirty="0">
              <a:latin typeface="PT Sans" pitchFamily="34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PT Sans" pitchFamily="34" charset="-18"/>
              </a:rPr>
              <a:t>Forma akcie</a:t>
            </a:r>
          </a:p>
          <a:p>
            <a:pPr lvl="1"/>
            <a:r>
              <a:rPr lang="cs-CZ" dirty="0" smtClean="0">
                <a:latin typeface="PT Sans" pitchFamily="34" charset="-18"/>
              </a:rPr>
              <a:t>Na jméno</a:t>
            </a:r>
          </a:p>
          <a:p>
            <a:pPr lvl="1"/>
            <a:r>
              <a:rPr lang="cs-CZ" dirty="0" smtClean="0">
                <a:latin typeface="PT Sans" pitchFamily="34" charset="-18"/>
              </a:rPr>
              <a:t>Na majitele</a:t>
            </a:r>
          </a:p>
          <a:p>
            <a:r>
              <a:rPr lang="cs-CZ" dirty="0" smtClean="0">
                <a:latin typeface="PT Sans" pitchFamily="34" charset="-18"/>
              </a:rPr>
              <a:t>Zastupitelnost akcií?</a:t>
            </a:r>
          </a:p>
          <a:p>
            <a:r>
              <a:rPr lang="cs-CZ" dirty="0" smtClean="0">
                <a:latin typeface="PT Sans" pitchFamily="34" charset="-18"/>
              </a:rPr>
              <a:t>Akcie se jmenovitou hodnotou vs. kusové akcie</a:t>
            </a:r>
          </a:p>
        </p:txBody>
      </p:sp>
    </p:spTree>
    <p:extLst>
      <p:ext uri="{BB962C8B-B14F-4D97-AF65-F5344CB8AC3E}">
        <p14:creationId xmlns:p14="http://schemas.microsoft.com/office/powerpoint/2010/main" val="250805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latin typeface="PT Sans" pitchFamily="34" charset="-18"/>
              </a:rPr>
              <a:t>Druhy akcií</a:t>
            </a:r>
            <a:endParaRPr lang="cs-CZ" dirty="0">
              <a:latin typeface="PT Sans" pitchFamily="34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PT Sans" pitchFamily="34" charset="-18"/>
              </a:rPr>
              <a:t>§ 276, 277 – základ pro tvorbu nových druhů akcií</a:t>
            </a:r>
          </a:p>
          <a:p>
            <a:r>
              <a:rPr lang="cs-CZ" dirty="0" smtClean="0">
                <a:latin typeface="PT Sans" pitchFamily="34" charset="-18"/>
              </a:rPr>
              <a:t>Limity pro tvorbu nových druhů</a:t>
            </a:r>
          </a:p>
          <a:p>
            <a:pPr lvl="1"/>
            <a:r>
              <a:rPr lang="cs-CZ" dirty="0" smtClean="0">
                <a:latin typeface="PT Sans" pitchFamily="34" charset="-18"/>
              </a:rPr>
              <a:t>Podstata akcie</a:t>
            </a:r>
          </a:p>
          <a:p>
            <a:pPr lvl="1"/>
            <a:r>
              <a:rPr lang="cs-CZ" dirty="0" smtClean="0">
                <a:latin typeface="PT Sans" pitchFamily="34" charset="-18"/>
              </a:rPr>
              <a:t>Účelnost</a:t>
            </a:r>
          </a:p>
          <a:p>
            <a:pPr lvl="1"/>
            <a:r>
              <a:rPr lang="cs-CZ" dirty="0" smtClean="0">
                <a:latin typeface="PT Sans" pitchFamily="34" charset="-18"/>
              </a:rPr>
              <a:t>Ochrana minoritních akcionářů a věřitelů</a:t>
            </a:r>
          </a:p>
          <a:p>
            <a:pPr lvl="1"/>
            <a:r>
              <a:rPr lang="cs-CZ" dirty="0" smtClean="0">
                <a:latin typeface="PT Sans" pitchFamily="34" charset="-18"/>
              </a:rPr>
              <a:t>Obchodování na regulovaných trzích</a:t>
            </a:r>
          </a:p>
          <a:p>
            <a:endParaRPr lang="cs-CZ" dirty="0" smtClean="0">
              <a:latin typeface="PT Sans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62674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latin typeface="PT Sans" pitchFamily="34" charset="-18"/>
              </a:rPr>
              <a:t>Nesplacené a nevtělené akcie</a:t>
            </a:r>
            <a:endParaRPr lang="cs-CZ" dirty="0">
              <a:latin typeface="PT Sans" pitchFamily="34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PT Sans" pitchFamily="34" charset="-18"/>
              </a:rPr>
              <a:t>§ 256 odst. 2, 3</a:t>
            </a:r>
          </a:p>
          <a:p>
            <a:r>
              <a:rPr lang="cs-CZ" dirty="0" smtClean="0">
                <a:latin typeface="PT Sans" pitchFamily="34" charset="-18"/>
              </a:rPr>
              <a:t>Nesplacená akcie</a:t>
            </a:r>
          </a:p>
          <a:p>
            <a:pPr lvl="1"/>
            <a:r>
              <a:rPr lang="cs-CZ" dirty="0" smtClean="0">
                <a:latin typeface="PT Sans" pitchFamily="34" charset="-18"/>
              </a:rPr>
              <a:t>Náhrada za zatímní list</a:t>
            </a:r>
          </a:p>
          <a:p>
            <a:pPr lvl="1"/>
            <a:r>
              <a:rPr lang="cs-CZ" dirty="0" smtClean="0">
                <a:latin typeface="PT Sans" pitchFamily="34" charset="-18"/>
              </a:rPr>
              <a:t>Převod dle ustanovení o postoupení smlouvy</a:t>
            </a:r>
          </a:p>
          <a:p>
            <a:r>
              <a:rPr lang="cs-CZ" dirty="0" smtClean="0">
                <a:latin typeface="PT Sans" pitchFamily="34" charset="-18"/>
              </a:rPr>
              <a:t>Nevtělená akcie</a:t>
            </a:r>
          </a:p>
          <a:p>
            <a:pPr lvl="1"/>
            <a:r>
              <a:rPr lang="cs-CZ" dirty="0" smtClean="0">
                <a:latin typeface="PT Sans" pitchFamily="34" charset="-18"/>
              </a:rPr>
              <a:t>Nevydaná akcie po splacení emisního kursu</a:t>
            </a:r>
          </a:p>
        </p:txBody>
      </p:sp>
    </p:spTree>
    <p:extLst>
      <p:ext uri="{BB962C8B-B14F-4D97-AF65-F5344CB8AC3E}">
        <p14:creationId xmlns:p14="http://schemas.microsoft.com/office/powerpoint/2010/main" val="282046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latin typeface="PT Sans" pitchFamily="34" charset="-18"/>
              </a:rPr>
              <a:t>Založení a. s.</a:t>
            </a:r>
            <a:endParaRPr lang="cs-CZ" dirty="0">
              <a:latin typeface="PT Sans" pitchFamily="34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PT Sans" pitchFamily="34" charset="-18"/>
              </a:rPr>
              <a:t>Založit může i jedna FO</a:t>
            </a:r>
          </a:p>
          <a:p>
            <a:r>
              <a:rPr lang="cs-CZ" dirty="0" smtClean="0">
                <a:latin typeface="PT Sans" pitchFamily="34" charset="-18"/>
              </a:rPr>
              <a:t>Není možnost veřejného úpisu při založení</a:t>
            </a:r>
          </a:p>
          <a:p>
            <a:r>
              <a:rPr lang="cs-CZ" dirty="0" smtClean="0">
                <a:latin typeface="PT Sans" pitchFamily="34" charset="-18"/>
              </a:rPr>
              <a:t>Nepeněžitý vklad</a:t>
            </a:r>
          </a:p>
          <a:p>
            <a:pPr lvl="1"/>
            <a:r>
              <a:rPr lang="cs-CZ" dirty="0" smtClean="0">
                <a:latin typeface="PT Sans" pitchFamily="34" charset="-18"/>
              </a:rPr>
              <a:t>možnost vnášet i věci, které nemají hospodářskou využitelnost</a:t>
            </a:r>
          </a:p>
          <a:p>
            <a:pPr lvl="1"/>
            <a:r>
              <a:rPr lang="cs-CZ" dirty="0" smtClean="0">
                <a:latin typeface="PT Sans" pitchFamily="34" charset="-18"/>
              </a:rPr>
              <a:t>změna v postupu oceňování</a:t>
            </a:r>
          </a:p>
        </p:txBody>
      </p:sp>
    </p:spTree>
    <p:extLst>
      <p:ext uri="{BB962C8B-B14F-4D97-AF65-F5344CB8AC3E}">
        <p14:creationId xmlns:p14="http://schemas.microsoft.com/office/powerpoint/2010/main" val="51829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>
                <a:latin typeface="PT Sans" pitchFamily="34" charset="-18"/>
              </a:rPr>
              <a:t>Zvyšování základního kapitálu a. s.</a:t>
            </a:r>
            <a:endParaRPr lang="cs-CZ" dirty="0">
              <a:latin typeface="PT Sans" pitchFamily="34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PT Sans" pitchFamily="34" charset="-18"/>
              </a:rPr>
              <a:t>Účinnost</a:t>
            </a:r>
          </a:p>
          <a:p>
            <a:r>
              <a:rPr lang="cs-CZ" dirty="0" smtClean="0">
                <a:latin typeface="PT Sans" pitchFamily="34" charset="-18"/>
              </a:rPr>
              <a:t>Výkon akcionářských práv</a:t>
            </a:r>
          </a:p>
          <a:p>
            <a:r>
              <a:rPr lang="cs-CZ" dirty="0" smtClean="0">
                <a:latin typeface="PT Sans" pitchFamily="34" charset="-18"/>
              </a:rPr>
              <a:t>Výhody kusových akcií</a:t>
            </a:r>
            <a:endParaRPr lang="cs-CZ" dirty="0">
              <a:latin typeface="PT Sans" pitchFamily="34" charset="-18"/>
            </a:endParaRPr>
          </a:p>
          <a:p>
            <a:r>
              <a:rPr lang="cs-CZ" dirty="0" smtClean="0">
                <a:latin typeface="PT Sans" pitchFamily="34" charset="-18"/>
              </a:rPr>
              <a:t>Přednostní právo</a:t>
            </a:r>
          </a:p>
        </p:txBody>
      </p:sp>
    </p:spTree>
    <p:extLst>
      <p:ext uri="{BB962C8B-B14F-4D97-AF65-F5344CB8AC3E}">
        <p14:creationId xmlns:p14="http://schemas.microsoft.com/office/powerpoint/2010/main" val="79286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>
                <a:latin typeface="PT Sans" pitchFamily="34" charset="-18"/>
              </a:rPr>
              <a:t>Snižování základního kapitálu a. s.</a:t>
            </a:r>
            <a:endParaRPr lang="cs-CZ" dirty="0">
              <a:latin typeface="PT Sans" pitchFamily="34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PT Sans" pitchFamily="34" charset="-18"/>
              </a:rPr>
              <a:t>Účinnost</a:t>
            </a:r>
          </a:p>
          <a:p>
            <a:r>
              <a:rPr lang="cs-CZ" dirty="0" smtClean="0">
                <a:latin typeface="PT Sans" pitchFamily="34" charset="-18"/>
              </a:rPr>
              <a:t>Ochrana věřitelů při snižování ZK</a:t>
            </a:r>
          </a:p>
          <a:p>
            <a:r>
              <a:rPr lang="cs-CZ" dirty="0" smtClean="0">
                <a:latin typeface="PT Sans" pitchFamily="34" charset="-18"/>
              </a:rPr>
              <a:t>§ 544 Zjednodušené snížení ZK</a:t>
            </a:r>
            <a:endParaRPr lang="cs-CZ" dirty="0">
              <a:latin typeface="PT Sans" pitchFamily="34" charset="-18"/>
            </a:endParaRPr>
          </a:p>
          <a:p>
            <a:r>
              <a:rPr lang="cs-CZ" dirty="0" smtClean="0">
                <a:latin typeface="PT Sans" pitchFamily="34" charset="-18"/>
              </a:rPr>
              <a:t>§ 545 Omezení zjednodušeného snížení ZK</a:t>
            </a:r>
          </a:p>
        </p:txBody>
      </p:sp>
    </p:spTree>
    <p:extLst>
      <p:ext uri="{BB962C8B-B14F-4D97-AF65-F5344CB8AC3E}">
        <p14:creationId xmlns:p14="http://schemas.microsoft.com/office/powerpoint/2010/main" val="49035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205</Words>
  <Application>Microsoft Office PowerPoint</Application>
  <PresentationFormat>Předvádění na obrazovce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AKCIOVÁ SPOLENČOST</vt:lpstr>
      <vt:lpstr>Obsah přednášky</vt:lpstr>
      <vt:lpstr>Cenné papíry</vt:lpstr>
      <vt:lpstr>Akcie</vt:lpstr>
      <vt:lpstr>Druhy akcií</vt:lpstr>
      <vt:lpstr>Nesplacené a nevtělené akcie</vt:lpstr>
      <vt:lpstr>Založení a. s.</vt:lpstr>
      <vt:lpstr>Zvyšování základního kapitálu a. s.</vt:lpstr>
      <vt:lpstr>Snižování základního kapitálu a. s.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AKCIOVÁ SPOLENČOST</dc:title>
  <dc:creator>Slaven</dc:creator>
  <cp:lastModifiedBy>Slaven</cp:lastModifiedBy>
  <cp:revision>8</cp:revision>
  <dcterms:created xsi:type="dcterms:W3CDTF">2012-04-14T16:23:41Z</dcterms:created>
  <dcterms:modified xsi:type="dcterms:W3CDTF">2012-04-14T18:32:59Z</dcterms:modified>
</cp:coreProperties>
</file>