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4" r:id="rId2"/>
    <p:sldId id="310" r:id="rId3"/>
    <p:sldId id="311" r:id="rId4"/>
    <p:sldId id="297" r:id="rId5"/>
    <p:sldId id="276" r:id="rId6"/>
    <p:sldId id="298" r:id="rId7"/>
    <p:sldId id="278" r:id="rId8"/>
    <p:sldId id="279" r:id="rId9"/>
    <p:sldId id="304" r:id="rId10"/>
    <p:sldId id="305" r:id="rId11"/>
    <p:sldId id="296" r:id="rId12"/>
    <p:sldId id="303" r:id="rId13"/>
    <p:sldId id="282" r:id="rId14"/>
    <p:sldId id="295" r:id="rId15"/>
    <p:sldId id="283" r:id="rId16"/>
    <p:sldId id="284" r:id="rId17"/>
    <p:sldId id="299" r:id="rId18"/>
    <p:sldId id="285" r:id="rId19"/>
    <p:sldId id="306" r:id="rId20"/>
    <p:sldId id="300" r:id="rId21"/>
    <p:sldId id="301" r:id="rId22"/>
    <p:sldId id="309" r:id="rId23"/>
    <p:sldId id="302" r:id="rId24"/>
    <p:sldId id="333" r:id="rId25"/>
    <p:sldId id="287" r:id="rId26"/>
    <p:sldId id="289" r:id="rId27"/>
    <p:sldId id="307" r:id="rId28"/>
    <p:sldId id="293" r:id="rId29"/>
    <p:sldId id="308" r:id="rId30"/>
    <p:sldId id="313" r:id="rId31"/>
    <p:sldId id="275" r:id="rId3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A00"/>
    <a:srgbClr val="99DD00"/>
    <a:srgbClr val="0599DD"/>
    <a:srgbClr val="AA9988"/>
    <a:srgbClr val="FFFFFF"/>
    <a:srgbClr val="999999"/>
    <a:srgbClr val="000000"/>
    <a:srgbClr val="88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70" d="100"/>
          <a:sy n="70" d="100"/>
        </p:scale>
        <p:origin x="-1530" y="-240"/>
      </p:cViewPr>
      <p:guideLst>
        <p:guide orient="horz" pos="2160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7" d="100"/>
          <a:sy n="27" d="100"/>
        </p:scale>
        <p:origin x="-1704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4020DF9-D8E0-44A6-BF24-1D1B3E805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7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7" rIns="92296" bIns="46147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4AE3FC4B-87A8-40E2-A4C5-3F30F4701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55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E1AC5211-1DC1-476E-A3BE-E28D4CB5A643}" type="slidenum">
              <a:rPr lang="en-GB" sz="1200" smtClean="0"/>
              <a:pPr>
                <a:defRPr/>
              </a:pPr>
              <a:t>4</a:t>
            </a:fld>
            <a:endParaRPr lang="en-GB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noProof="1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6"/>
          <p:cNvSpPr>
            <a:spLocks noEditPoints="1"/>
          </p:cNvSpPr>
          <p:nvPr/>
        </p:nvSpPr>
        <p:spPr bwMode="auto">
          <a:xfrm>
            <a:off x="0" y="1141413"/>
            <a:ext cx="2470150" cy="4575175"/>
          </a:xfrm>
          <a:custGeom>
            <a:avLst/>
            <a:gdLst>
              <a:gd name="T0" fmla="*/ 2147483647 w 9334"/>
              <a:gd name="T1" fmla="*/ 0 h 17292"/>
              <a:gd name="T2" fmla="*/ 2147483647 w 9334"/>
              <a:gd name="T3" fmla="*/ 0 h 17292"/>
              <a:gd name="T4" fmla="*/ 2147483647 w 9334"/>
              <a:gd name="T5" fmla="*/ 0 h 17292"/>
              <a:gd name="T6" fmla="*/ 2147483647 w 9334"/>
              <a:gd name="T7" fmla="*/ 2147483647 h 17292"/>
              <a:gd name="T8" fmla="*/ 2147483647 w 9334"/>
              <a:gd name="T9" fmla="*/ 2147483647 h 17292"/>
              <a:gd name="T10" fmla="*/ 2147483647 w 9334"/>
              <a:gd name="T11" fmla="*/ 2147483647 h 17292"/>
              <a:gd name="T12" fmla="*/ 2147483647 w 9334"/>
              <a:gd name="T13" fmla="*/ 2147483647 h 17292"/>
              <a:gd name="T14" fmla="*/ 2147483647 w 9334"/>
              <a:gd name="T15" fmla="*/ 2147483647 h 17292"/>
              <a:gd name="T16" fmla="*/ 2147483647 w 9334"/>
              <a:gd name="T17" fmla="*/ 2147483647 h 17292"/>
              <a:gd name="T18" fmla="*/ 2147483647 w 9334"/>
              <a:gd name="T19" fmla="*/ 2147483647 h 17292"/>
              <a:gd name="T20" fmla="*/ 2147483647 w 9334"/>
              <a:gd name="T21" fmla="*/ 2147483647 h 17292"/>
              <a:gd name="T22" fmla="*/ 2147483647 w 9334"/>
              <a:gd name="T23" fmla="*/ 2147483647 h 17292"/>
              <a:gd name="T24" fmla="*/ 0 w 9334"/>
              <a:gd name="T25" fmla="*/ 2147483647 h 17292"/>
              <a:gd name="T26" fmla="*/ 2147483647 w 9334"/>
              <a:gd name="T27" fmla="*/ 2147483647 h 17292"/>
              <a:gd name="T28" fmla="*/ 2147483647 w 9334"/>
              <a:gd name="T29" fmla="*/ 2147483647 h 17292"/>
              <a:gd name="T30" fmla="*/ 2147483647 w 9334"/>
              <a:gd name="T31" fmla="*/ 2147483647 h 17292"/>
              <a:gd name="T32" fmla="*/ 2147483647 w 9334"/>
              <a:gd name="T33" fmla="*/ 2147483647 h 17292"/>
              <a:gd name="T34" fmla="*/ 2147483647 w 9334"/>
              <a:gd name="T35" fmla="*/ 2147483647 h 17292"/>
              <a:gd name="T36" fmla="*/ 2147483647 w 9334"/>
              <a:gd name="T37" fmla="*/ 2147483647 h 17292"/>
              <a:gd name="T38" fmla="*/ 2147483647 w 9334"/>
              <a:gd name="T39" fmla="*/ 2147483647 h 17292"/>
              <a:gd name="T40" fmla="*/ 2147483647 w 9334"/>
              <a:gd name="T41" fmla="*/ 2147483647 h 17292"/>
              <a:gd name="T42" fmla="*/ 2147483647 w 9334"/>
              <a:gd name="T43" fmla="*/ 2147483647 h 17292"/>
              <a:gd name="T44" fmla="*/ 2147483647 w 9334"/>
              <a:gd name="T45" fmla="*/ 2147483647 h 17292"/>
              <a:gd name="T46" fmla="*/ 2147483647 w 9334"/>
              <a:gd name="T47" fmla="*/ 2147483647 h 17292"/>
              <a:gd name="T48" fmla="*/ 2147483647 w 9334"/>
              <a:gd name="T49" fmla="*/ 2147483647 h 17292"/>
              <a:gd name="T50" fmla="*/ 2147483647 w 9334"/>
              <a:gd name="T51" fmla="*/ 2147483647 h 17292"/>
              <a:gd name="T52" fmla="*/ 2147483647 w 9334"/>
              <a:gd name="T53" fmla="*/ 2147483647 h 17292"/>
              <a:gd name="T54" fmla="*/ 2147483647 w 9334"/>
              <a:gd name="T55" fmla="*/ 2147483647 h 17292"/>
              <a:gd name="T56" fmla="*/ 2147483647 w 9334"/>
              <a:gd name="T57" fmla="*/ 2147483647 h 17292"/>
              <a:gd name="T58" fmla="*/ 2147483647 w 9334"/>
              <a:gd name="T59" fmla="*/ 2147483647 h 17292"/>
              <a:gd name="T60" fmla="*/ 2147483647 w 9334"/>
              <a:gd name="T61" fmla="*/ 2147483647 h 17292"/>
              <a:gd name="T62" fmla="*/ 2147483647 w 9334"/>
              <a:gd name="T63" fmla="*/ 2147483647 h 17292"/>
              <a:gd name="T64" fmla="*/ 2147483647 w 9334"/>
              <a:gd name="T65" fmla="*/ 2147483647 h 17292"/>
              <a:gd name="T66" fmla="*/ 2147483647 w 9334"/>
              <a:gd name="T67" fmla="*/ 2147483647 h 17292"/>
              <a:gd name="T68" fmla="*/ 2147483647 w 9334"/>
              <a:gd name="T69" fmla="*/ 2147483647 h 17292"/>
              <a:gd name="T70" fmla="*/ 2147483647 w 9334"/>
              <a:gd name="T71" fmla="*/ 2147483647 h 17292"/>
              <a:gd name="T72" fmla="*/ 2147483647 w 9334"/>
              <a:gd name="T73" fmla="*/ 2147483647 h 17292"/>
              <a:gd name="T74" fmla="*/ 2147483647 w 9334"/>
              <a:gd name="T75" fmla="*/ 2147483647 h 17292"/>
              <a:gd name="T76" fmla="*/ 2147483647 w 9334"/>
              <a:gd name="T77" fmla="*/ 2147483647 h 17292"/>
              <a:gd name="T78" fmla="*/ 2147483647 w 9334"/>
              <a:gd name="T79" fmla="*/ 2147483647 h 17292"/>
              <a:gd name="T80" fmla="*/ 2147483647 w 9334"/>
              <a:gd name="T81" fmla="*/ 2147483647 h 17292"/>
              <a:gd name="T82" fmla="*/ 2147483647 w 9334"/>
              <a:gd name="T83" fmla="*/ 2147483647 h 17292"/>
              <a:gd name="T84" fmla="*/ 2147483647 w 9334"/>
              <a:gd name="T85" fmla="*/ 2147483647 h 17292"/>
              <a:gd name="T86" fmla="*/ 2147483647 w 9334"/>
              <a:gd name="T87" fmla="*/ 2147483647 h 17292"/>
              <a:gd name="T88" fmla="*/ 2147483647 w 9334"/>
              <a:gd name="T89" fmla="*/ 2147483647 h 17292"/>
              <a:gd name="T90" fmla="*/ 2147483647 w 9334"/>
              <a:gd name="T91" fmla="*/ 2147483647 h 17292"/>
              <a:gd name="T92" fmla="*/ 2147483647 w 9334"/>
              <a:gd name="T93" fmla="*/ 2147483647 h 17292"/>
              <a:gd name="T94" fmla="*/ 2147483647 w 9334"/>
              <a:gd name="T95" fmla="*/ 2147483647 h 17292"/>
              <a:gd name="T96" fmla="*/ 2147483647 w 9334"/>
              <a:gd name="T97" fmla="*/ 2147483647 h 17292"/>
              <a:gd name="T98" fmla="*/ 2147483647 w 9334"/>
              <a:gd name="T99" fmla="*/ 2147483647 h 17292"/>
              <a:gd name="T100" fmla="*/ 2147483647 w 9334"/>
              <a:gd name="T101" fmla="*/ 2147483647 h 17292"/>
              <a:gd name="T102" fmla="*/ 2147483647 w 9334"/>
              <a:gd name="T103" fmla="*/ 2147483647 h 17292"/>
              <a:gd name="T104" fmla="*/ 2147483647 w 9334"/>
              <a:gd name="T105" fmla="*/ 2147483647 h 17292"/>
              <a:gd name="T106" fmla="*/ 2147483647 w 9334"/>
              <a:gd name="T107" fmla="*/ 2147483647 h 17292"/>
              <a:gd name="T108" fmla="*/ 2147483647 w 9334"/>
              <a:gd name="T109" fmla="*/ 2147483647 h 17292"/>
              <a:gd name="T110" fmla="*/ 2147483647 w 9334"/>
              <a:gd name="T111" fmla="*/ 2147483647 h 1729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334" h="17292">
                <a:moveTo>
                  <a:pt x="0" y="0"/>
                </a:moveTo>
                <a:lnTo>
                  <a:pt x="42" y="0"/>
                </a:lnTo>
                <a:lnTo>
                  <a:pt x="85" y="0"/>
                </a:lnTo>
                <a:lnTo>
                  <a:pt x="128" y="0"/>
                </a:lnTo>
                <a:lnTo>
                  <a:pt x="171" y="0"/>
                </a:lnTo>
                <a:lnTo>
                  <a:pt x="215" y="0"/>
                </a:lnTo>
                <a:lnTo>
                  <a:pt x="258" y="0"/>
                </a:lnTo>
                <a:lnTo>
                  <a:pt x="301" y="0"/>
                </a:lnTo>
                <a:lnTo>
                  <a:pt x="344" y="0"/>
                </a:lnTo>
                <a:lnTo>
                  <a:pt x="389" y="0"/>
                </a:lnTo>
                <a:lnTo>
                  <a:pt x="432" y="0"/>
                </a:lnTo>
                <a:lnTo>
                  <a:pt x="475" y="0"/>
                </a:lnTo>
                <a:lnTo>
                  <a:pt x="519" y="0"/>
                </a:lnTo>
                <a:lnTo>
                  <a:pt x="563" y="0"/>
                </a:lnTo>
                <a:lnTo>
                  <a:pt x="607" y="0"/>
                </a:lnTo>
                <a:lnTo>
                  <a:pt x="651" y="0"/>
                </a:lnTo>
                <a:lnTo>
                  <a:pt x="696" y="0"/>
                </a:lnTo>
                <a:lnTo>
                  <a:pt x="1578" y="45"/>
                </a:lnTo>
                <a:lnTo>
                  <a:pt x="2436" y="176"/>
                </a:lnTo>
                <a:lnTo>
                  <a:pt x="3263" y="389"/>
                </a:lnTo>
                <a:lnTo>
                  <a:pt x="4058" y="680"/>
                </a:lnTo>
                <a:lnTo>
                  <a:pt x="4813" y="1043"/>
                </a:lnTo>
                <a:lnTo>
                  <a:pt x="5524" y="1476"/>
                </a:lnTo>
                <a:lnTo>
                  <a:pt x="6190" y="1974"/>
                </a:lnTo>
                <a:lnTo>
                  <a:pt x="6804" y="2532"/>
                </a:lnTo>
                <a:lnTo>
                  <a:pt x="7361" y="3146"/>
                </a:lnTo>
                <a:lnTo>
                  <a:pt x="7858" y="3811"/>
                </a:lnTo>
                <a:lnTo>
                  <a:pt x="8291" y="4524"/>
                </a:lnTo>
                <a:lnTo>
                  <a:pt x="8654" y="5279"/>
                </a:lnTo>
                <a:lnTo>
                  <a:pt x="8944" y="6073"/>
                </a:lnTo>
                <a:lnTo>
                  <a:pt x="9158" y="6902"/>
                </a:lnTo>
                <a:lnTo>
                  <a:pt x="9288" y="7760"/>
                </a:lnTo>
                <a:lnTo>
                  <a:pt x="9334" y="8644"/>
                </a:lnTo>
                <a:lnTo>
                  <a:pt x="9288" y="9527"/>
                </a:lnTo>
                <a:lnTo>
                  <a:pt x="9158" y="10386"/>
                </a:lnTo>
                <a:lnTo>
                  <a:pt x="8944" y="11214"/>
                </a:lnTo>
                <a:lnTo>
                  <a:pt x="8654" y="12008"/>
                </a:lnTo>
                <a:lnTo>
                  <a:pt x="8291" y="12764"/>
                </a:lnTo>
                <a:lnTo>
                  <a:pt x="7858" y="13476"/>
                </a:lnTo>
                <a:lnTo>
                  <a:pt x="7361" y="14142"/>
                </a:lnTo>
                <a:lnTo>
                  <a:pt x="6804" y="14755"/>
                </a:lnTo>
                <a:lnTo>
                  <a:pt x="6190" y="15313"/>
                </a:lnTo>
                <a:lnTo>
                  <a:pt x="5524" y="15810"/>
                </a:lnTo>
                <a:lnTo>
                  <a:pt x="4813" y="16243"/>
                </a:lnTo>
                <a:lnTo>
                  <a:pt x="4058" y="16608"/>
                </a:lnTo>
                <a:lnTo>
                  <a:pt x="3263" y="16898"/>
                </a:lnTo>
                <a:lnTo>
                  <a:pt x="2436" y="17111"/>
                </a:lnTo>
                <a:lnTo>
                  <a:pt x="1578" y="17242"/>
                </a:lnTo>
                <a:lnTo>
                  <a:pt x="696" y="17287"/>
                </a:lnTo>
                <a:lnTo>
                  <a:pt x="651" y="17287"/>
                </a:lnTo>
                <a:lnTo>
                  <a:pt x="607" y="17287"/>
                </a:lnTo>
                <a:lnTo>
                  <a:pt x="563" y="17287"/>
                </a:lnTo>
                <a:lnTo>
                  <a:pt x="519" y="17287"/>
                </a:lnTo>
                <a:lnTo>
                  <a:pt x="475" y="17288"/>
                </a:lnTo>
                <a:lnTo>
                  <a:pt x="432" y="17288"/>
                </a:lnTo>
                <a:lnTo>
                  <a:pt x="389" y="17289"/>
                </a:lnTo>
                <a:lnTo>
                  <a:pt x="344" y="17289"/>
                </a:lnTo>
                <a:lnTo>
                  <a:pt x="301" y="17289"/>
                </a:lnTo>
                <a:lnTo>
                  <a:pt x="258" y="17290"/>
                </a:lnTo>
                <a:lnTo>
                  <a:pt x="215" y="17290"/>
                </a:lnTo>
                <a:lnTo>
                  <a:pt x="171" y="17291"/>
                </a:lnTo>
                <a:lnTo>
                  <a:pt x="128" y="17291"/>
                </a:lnTo>
                <a:lnTo>
                  <a:pt x="85" y="17291"/>
                </a:lnTo>
                <a:lnTo>
                  <a:pt x="42" y="17291"/>
                </a:lnTo>
                <a:lnTo>
                  <a:pt x="0" y="17292"/>
                </a:lnTo>
                <a:lnTo>
                  <a:pt x="0" y="0"/>
                </a:lnTo>
                <a:close/>
                <a:moveTo>
                  <a:pt x="1392" y="15747"/>
                </a:moveTo>
                <a:lnTo>
                  <a:pt x="1552" y="15671"/>
                </a:lnTo>
                <a:lnTo>
                  <a:pt x="1710" y="15579"/>
                </a:lnTo>
                <a:lnTo>
                  <a:pt x="1865" y="15473"/>
                </a:lnTo>
                <a:lnTo>
                  <a:pt x="2017" y="15353"/>
                </a:lnTo>
                <a:lnTo>
                  <a:pt x="2166" y="15219"/>
                </a:lnTo>
                <a:lnTo>
                  <a:pt x="2310" y="15070"/>
                </a:lnTo>
                <a:lnTo>
                  <a:pt x="2451" y="14909"/>
                </a:lnTo>
                <a:lnTo>
                  <a:pt x="2587" y="14735"/>
                </a:lnTo>
                <a:lnTo>
                  <a:pt x="2720" y="14548"/>
                </a:lnTo>
                <a:lnTo>
                  <a:pt x="2848" y="14350"/>
                </a:lnTo>
                <a:lnTo>
                  <a:pt x="2971" y="14138"/>
                </a:lnTo>
                <a:lnTo>
                  <a:pt x="3091" y="13917"/>
                </a:lnTo>
                <a:lnTo>
                  <a:pt x="3203" y="13684"/>
                </a:lnTo>
                <a:lnTo>
                  <a:pt x="3312" y="13441"/>
                </a:lnTo>
                <a:lnTo>
                  <a:pt x="3415" y="13188"/>
                </a:lnTo>
                <a:lnTo>
                  <a:pt x="3513" y="12926"/>
                </a:lnTo>
                <a:lnTo>
                  <a:pt x="1392" y="12926"/>
                </a:lnTo>
                <a:lnTo>
                  <a:pt x="1392" y="15747"/>
                </a:lnTo>
                <a:close/>
                <a:moveTo>
                  <a:pt x="3867" y="15186"/>
                </a:moveTo>
                <a:lnTo>
                  <a:pt x="4066" y="15085"/>
                </a:lnTo>
                <a:lnTo>
                  <a:pt x="4262" y="14978"/>
                </a:lnTo>
                <a:lnTo>
                  <a:pt x="4454" y="14865"/>
                </a:lnTo>
                <a:lnTo>
                  <a:pt x="4643" y="14747"/>
                </a:lnTo>
                <a:lnTo>
                  <a:pt x="4827" y="14623"/>
                </a:lnTo>
                <a:lnTo>
                  <a:pt x="5008" y="14493"/>
                </a:lnTo>
                <a:lnTo>
                  <a:pt x="5185" y="14358"/>
                </a:lnTo>
                <a:lnTo>
                  <a:pt x="5357" y="14219"/>
                </a:lnTo>
                <a:lnTo>
                  <a:pt x="5524" y="14074"/>
                </a:lnTo>
                <a:lnTo>
                  <a:pt x="5688" y="13924"/>
                </a:lnTo>
                <a:lnTo>
                  <a:pt x="5846" y="13769"/>
                </a:lnTo>
                <a:lnTo>
                  <a:pt x="6000" y="13609"/>
                </a:lnTo>
                <a:lnTo>
                  <a:pt x="6149" y="13445"/>
                </a:lnTo>
                <a:lnTo>
                  <a:pt x="6293" y="13277"/>
                </a:lnTo>
                <a:lnTo>
                  <a:pt x="6432" y="13103"/>
                </a:lnTo>
                <a:lnTo>
                  <a:pt x="6566" y="12926"/>
                </a:lnTo>
                <a:lnTo>
                  <a:pt x="4930" y="12926"/>
                </a:lnTo>
                <a:lnTo>
                  <a:pt x="4876" y="13085"/>
                </a:lnTo>
                <a:lnTo>
                  <a:pt x="4821" y="13243"/>
                </a:lnTo>
                <a:lnTo>
                  <a:pt x="4763" y="13397"/>
                </a:lnTo>
                <a:lnTo>
                  <a:pt x="4705" y="13550"/>
                </a:lnTo>
                <a:lnTo>
                  <a:pt x="4644" y="13701"/>
                </a:lnTo>
                <a:lnTo>
                  <a:pt x="4582" y="13849"/>
                </a:lnTo>
                <a:lnTo>
                  <a:pt x="4517" y="13995"/>
                </a:lnTo>
                <a:lnTo>
                  <a:pt x="4452" y="14137"/>
                </a:lnTo>
                <a:lnTo>
                  <a:pt x="4383" y="14278"/>
                </a:lnTo>
                <a:lnTo>
                  <a:pt x="4315" y="14416"/>
                </a:lnTo>
                <a:lnTo>
                  <a:pt x="4244" y="14551"/>
                </a:lnTo>
                <a:lnTo>
                  <a:pt x="4171" y="14683"/>
                </a:lnTo>
                <a:lnTo>
                  <a:pt x="4098" y="14813"/>
                </a:lnTo>
                <a:lnTo>
                  <a:pt x="4022" y="14940"/>
                </a:lnTo>
                <a:lnTo>
                  <a:pt x="3945" y="15065"/>
                </a:lnTo>
                <a:lnTo>
                  <a:pt x="3867" y="15186"/>
                </a:lnTo>
                <a:close/>
                <a:moveTo>
                  <a:pt x="5292" y="11532"/>
                </a:moveTo>
                <a:lnTo>
                  <a:pt x="7364" y="11532"/>
                </a:lnTo>
                <a:lnTo>
                  <a:pt x="7417" y="11403"/>
                </a:lnTo>
                <a:lnTo>
                  <a:pt x="7469" y="11273"/>
                </a:lnTo>
                <a:lnTo>
                  <a:pt x="7519" y="11142"/>
                </a:lnTo>
                <a:lnTo>
                  <a:pt x="7566" y="11010"/>
                </a:lnTo>
                <a:lnTo>
                  <a:pt x="7610" y="10877"/>
                </a:lnTo>
                <a:lnTo>
                  <a:pt x="7653" y="10743"/>
                </a:lnTo>
                <a:lnTo>
                  <a:pt x="7692" y="10607"/>
                </a:lnTo>
                <a:lnTo>
                  <a:pt x="7729" y="10470"/>
                </a:lnTo>
                <a:lnTo>
                  <a:pt x="7763" y="10332"/>
                </a:lnTo>
                <a:lnTo>
                  <a:pt x="7795" y="10194"/>
                </a:lnTo>
                <a:lnTo>
                  <a:pt x="7823" y="10054"/>
                </a:lnTo>
                <a:lnTo>
                  <a:pt x="7850" y="9913"/>
                </a:lnTo>
                <a:lnTo>
                  <a:pt x="7873" y="9771"/>
                </a:lnTo>
                <a:lnTo>
                  <a:pt x="7894" y="9629"/>
                </a:lnTo>
                <a:lnTo>
                  <a:pt x="7911" y="9485"/>
                </a:lnTo>
                <a:lnTo>
                  <a:pt x="7927" y="9341"/>
                </a:lnTo>
                <a:lnTo>
                  <a:pt x="5559" y="9341"/>
                </a:lnTo>
                <a:lnTo>
                  <a:pt x="5552" y="9484"/>
                </a:lnTo>
                <a:lnTo>
                  <a:pt x="5543" y="9625"/>
                </a:lnTo>
                <a:lnTo>
                  <a:pt x="5533" y="9767"/>
                </a:lnTo>
                <a:lnTo>
                  <a:pt x="5522" y="9907"/>
                </a:lnTo>
                <a:lnTo>
                  <a:pt x="5510" y="10047"/>
                </a:lnTo>
                <a:lnTo>
                  <a:pt x="5496" y="10186"/>
                </a:lnTo>
                <a:lnTo>
                  <a:pt x="5481" y="10325"/>
                </a:lnTo>
                <a:lnTo>
                  <a:pt x="5465" y="10462"/>
                </a:lnTo>
                <a:lnTo>
                  <a:pt x="5447" y="10599"/>
                </a:lnTo>
                <a:lnTo>
                  <a:pt x="5429" y="10734"/>
                </a:lnTo>
                <a:lnTo>
                  <a:pt x="5408" y="10870"/>
                </a:lnTo>
                <a:lnTo>
                  <a:pt x="5388" y="11004"/>
                </a:lnTo>
                <a:lnTo>
                  <a:pt x="5365" y="11137"/>
                </a:lnTo>
                <a:lnTo>
                  <a:pt x="5342" y="11270"/>
                </a:lnTo>
                <a:lnTo>
                  <a:pt x="5318" y="11401"/>
                </a:lnTo>
                <a:lnTo>
                  <a:pt x="5292" y="11532"/>
                </a:lnTo>
                <a:close/>
                <a:moveTo>
                  <a:pt x="1392" y="11532"/>
                </a:moveTo>
                <a:lnTo>
                  <a:pt x="3899" y="11532"/>
                </a:lnTo>
                <a:lnTo>
                  <a:pt x="3925" y="11403"/>
                </a:lnTo>
                <a:lnTo>
                  <a:pt x="3950" y="11273"/>
                </a:lnTo>
                <a:lnTo>
                  <a:pt x="3974" y="11142"/>
                </a:lnTo>
                <a:lnTo>
                  <a:pt x="3997" y="11010"/>
                </a:lnTo>
                <a:lnTo>
                  <a:pt x="4019" y="10877"/>
                </a:lnTo>
                <a:lnTo>
                  <a:pt x="4039" y="10743"/>
                </a:lnTo>
                <a:lnTo>
                  <a:pt x="4058" y="10607"/>
                </a:lnTo>
                <a:lnTo>
                  <a:pt x="4075" y="10470"/>
                </a:lnTo>
                <a:lnTo>
                  <a:pt x="4092" y="10332"/>
                </a:lnTo>
                <a:lnTo>
                  <a:pt x="4107" y="10194"/>
                </a:lnTo>
                <a:lnTo>
                  <a:pt x="4121" y="10054"/>
                </a:lnTo>
                <a:lnTo>
                  <a:pt x="4133" y="9913"/>
                </a:lnTo>
                <a:lnTo>
                  <a:pt x="4145" y="9771"/>
                </a:lnTo>
                <a:lnTo>
                  <a:pt x="4156" y="9629"/>
                </a:lnTo>
                <a:lnTo>
                  <a:pt x="4164" y="9485"/>
                </a:lnTo>
                <a:lnTo>
                  <a:pt x="4171" y="9341"/>
                </a:lnTo>
                <a:lnTo>
                  <a:pt x="1392" y="9341"/>
                </a:lnTo>
                <a:lnTo>
                  <a:pt x="1392" y="11532"/>
                </a:lnTo>
                <a:close/>
                <a:moveTo>
                  <a:pt x="5559" y="7948"/>
                </a:moveTo>
                <a:lnTo>
                  <a:pt x="7927" y="7948"/>
                </a:lnTo>
                <a:lnTo>
                  <a:pt x="7911" y="7805"/>
                </a:lnTo>
                <a:lnTo>
                  <a:pt x="7894" y="7662"/>
                </a:lnTo>
                <a:lnTo>
                  <a:pt x="7873" y="7520"/>
                </a:lnTo>
                <a:lnTo>
                  <a:pt x="7850" y="7379"/>
                </a:lnTo>
                <a:lnTo>
                  <a:pt x="7825" y="7239"/>
                </a:lnTo>
                <a:lnTo>
                  <a:pt x="7796" y="7101"/>
                </a:lnTo>
                <a:lnTo>
                  <a:pt x="7764" y="6963"/>
                </a:lnTo>
                <a:lnTo>
                  <a:pt x="7731" y="6825"/>
                </a:lnTo>
                <a:lnTo>
                  <a:pt x="7695" y="6690"/>
                </a:lnTo>
                <a:lnTo>
                  <a:pt x="7656" y="6555"/>
                </a:lnTo>
                <a:lnTo>
                  <a:pt x="7614" y="6421"/>
                </a:lnTo>
                <a:lnTo>
                  <a:pt x="7570" y="6289"/>
                </a:lnTo>
                <a:lnTo>
                  <a:pt x="7524" y="6157"/>
                </a:lnTo>
                <a:lnTo>
                  <a:pt x="7475" y="6027"/>
                </a:lnTo>
                <a:lnTo>
                  <a:pt x="7424" y="5898"/>
                </a:lnTo>
                <a:lnTo>
                  <a:pt x="7371" y="5770"/>
                </a:lnTo>
                <a:lnTo>
                  <a:pt x="5296" y="5770"/>
                </a:lnTo>
                <a:lnTo>
                  <a:pt x="5321" y="5899"/>
                </a:lnTo>
                <a:lnTo>
                  <a:pt x="5345" y="6030"/>
                </a:lnTo>
                <a:lnTo>
                  <a:pt x="5368" y="6162"/>
                </a:lnTo>
                <a:lnTo>
                  <a:pt x="5391" y="6294"/>
                </a:lnTo>
                <a:lnTo>
                  <a:pt x="5412" y="6428"/>
                </a:lnTo>
                <a:lnTo>
                  <a:pt x="5431" y="6562"/>
                </a:lnTo>
                <a:lnTo>
                  <a:pt x="5450" y="6698"/>
                </a:lnTo>
                <a:lnTo>
                  <a:pt x="5466" y="6834"/>
                </a:lnTo>
                <a:lnTo>
                  <a:pt x="5482" y="6970"/>
                </a:lnTo>
                <a:lnTo>
                  <a:pt x="5497" y="7107"/>
                </a:lnTo>
                <a:lnTo>
                  <a:pt x="5511" y="7246"/>
                </a:lnTo>
                <a:lnTo>
                  <a:pt x="5523" y="7385"/>
                </a:lnTo>
                <a:lnTo>
                  <a:pt x="5534" y="7525"/>
                </a:lnTo>
                <a:lnTo>
                  <a:pt x="5543" y="7665"/>
                </a:lnTo>
                <a:lnTo>
                  <a:pt x="5552" y="7806"/>
                </a:lnTo>
                <a:lnTo>
                  <a:pt x="5559" y="7948"/>
                </a:lnTo>
                <a:close/>
                <a:moveTo>
                  <a:pt x="1392" y="7948"/>
                </a:moveTo>
                <a:lnTo>
                  <a:pt x="4171" y="7948"/>
                </a:lnTo>
                <a:lnTo>
                  <a:pt x="4164" y="7805"/>
                </a:lnTo>
                <a:lnTo>
                  <a:pt x="4156" y="7662"/>
                </a:lnTo>
                <a:lnTo>
                  <a:pt x="4145" y="7520"/>
                </a:lnTo>
                <a:lnTo>
                  <a:pt x="4135" y="7379"/>
                </a:lnTo>
                <a:lnTo>
                  <a:pt x="4122" y="7239"/>
                </a:lnTo>
                <a:lnTo>
                  <a:pt x="4108" y="7101"/>
                </a:lnTo>
                <a:lnTo>
                  <a:pt x="4092" y="6963"/>
                </a:lnTo>
                <a:lnTo>
                  <a:pt x="4077" y="6825"/>
                </a:lnTo>
                <a:lnTo>
                  <a:pt x="4059" y="6690"/>
                </a:lnTo>
                <a:lnTo>
                  <a:pt x="4041" y="6555"/>
                </a:lnTo>
                <a:lnTo>
                  <a:pt x="4021" y="6421"/>
                </a:lnTo>
                <a:lnTo>
                  <a:pt x="4000" y="6289"/>
                </a:lnTo>
                <a:lnTo>
                  <a:pt x="3977" y="6157"/>
                </a:lnTo>
                <a:lnTo>
                  <a:pt x="3953" y="6027"/>
                </a:lnTo>
                <a:lnTo>
                  <a:pt x="3929" y="5898"/>
                </a:lnTo>
                <a:lnTo>
                  <a:pt x="3904" y="5770"/>
                </a:lnTo>
                <a:lnTo>
                  <a:pt x="1392" y="5770"/>
                </a:lnTo>
                <a:lnTo>
                  <a:pt x="1392" y="7948"/>
                </a:lnTo>
                <a:close/>
                <a:moveTo>
                  <a:pt x="4935" y="4378"/>
                </a:moveTo>
                <a:lnTo>
                  <a:pt x="6578" y="4378"/>
                </a:lnTo>
                <a:lnTo>
                  <a:pt x="6443" y="4199"/>
                </a:lnTo>
                <a:lnTo>
                  <a:pt x="6304" y="4024"/>
                </a:lnTo>
                <a:lnTo>
                  <a:pt x="6159" y="3854"/>
                </a:lnTo>
                <a:lnTo>
                  <a:pt x="6011" y="3689"/>
                </a:lnTo>
                <a:lnTo>
                  <a:pt x="5856" y="3528"/>
                </a:lnTo>
                <a:lnTo>
                  <a:pt x="5696" y="3372"/>
                </a:lnTo>
                <a:lnTo>
                  <a:pt x="5533" y="3221"/>
                </a:lnTo>
                <a:lnTo>
                  <a:pt x="5364" y="3075"/>
                </a:lnTo>
                <a:lnTo>
                  <a:pt x="5191" y="2934"/>
                </a:lnTo>
                <a:lnTo>
                  <a:pt x="5014" y="2798"/>
                </a:lnTo>
                <a:lnTo>
                  <a:pt x="4833" y="2668"/>
                </a:lnTo>
                <a:lnTo>
                  <a:pt x="4647" y="2544"/>
                </a:lnTo>
                <a:lnTo>
                  <a:pt x="4457" y="2424"/>
                </a:lnTo>
                <a:lnTo>
                  <a:pt x="4264" y="2311"/>
                </a:lnTo>
                <a:lnTo>
                  <a:pt x="4067" y="2204"/>
                </a:lnTo>
                <a:lnTo>
                  <a:pt x="3867" y="2102"/>
                </a:lnTo>
                <a:lnTo>
                  <a:pt x="3946" y="2224"/>
                </a:lnTo>
                <a:lnTo>
                  <a:pt x="4023" y="2348"/>
                </a:lnTo>
                <a:lnTo>
                  <a:pt x="4099" y="2477"/>
                </a:lnTo>
                <a:lnTo>
                  <a:pt x="4174" y="2607"/>
                </a:lnTo>
                <a:lnTo>
                  <a:pt x="4246" y="2741"/>
                </a:lnTo>
                <a:lnTo>
                  <a:pt x="4317" y="2877"/>
                </a:lnTo>
                <a:lnTo>
                  <a:pt x="4387" y="3016"/>
                </a:lnTo>
                <a:lnTo>
                  <a:pt x="4455" y="3157"/>
                </a:lnTo>
                <a:lnTo>
                  <a:pt x="4522" y="3301"/>
                </a:lnTo>
                <a:lnTo>
                  <a:pt x="4586" y="3448"/>
                </a:lnTo>
                <a:lnTo>
                  <a:pt x="4648" y="3597"/>
                </a:lnTo>
                <a:lnTo>
                  <a:pt x="4709" y="3749"/>
                </a:lnTo>
                <a:lnTo>
                  <a:pt x="4768" y="3902"/>
                </a:lnTo>
                <a:lnTo>
                  <a:pt x="4825" y="4058"/>
                </a:lnTo>
                <a:lnTo>
                  <a:pt x="4881" y="4217"/>
                </a:lnTo>
                <a:lnTo>
                  <a:pt x="4935" y="4378"/>
                </a:lnTo>
                <a:close/>
                <a:moveTo>
                  <a:pt x="1392" y="4378"/>
                </a:moveTo>
                <a:lnTo>
                  <a:pt x="3519" y="4378"/>
                </a:lnTo>
                <a:lnTo>
                  <a:pt x="3421" y="4113"/>
                </a:lnTo>
                <a:lnTo>
                  <a:pt x="3317" y="3859"/>
                </a:lnTo>
                <a:lnTo>
                  <a:pt x="3209" y="3615"/>
                </a:lnTo>
                <a:lnTo>
                  <a:pt x="3095" y="3381"/>
                </a:lnTo>
                <a:lnTo>
                  <a:pt x="2977" y="3157"/>
                </a:lnTo>
                <a:lnTo>
                  <a:pt x="2852" y="2946"/>
                </a:lnTo>
                <a:lnTo>
                  <a:pt x="2725" y="2746"/>
                </a:lnTo>
                <a:lnTo>
                  <a:pt x="2592" y="2558"/>
                </a:lnTo>
                <a:lnTo>
                  <a:pt x="2455" y="2383"/>
                </a:lnTo>
                <a:lnTo>
                  <a:pt x="2313" y="2221"/>
                </a:lnTo>
                <a:lnTo>
                  <a:pt x="2168" y="2072"/>
                </a:lnTo>
                <a:lnTo>
                  <a:pt x="2019" y="1936"/>
                </a:lnTo>
                <a:lnTo>
                  <a:pt x="1867" y="1815"/>
                </a:lnTo>
                <a:lnTo>
                  <a:pt x="1711" y="1709"/>
                </a:lnTo>
                <a:lnTo>
                  <a:pt x="1553" y="1617"/>
                </a:lnTo>
                <a:lnTo>
                  <a:pt x="1392" y="1541"/>
                </a:lnTo>
                <a:lnTo>
                  <a:pt x="1392" y="437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cs-CZ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cs-CZ" smtClean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6800" tIns="500400" rIns="1980000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defRPr/>
            </a:pPr>
            <a:endParaRPr lang="de-DE" sz="180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49313"/>
            <a:ext cx="182880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1447800"/>
            <a:ext cx="6169025" cy="579438"/>
          </a:xfrm>
        </p:spPr>
        <p:txBody>
          <a:bodyPr>
            <a:spAutoFit/>
          </a:bodyPr>
          <a:lstStyle>
            <a:lvl1pPr>
              <a:defRPr sz="3200"/>
            </a:lvl1pPr>
          </a:lstStyle>
          <a:p>
            <a:r>
              <a:rPr lang="de-DE"/>
              <a:t>Please insert title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©20</a:t>
            </a:r>
            <a:r>
              <a:rPr lang="cs-CZ"/>
              <a:t>1</a:t>
            </a:r>
            <a:r>
              <a:rPr lang="en-US"/>
              <a:t>3</a:t>
            </a:r>
            <a:r>
              <a:rPr lang="en-GB"/>
              <a:t> Baker &amp; McKenzie    </a:t>
            </a:r>
            <a:r>
              <a:rPr lang="en-GB" sz="1200"/>
              <a:t> </a:t>
            </a:r>
            <a:fld id="{DA6A4BC7-4108-43BA-9B89-E99F943E0A1D}" type="slidenum">
              <a:rPr lang="en-GB" sz="1200"/>
              <a:pPr>
                <a:defRPr/>
              </a:pPr>
              <a:t>‹#›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21938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309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2019300" cy="505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5905500" cy="505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05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©20</a:t>
            </a:r>
            <a:r>
              <a:rPr lang="cs-CZ"/>
              <a:t>1</a:t>
            </a:r>
            <a:r>
              <a:rPr lang="en-US"/>
              <a:t>3</a:t>
            </a:r>
            <a:r>
              <a:rPr lang="en-GB"/>
              <a:t> Baker &amp; McKenzie    </a:t>
            </a:r>
            <a:r>
              <a:rPr lang="en-GB" sz="1200"/>
              <a:t> </a:t>
            </a:r>
            <a:fld id="{FE024E50-AA48-4EE8-83FB-349CA4075481}" type="slidenum">
              <a:rPr lang="en-GB" sz="1200"/>
              <a:pPr>
                <a:defRPr/>
              </a:pPr>
              <a:t>‹#›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19371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92494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20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06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06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916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4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88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92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1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auto">
          <a:xfrm>
            <a:off x="0" y="0"/>
            <a:ext cx="9144000" cy="625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cs-CZ" smtClean="0"/>
          </a:p>
        </p:txBody>
      </p:sp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1788"/>
            <a:ext cx="182880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072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cs-CZ" smtClean="0"/>
              <a:t>Please insert title</a:t>
            </a:r>
            <a:endParaRPr lang="en-GB" altLang="cs-CZ" smtClean="0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cs-CZ" smtClean="0"/>
              <a:t>Please insert text</a:t>
            </a:r>
            <a:endParaRPr lang="en-GB" altLang="cs-CZ" smtClean="0"/>
          </a:p>
          <a:p>
            <a:pPr lvl="1"/>
            <a:r>
              <a:rPr lang="de-DE" altLang="cs-CZ" smtClean="0"/>
              <a:t>Second level</a:t>
            </a:r>
          </a:p>
          <a:p>
            <a:pPr lvl="2"/>
            <a:r>
              <a:rPr lang="de-DE" altLang="cs-CZ" smtClean="0"/>
              <a:t>Third level</a:t>
            </a:r>
            <a:endParaRPr lang="en-GB" altLang="cs-CZ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400800"/>
            <a:ext cx="2286000" cy="304800"/>
          </a:xfrm>
          <a:prstGeom prst="rect">
            <a:avLst/>
          </a:prstGeom>
          <a:ln/>
        </p:spPr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©20</a:t>
            </a:r>
            <a:r>
              <a:rPr lang="cs-CZ"/>
              <a:t>1</a:t>
            </a:r>
            <a:r>
              <a:rPr lang="en-US"/>
              <a:t>3</a:t>
            </a:r>
            <a:r>
              <a:rPr lang="en-GB"/>
              <a:t> Baker &amp; McKenzie    </a:t>
            </a:r>
            <a:r>
              <a:rPr lang="en-GB" sz="1200"/>
              <a:t> </a:t>
            </a:r>
            <a:fld id="{DAD0C1AE-6028-4DA9-9CC5-A9321BC3BB9F}" type="slidenum">
              <a:rPr lang="en-GB" sz="1200"/>
              <a:pPr>
                <a:defRPr/>
              </a:pPr>
              <a:t>‹#›</a:t>
            </a:fld>
            <a:endParaRPr lang="en-GB" sz="12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25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2pPr>
      <a:lvl3pPr marL="7620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-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19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4765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337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3909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48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079" descr="Globus vor Gr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1430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2590800" y="1447800"/>
            <a:ext cx="6172200" cy="3600986"/>
          </a:xfrm>
        </p:spPr>
        <p:txBody>
          <a:bodyPr/>
          <a:lstStyle/>
          <a:p>
            <a:pPr eaLnBrk="1" hangingPunct="1"/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2800">
                <a:cs typeface="Times New Roman" pitchFamily="18" charset="0"/>
              </a:rPr>
              <a:t>INTERNET A AUTORSKÉ PRÁVO</a:t>
            </a:r>
            <a:r>
              <a:rPr lang="cs-CZ" altLang="cs-CZ" sz="2800" smtClean="0">
                <a:cs typeface="Times New Roman" pitchFamily="18" charset="0"/>
              </a:rPr>
              <a:t/>
            </a:r>
            <a:br>
              <a:rPr lang="cs-CZ" altLang="cs-CZ" sz="2800" smtClean="0">
                <a:cs typeface="Times New Roman" pitchFamily="18" charset="0"/>
              </a:rPr>
            </a:br>
            <a:r>
              <a:rPr lang="en-US" altLang="cs-CZ" sz="2400" b="0" smtClean="0"/>
              <a:t/>
            </a:r>
            <a:br>
              <a:rPr lang="en-US" altLang="cs-CZ" sz="2400" b="0" smtClean="0"/>
            </a:br>
            <a:r>
              <a:rPr lang="en-US" altLang="cs-CZ" sz="2400" b="0" smtClean="0"/>
              <a:t/>
            </a:r>
            <a:br>
              <a:rPr lang="en-US" altLang="cs-CZ" sz="2400" b="0" smtClean="0"/>
            </a:br>
            <a:r>
              <a:rPr lang="en-US" altLang="cs-CZ" smtClean="0"/>
              <a:t/>
            </a:r>
            <a:br>
              <a:rPr lang="en-US" altLang="cs-CZ" smtClean="0"/>
            </a:br>
            <a:r>
              <a:rPr lang="en-US" altLang="cs-CZ" smtClean="0"/>
              <a:t>	</a:t>
            </a:r>
            <a:br>
              <a:rPr lang="en-US" altLang="cs-CZ" smtClean="0"/>
            </a:br>
            <a:r>
              <a:rPr lang="cs-CZ" altLang="cs-CZ" sz="2400" b="0" smtClean="0">
                <a:cs typeface="Times New Roman" pitchFamily="18" charset="0"/>
              </a:rPr>
              <a:t>Jiří Čermák</a:t>
            </a:r>
            <a:r>
              <a:rPr lang="cs-CZ" altLang="cs-CZ" b="0" smtClean="0"/>
              <a:t>,</a:t>
            </a:r>
            <a:r>
              <a:rPr lang="cs-CZ" altLang="cs-CZ" smtClean="0"/>
              <a:t> </a:t>
            </a:r>
            <a:r>
              <a:rPr lang="cs-CZ" altLang="cs-CZ" sz="2400" b="0" smtClean="0">
                <a:cs typeface="Times New Roman" pitchFamily="18" charset="0"/>
              </a:rPr>
              <a:t>10.3 a 31.3. 2016</a:t>
            </a:r>
            <a:br>
              <a:rPr lang="cs-CZ" altLang="cs-CZ" sz="2400" b="0" smtClean="0">
                <a:cs typeface="Times New Roman" pitchFamily="18" charset="0"/>
              </a:rPr>
            </a:br>
            <a:endParaRPr lang="en-US" altLang="cs-CZ" sz="2400" b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C-More Entertainment: (</a:t>
            </a:r>
            <a:r>
              <a:rPr lang="cs-CZ" i="1" smtClean="0"/>
              <a:t>C More Entertainment AB v Linus Sandberg, C-279/13</a:t>
            </a:r>
            <a:r>
              <a:rPr lang="cs-CZ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mtClean="0"/>
              <a:t>live stream (webcasting) </a:t>
            </a:r>
            <a:r>
              <a:rPr lang="cs-CZ" u="sng" smtClean="0"/>
              <a:t>hokejových zápasů</a:t>
            </a:r>
          </a:p>
          <a:p>
            <a:pPr marL="0" indent="0">
              <a:defRPr/>
            </a:pPr>
            <a:r>
              <a:rPr lang="cs-CZ" b="1"/>
              <a:t>	</a:t>
            </a:r>
            <a:r>
              <a:rPr lang="cs-CZ" b="1" smtClean="0"/>
              <a:t>-&gt; nejde o autorské dílo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/>
              <a:t>nejde o </a:t>
            </a:r>
            <a:r>
              <a:rPr lang="cs-CZ" smtClean="0"/>
              <a:t>zpřístupňování </a:t>
            </a:r>
            <a:r>
              <a:rPr lang="cs-CZ"/>
              <a:t>veřejnosti (ve smyslu čl. 3 </a:t>
            </a:r>
            <a:r>
              <a:rPr lang="cs-CZ" smtClean="0"/>
              <a:t>odst. 2 </a:t>
            </a:r>
            <a:r>
              <a:rPr lang="cs-CZ"/>
              <a:t>Směrnice, § 18 odst. 2 AZ)</a:t>
            </a:r>
          </a:p>
          <a:p>
            <a:pPr marL="0" indent="0">
              <a:defRPr/>
            </a:pPr>
            <a:r>
              <a:rPr lang="cs-CZ" smtClean="0"/>
              <a:t>(jde o live  streaming – tedy ekvivalent televizného vysílání, není splněna podmínka „mít k němu přístup na místě a v čase podle své volby“)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mtClean="0"/>
              <a:t>jde však o sdělování veřejnosti (ve smyslu čl. 3 odst 1 Směrnice, § 18 odst. 1 AZ)</a:t>
            </a:r>
          </a:p>
          <a:p>
            <a:pPr marL="0" indent="0">
              <a:defRPr/>
            </a:pPr>
            <a:r>
              <a:rPr lang="cs-CZ" smtClean="0"/>
              <a:t> - &gt; Směrnice však nepřiznává výlučná práva na „sdělování veřejnosti“ vysílatelům tj. live streaming sportovní události (která není autorským dílem) není podle Směrnice chráněn. </a:t>
            </a:r>
          </a:p>
          <a:p>
            <a:pPr marL="0" indent="0">
              <a:defRPr/>
            </a:pPr>
            <a:endParaRPr lang="cs-CZ" smtClean="0"/>
          </a:p>
          <a:p>
            <a:pPr marL="0" indent="0">
              <a:defRPr/>
            </a:pPr>
            <a:r>
              <a:rPr lang="cs-CZ" smtClean="0"/>
              <a:t>AVŠAK SD EU uzavřel, že národní legislativa může vysílatelům posyktnout širší ochranu, než Směrnice (tj. i na úkony sdělování veřejnosti podle čl. 3 odst 1 Směrnice, § 18 odst. 1 AZ)</a:t>
            </a:r>
          </a:p>
          <a:p>
            <a:pPr marL="0" indent="0">
              <a:defRPr/>
            </a:pPr>
            <a:r>
              <a:rPr lang="cs-CZ" smtClean="0"/>
              <a:t>- &gt; </a:t>
            </a:r>
            <a:r>
              <a:rPr lang="cs-CZ" b="1" smtClean="0"/>
              <a:t>rozšířená ochrana (nejen) vysílatelů podle Autorského zákona je v souladu s právem EU</a:t>
            </a:r>
            <a:endParaRPr lang="cs-CZ" b="1"/>
          </a:p>
          <a:p>
            <a:pPr marL="0" indent="0">
              <a:defRPr/>
            </a:pPr>
            <a:endParaRPr lang="cs-CZ" smtClean="0"/>
          </a:p>
          <a:p>
            <a:pPr marL="0" indent="0">
              <a:defRPr/>
            </a:pPr>
            <a:endParaRPr lang="cs-CZ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3CEFD961-F249-46AE-AFFB-CA94CCBE2915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10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072437" cy="762000"/>
          </a:xfrm>
        </p:spPr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ZPŘÍSTUPNĚNÍ DÍLA (UPLOAD)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cs-CZ" altLang="cs-CZ" sz="2400" smtClean="0">
                <a:cs typeface="Times New Roman" pitchFamily="18" charset="0"/>
              </a:rPr>
              <a:t>všechna díla bez rozdílu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cs-CZ" altLang="cs-CZ" sz="2400" smtClean="0">
                <a:cs typeface="Times New Roman" pitchFamily="18" charset="0"/>
              </a:rPr>
              <a:t>výjimky: </a:t>
            </a: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- volná díla (gutenberg.org),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- citace,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- další nejsou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(t.j.  zahrnuje i nekomerční užití,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užití díla převzatého odjinud z Internetu atp.)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marL="0" indent="0" eaLnBrk="1" hangingPunct="1">
              <a:tabLst>
                <a:tab pos="1828800" algn="l"/>
              </a:tabLst>
            </a:pPr>
            <a:r>
              <a:rPr lang="cs-CZ" altLang="cs-CZ" sz="2400" smtClean="0">
                <a:cs typeface="Times New Roman" pitchFamily="18" charset="0"/>
              </a:rPr>
              <a:t> </a:t>
            </a:r>
            <a:endParaRPr lang="en-US" altLang="cs-CZ" sz="2400" smtClean="0"/>
          </a:p>
          <a:p>
            <a:pPr marL="0" indent="0" eaLnBrk="1" hangingPunct="1">
              <a:tabLst>
                <a:tab pos="1828800" algn="l"/>
              </a:tabLst>
            </a:pPr>
            <a:endParaRPr lang="en-US" altLang="cs-CZ" sz="240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FC8D5526-9184-42C4-BCA2-162E0E2FCFE7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11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smtClean="0">
                <a:cs typeface="Times New Roman" pitchFamily="18" charset="0"/>
              </a:rPr>
              <a:t>ZPŘÍSTUPNĚNÍ DÍLA (UPLOAD)</a:t>
            </a:r>
            <a:r>
              <a:rPr lang="en-US" altLang="cs-CZ" sz="2400" smtClean="0"/>
              <a:t> </a:t>
            </a:r>
            <a:endParaRPr lang="cs-CZ" altLang="cs-CZ" sz="24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8077200" cy="4064000"/>
          </a:xfrm>
        </p:spPr>
        <p:txBody>
          <a:bodyPr/>
          <a:lstStyle/>
          <a:p>
            <a:r>
              <a:rPr lang="cs-CZ" altLang="cs-CZ" sz="2400" smtClean="0"/>
              <a:t>Zpřístupnění jednoho díla – trestněprávní odpovědnost:</a:t>
            </a:r>
          </a:p>
          <a:p>
            <a:r>
              <a:rPr lang="cs-CZ" altLang="cs-CZ" sz="2400" smtClean="0"/>
              <a:t>	(jedno dílo na filesharingovém serveru = neoprávněný zásah do autorského práva)</a:t>
            </a:r>
          </a:p>
          <a:p>
            <a:r>
              <a:rPr lang="cs-CZ" altLang="cs-CZ" sz="2400" smtClean="0"/>
              <a:t>	NS (5 Tdo 196/2014):	</a:t>
            </a:r>
          </a:p>
          <a:p>
            <a:r>
              <a:rPr lang="cs-CZ" altLang="cs-CZ" sz="2400" smtClean="0"/>
              <a:t>		míra neoprávněného zásahu do práv chráněných 	autorským právem </a:t>
            </a:r>
            <a:r>
              <a:rPr lang="cs-CZ" altLang="cs-CZ" sz="2400" u="sng" smtClean="0"/>
              <a:t>je nižší než nepatrná</a:t>
            </a:r>
            <a:r>
              <a:rPr lang="cs-CZ" altLang="cs-CZ" sz="2400" smtClean="0"/>
              <a:t> </a:t>
            </a:r>
          </a:p>
          <a:p>
            <a:pPr algn="just"/>
            <a:r>
              <a:rPr lang="cs-CZ" altLang="cs-CZ" sz="2400" smtClean="0"/>
              <a:t>		-&gt; formální znaky přečinu </a:t>
            </a:r>
            <a:r>
              <a:rPr lang="cs-CZ" altLang="cs-CZ" sz="2400" u="sng" smtClean="0"/>
              <a:t>nejsou</a:t>
            </a:r>
            <a:r>
              <a:rPr lang="cs-CZ" altLang="cs-CZ" sz="2400" smtClean="0"/>
              <a:t> naplněny</a:t>
            </a:r>
          </a:p>
          <a:p>
            <a:r>
              <a:rPr lang="cs-CZ" altLang="cs-CZ" sz="2400" smtClean="0"/>
              <a:t>		-&gt; NEJDE o trestný čin</a:t>
            </a:r>
          </a:p>
          <a:p>
            <a:endParaRPr lang="cs-CZ" altLang="cs-CZ" sz="240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81825B7A-F80E-4B9C-AC61-808E84912BF5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12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ZPŘÍSTUPNĚNÍ DÍLA (UPLOAD)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749300" algn="l"/>
              </a:tabLst>
            </a:pPr>
            <a:endParaRPr lang="cs-CZ" altLang="cs-CZ" sz="2400" smtClean="0"/>
          </a:p>
          <a:p>
            <a:pPr marL="0" indent="0" eaLnBrk="1" hangingPunct="1">
              <a:buFontTx/>
              <a:buChar char="•"/>
              <a:tabLst>
                <a:tab pos="749300" algn="l"/>
              </a:tabLst>
            </a:pPr>
            <a:r>
              <a:rPr lang="cs-CZ" altLang="cs-CZ" sz="2400" smtClean="0"/>
              <a:t>   </a:t>
            </a:r>
            <a:r>
              <a:rPr lang="cs-CZ" altLang="cs-CZ" sz="2400" smtClean="0">
                <a:cs typeface="Times New Roman" pitchFamily="18" charset="0"/>
              </a:rPr>
              <a:t>třeba získat oprávnění (licenci)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marL="0" indent="0" eaLnBrk="1" hangingPunct="1">
              <a:buFontTx/>
              <a:buChar char="•"/>
              <a:tabLst>
                <a:tab pos="749300" algn="l"/>
              </a:tabLst>
            </a:pPr>
            <a:r>
              <a:rPr lang="cs-CZ" altLang="cs-CZ" sz="2400" smtClean="0"/>
              <a:t>   </a:t>
            </a:r>
            <a:r>
              <a:rPr lang="cs-CZ" altLang="cs-CZ" sz="2400" smtClean="0">
                <a:cs typeface="Times New Roman" pitchFamily="18" charset="0"/>
              </a:rPr>
              <a:t>praktické potíže </a:t>
            </a:r>
            <a:endParaRPr lang="cs-CZ" altLang="cs-CZ" sz="2400" smtClean="0"/>
          </a:p>
          <a:p>
            <a:pPr lvl="2" eaLnBrk="1" hangingPunct="1">
              <a:tabLst>
                <a:tab pos="749300" algn="l"/>
              </a:tabLst>
            </a:pPr>
            <a:r>
              <a:rPr lang="cs-CZ" altLang="cs-CZ" sz="2000" smtClean="0">
                <a:cs typeface="Times New Roman" pitchFamily="18" charset="0"/>
              </a:rPr>
              <a:t>kolektivní správa</a:t>
            </a:r>
            <a:r>
              <a:rPr lang="en-US" altLang="cs-CZ" sz="2000" smtClean="0"/>
              <a:t> </a:t>
            </a:r>
            <a:endParaRPr lang="cs-CZ" altLang="cs-CZ" sz="2000" smtClean="0"/>
          </a:p>
          <a:p>
            <a:pPr lvl="2" eaLnBrk="1" hangingPunct="1">
              <a:tabLst>
                <a:tab pos="749300" algn="l"/>
              </a:tabLst>
            </a:pPr>
            <a:r>
              <a:rPr lang="cs-CZ" altLang="cs-CZ" sz="2000" smtClean="0">
                <a:cs typeface="Times New Roman" pitchFamily="18" charset="0"/>
              </a:rPr>
              <a:t>různá práva k jednomu dílu</a:t>
            </a:r>
            <a:r>
              <a:rPr lang="en-US" altLang="cs-CZ" sz="2000" smtClean="0"/>
              <a:t> </a:t>
            </a:r>
            <a:endParaRPr lang="cs-CZ" altLang="cs-CZ" sz="2000" smtClean="0"/>
          </a:p>
          <a:p>
            <a:pPr marL="0" indent="0" eaLnBrk="1" hangingPunct="1">
              <a:tabLst>
                <a:tab pos="749300" algn="l"/>
              </a:tabLst>
            </a:pPr>
            <a:r>
              <a:rPr lang="en-US" altLang="cs-CZ" sz="2000" smtClean="0">
                <a:cs typeface="Times New Roman" pitchFamily="18" charset="0"/>
              </a:rPr>
              <a:t>	</a:t>
            </a:r>
            <a:r>
              <a:rPr lang="cs-CZ" altLang="cs-CZ" sz="2000" smtClean="0">
                <a:cs typeface="Times New Roman" pitchFamily="18" charset="0"/>
              </a:rPr>
              <a:t>(práva související)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4BDA8A9E-3FC9-48A2-85F0-233C5F617F3D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13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STAHOVÁNÍ DÍLA (DOWNLOAD)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1778000" algn="l"/>
              </a:tabLst>
            </a:pPr>
            <a:r>
              <a:rPr lang="cs-CZ" altLang="cs-CZ" sz="2400" smtClean="0">
                <a:cs typeface="Times New Roman" pitchFamily="18" charset="0"/>
              </a:rPr>
              <a:t>stažení koncovým uživatelem (a uložení např. na HDD)</a:t>
            </a:r>
            <a:r>
              <a:rPr lang="en-US" altLang="cs-CZ" sz="2400" smtClean="0"/>
              <a:t> </a:t>
            </a:r>
          </a:p>
          <a:p>
            <a:pPr lvl="2" eaLnBrk="1" hangingPunct="1">
              <a:tabLst>
                <a:tab pos="1778000" algn="l"/>
              </a:tabLst>
            </a:pPr>
            <a:r>
              <a:rPr lang="cs-CZ" altLang="cs-CZ" sz="2400" smtClean="0">
                <a:cs typeface="Times New Roman" pitchFamily="18" charset="0"/>
              </a:rPr>
              <a:t>rozmnožování (§ 13 AZ)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lvl="2" eaLnBrk="1" hangingPunct="1">
              <a:buFontTx/>
              <a:buNone/>
              <a:tabLst>
                <a:tab pos="1778000" algn="l"/>
              </a:tabLst>
            </a:pPr>
            <a:endParaRPr lang="cs-CZ" altLang="cs-CZ" sz="2400" smtClean="0"/>
          </a:p>
          <a:p>
            <a:pPr marL="0" indent="0" eaLnBrk="1" hangingPunct="1">
              <a:tabLst>
                <a:tab pos="1778000" algn="l"/>
              </a:tabLst>
            </a:pPr>
            <a:r>
              <a:rPr lang="cs-CZ" altLang="cs-CZ" sz="2400" smtClean="0">
                <a:cs typeface="Times New Roman" pitchFamily="18" charset="0"/>
              </a:rPr>
              <a:t>výjimky:</a:t>
            </a:r>
            <a:r>
              <a:rPr lang="en-US" altLang="cs-CZ" sz="2400" smtClean="0"/>
              <a:t> 	</a:t>
            </a:r>
            <a:r>
              <a:rPr lang="cs-CZ" altLang="cs-CZ" sz="2400" smtClean="0">
                <a:cs typeface="Times New Roman" pitchFamily="18" charset="0"/>
              </a:rPr>
              <a:t>volná díla</a:t>
            </a:r>
            <a:r>
              <a:rPr lang="en-US" altLang="cs-CZ" sz="2400" smtClean="0"/>
              <a:t> </a:t>
            </a:r>
          </a:p>
          <a:p>
            <a:pPr marL="0" indent="0" eaLnBrk="1" hangingPunct="1">
              <a:tabLst>
                <a:tab pos="17780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volná užití (pro osobní potřebu)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marL="0" indent="0" eaLnBrk="1" hangingPunct="1">
              <a:tabLst>
                <a:tab pos="1778000" algn="l"/>
              </a:tabLst>
            </a:pPr>
            <a:endParaRPr lang="cs-CZ" altLang="cs-CZ" sz="2400" noProof="1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316F55EC-F68F-4D01-8D85-7BAB66E3B83B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14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81000" indent="-381000" eaLnBrk="1" hangingPunct="1"/>
            <a:r>
              <a:rPr lang="cs-CZ" altLang="cs-CZ" sz="3200" b="0" smtClean="0">
                <a:cs typeface="Times New Roman" pitchFamily="18" charset="0"/>
              </a:rPr>
              <a:t>STAHOVÁNÍ DÍLA (DOWNLOAD)</a:t>
            </a:r>
            <a:r>
              <a:rPr lang="en-US" altLang="cs-CZ" sz="2400" b="0" smtClean="0"/>
              <a:t> </a:t>
            </a:r>
            <a:r>
              <a:rPr lang="cs-CZ" altLang="cs-CZ" sz="2400" b="0" smtClean="0"/>
              <a:t/>
            </a:r>
            <a:br>
              <a:rPr lang="cs-CZ" altLang="cs-CZ" sz="2400" b="0" smtClean="0"/>
            </a:br>
            <a:endParaRPr lang="cs-CZ" altLang="cs-CZ" sz="2400" b="0" noProof="1" smtClean="0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volná užití ( § 30 AZ)</a:t>
            </a:r>
            <a:r>
              <a:rPr lang="en-US" altLang="cs-CZ" sz="2400" smtClean="0"/>
              <a:t> </a:t>
            </a:r>
          </a:p>
          <a:p>
            <a:pPr lvl="1" eaLnBrk="1" hangingPunct="1"/>
            <a:r>
              <a:rPr lang="cs-CZ" altLang="cs-CZ" sz="2400" smtClean="0">
                <a:cs typeface="Times New Roman" pitchFamily="18" charset="0"/>
              </a:rPr>
              <a:t>software a el. databáze (NE) vs. ostatní (ANO)</a:t>
            </a:r>
            <a:r>
              <a:rPr lang="en-US" altLang="cs-CZ" sz="2400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podmínky aplikace:</a:t>
            </a:r>
            <a:r>
              <a:rPr lang="en-US" altLang="cs-CZ" sz="2400" smtClean="0"/>
              <a:t> 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jiné dílo než software / el. databáze</a:t>
            </a:r>
            <a:r>
              <a:rPr lang="en-US" altLang="cs-CZ" sz="2400" smtClean="0"/>
              <a:t> 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fyzická osoba</a:t>
            </a:r>
            <a:r>
              <a:rPr lang="en-US" altLang="cs-CZ" sz="2400" smtClean="0"/>
              <a:t> 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osobní potřeba (např. ne pro podnikání)</a:t>
            </a:r>
            <a:r>
              <a:rPr lang="en-US" altLang="cs-CZ" sz="2400" smtClean="0"/>
              <a:t> 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žádný jiný účel (zákaz např.dále půjčovat/ šířit)</a:t>
            </a:r>
            <a:r>
              <a:rPr lang="en-US" altLang="cs-CZ" sz="2400" smtClean="0"/>
              <a:t> 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? pouze jedna rozmnoženina ?</a:t>
            </a:r>
            <a:r>
              <a:rPr lang="en-US" altLang="cs-CZ" sz="2400" smtClean="0"/>
              <a:t> </a:t>
            </a:r>
            <a:r>
              <a:rPr lang="cs-CZ" altLang="cs-CZ" sz="2400" smtClean="0"/>
              <a:t>(NE - 5 Tdo 234/2009)</a:t>
            </a:r>
          </a:p>
          <a:p>
            <a:pPr lvl="2" eaLnBrk="1" hangingPunct="1"/>
            <a:r>
              <a:rPr lang="cs-CZ" altLang="cs-CZ" sz="2400" smtClean="0"/>
              <a:t>třístupňový test</a:t>
            </a:r>
            <a:endParaRPr lang="cs-CZ" altLang="cs-CZ" sz="2400" noProof="1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CCF3E5DD-E005-44B0-A9FB-F80AB3467B62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15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STAHOVÁNÍ DÍLA (DOWNLOAD)</a:t>
            </a:r>
            <a:r>
              <a:rPr lang="en-US" altLang="cs-CZ" sz="2400" smtClean="0"/>
              <a:t> </a:t>
            </a:r>
            <a:r>
              <a:rPr lang="cs-CZ" altLang="cs-CZ" sz="2400" smtClean="0"/>
              <a:t>	</a:t>
            </a:r>
            <a:endParaRPr lang="cs-CZ" altLang="cs-CZ" sz="2400" noProof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volná užití (§ 30)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/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spor: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„legální“ vs. „nelegální“ zdroj (§ 29 AZ)</a:t>
            </a: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třístupňový test</a:t>
            </a:r>
            <a:r>
              <a:rPr lang="en-US" altLang="cs-CZ" sz="2400" smtClean="0">
                <a:cs typeface="Times New Roman" pitchFamily="18" charset="0"/>
              </a:rPr>
              <a:t> </a:t>
            </a:r>
            <a:r>
              <a:rPr lang="cs-CZ" altLang="cs-CZ" sz="2400" smtClean="0">
                <a:cs typeface="Times New Roman" pitchFamily="18" charset="0"/>
              </a:rPr>
              <a:t> (§ 29/1 AZ)</a:t>
            </a:r>
          </a:p>
          <a:p>
            <a:pPr marL="0" indent="0" eaLnBrk="1" hangingPunct="1"/>
            <a:r>
              <a:rPr lang="cs-CZ" altLang="cs-CZ" sz="1800" smtClean="0">
                <a:cs typeface="Times New Roman" pitchFamily="18" charset="0"/>
              </a:rPr>
              <a:t>(výjimka v zákoně, užití není v rozporu s běžným užitím díla, nejsou nepřiměřeně dotčeny opr. zájmy autora)</a:t>
            </a: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Rozsudek NS 5 Tdo 234/2009 (legalita zdroje nehraje roli)</a:t>
            </a: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vs.</a:t>
            </a:r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C-435/12 </a:t>
            </a:r>
            <a:r>
              <a:rPr lang="cs-CZ" altLang="cs-CZ" sz="2400" i="1" smtClean="0">
                <a:cs typeface="Times New Roman" pitchFamily="18" charset="0"/>
              </a:rPr>
              <a:t>ACI ADAM E.A</a:t>
            </a:r>
            <a:r>
              <a:rPr lang="cs-CZ" altLang="cs-CZ" sz="2400" smtClean="0">
                <a:cs typeface="Times New Roman" pitchFamily="18" charset="0"/>
              </a:rPr>
              <a:t>.</a:t>
            </a:r>
          </a:p>
          <a:p>
            <a:pPr marL="0" indent="0" eaLnBrk="1" hangingPunct="1"/>
            <a:endParaRPr lang="cs-CZ" altLang="cs-CZ" sz="2400" smtClean="0"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4AC17496-016C-4972-BD32-5B2B15C0B951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16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STAHOVÁNÍ DÍLA (DOWNLOAD)</a:t>
            </a:r>
            <a:r>
              <a:rPr lang="en-US" altLang="cs-CZ" sz="3200" smtClean="0"/>
              <a:t> </a:t>
            </a:r>
            <a:r>
              <a:rPr lang="cs-CZ" altLang="cs-CZ" sz="1600" smtClean="0"/>
              <a:t>	</a:t>
            </a:r>
            <a:endParaRPr lang="cs-CZ" alt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cs-CZ" smtClean="0">
                <a:cs typeface="Times New Roman" pitchFamily="18" charset="0"/>
              </a:rPr>
              <a:t>Rozsudek NS 5 Tdo 234/2009</a:t>
            </a:r>
            <a:endParaRPr lang="en-US" smtClean="0">
              <a:cs typeface="Times New Roman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cs-CZ" smtClean="0">
                <a:cs typeface="Times New Roman" pitchFamily="18" charset="0"/>
              </a:rPr>
              <a:t>úmyslný trestný čin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cs-CZ" smtClean="0">
                <a:cs typeface="Times New Roman" pitchFamily="18" charset="0"/>
              </a:rPr>
              <a:t>skutečná vědomost o protiprávnosti jednání (tj.  stahováním z nelegálního zdroje dochází k neoprávněnému užití autorského díla)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cs-CZ" smtClean="0">
                <a:cs typeface="Times New Roman" pitchFamily="18" charset="0"/>
              </a:rPr>
              <a:t>nejistý výklad autorského zákona nelze použít v neprospěch obviněného</a:t>
            </a:r>
            <a:endParaRPr lang="en-US"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cs-CZ" smtClean="0">
              <a:cs typeface="Times New Roman" pitchFamily="18" charset="0"/>
            </a:endParaRPr>
          </a:p>
          <a:p>
            <a:pPr marL="0" indent="0" eaLnBrk="1" hangingPunct="1">
              <a:defRPr/>
            </a:pPr>
            <a:r>
              <a:rPr lang="cs-CZ" smtClean="0">
                <a:cs typeface="Times New Roman" pitchFamily="18" charset="0"/>
              </a:rPr>
              <a:t>C-435/12 </a:t>
            </a:r>
            <a:r>
              <a:rPr lang="cs-CZ" i="1" smtClean="0">
                <a:cs typeface="Times New Roman" pitchFamily="18" charset="0"/>
              </a:rPr>
              <a:t>ACI ADAM E.A.</a:t>
            </a:r>
          </a:p>
          <a:p>
            <a:pPr>
              <a:buFontTx/>
              <a:buChar char="-"/>
              <a:defRPr/>
            </a:pPr>
            <a:r>
              <a:rPr lang="cs-CZ" smtClean="0"/>
              <a:t>pro účely výjimky užití pro osobní potřebu je třeba odslišovat legální a nelegální zdroj</a:t>
            </a:r>
          </a:p>
          <a:p>
            <a:pPr>
              <a:buFontTx/>
              <a:buChar char="-"/>
              <a:defRPr/>
            </a:pPr>
            <a:r>
              <a:rPr lang="cs-CZ" smtClean="0"/>
              <a:t>výjimka se vztahuje </a:t>
            </a:r>
            <a:r>
              <a:rPr lang="cs-CZ" u="sng" smtClean="0"/>
              <a:t>pouze</a:t>
            </a:r>
            <a:r>
              <a:rPr lang="cs-CZ" smtClean="0"/>
              <a:t> na pořízení rozmnoženiny z legálního zdroje</a:t>
            </a:r>
          </a:p>
          <a:p>
            <a:pPr>
              <a:buFontTx/>
              <a:buChar char="-"/>
              <a:defRPr/>
            </a:pPr>
            <a:endParaRPr lang="cs-CZ"/>
          </a:p>
          <a:p>
            <a:pPr marL="0" indent="0">
              <a:defRPr/>
            </a:pPr>
            <a:r>
              <a:rPr lang="cs-CZ" smtClean="0"/>
              <a:t>??? jak dalece musí uživatel „zkoumat legálnost zdroje“ a jak posoudit jeho „vědomost o legálnosti / nelegálnosti zdroje“</a:t>
            </a:r>
          </a:p>
          <a:p>
            <a:pPr marL="0" indent="0">
              <a:defRPr/>
            </a:pPr>
            <a:r>
              <a:rPr lang="cs-CZ" smtClean="0"/>
              <a:t>trestní vs. soukromoprávní odpovědnost</a:t>
            </a:r>
            <a:endParaRPr lang="cs-CZ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3555295D-4918-437C-AF56-658DDEC2188E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17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POSKYTOVÁNÍ ODKAZU (hyperlinking)</a:t>
            </a:r>
            <a:r>
              <a:rPr lang="en-US" altLang="cs-CZ" smtClean="0"/>
              <a:t> </a:t>
            </a:r>
            <a:endParaRPr lang="en-US" altLang="cs-CZ" noProof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87825"/>
          </a:xfrm>
        </p:spPr>
        <p:txBody>
          <a:bodyPr/>
          <a:lstStyle/>
          <a:p>
            <a:pPr marL="0" indent="0" eaLnBrk="1" hangingPunct="1">
              <a:buFontTx/>
              <a:buChar char="•"/>
              <a:tabLst>
                <a:tab pos="292100" algn="l"/>
              </a:tabLst>
            </a:pPr>
            <a:r>
              <a:rPr lang="cs-CZ" altLang="cs-CZ" sz="2400" smtClean="0"/>
              <a:t>   </a:t>
            </a:r>
            <a:r>
              <a:rPr lang="cs-CZ" altLang="cs-CZ" sz="2400" smtClean="0">
                <a:cs typeface="Times New Roman" pitchFamily="18" charset="0"/>
              </a:rPr>
              <a:t>je poskytnutí odkazu (hyperlinking) na dílo jeho užitím?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tabLst>
                <a:tab pos="2921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(např. jeho sdělováním veřejnosti)? </a:t>
            </a: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buFontTx/>
              <a:buChar char="•"/>
              <a:tabLst>
                <a:tab pos="2921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je poskytnutí odkazu (hyperlinking) na neoprávněné </a:t>
            </a: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zpřístupněné dílo</a:t>
            </a: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(např. pirátské stránky) postižitelné?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marL="0" indent="0" eaLnBrk="1" hangingPunct="1">
              <a:tabLst>
                <a:tab pos="292100" algn="l"/>
              </a:tabLst>
            </a:pPr>
            <a:endParaRPr lang="cs-CZ" altLang="cs-CZ" sz="2400" smtClean="0">
              <a:cs typeface="Times New Roman" pitchFamily="18" charset="0"/>
            </a:endParaRPr>
          </a:p>
          <a:p>
            <a:pPr marL="0" indent="0" eaLnBrk="1" hangingPunct="1">
              <a:tabLst>
                <a:tab pos="292100" algn="l"/>
              </a:tabLst>
            </a:pPr>
            <a:r>
              <a:rPr lang="cs-CZ" altLang="cs-CZ" sz="2400" smtClean="0">
                <a:cs typeface="Times New Roman" pitchFamily="18" charset="0"/>
              </a:rPr>
              <a:t>Rozhodnutí SD EU: 	C-466/12 SVENSSON E.A.</a:t>
            </a:r>
            <a:br>
              <a:rPr lang="cs-CZ" altLang="cs-CZ" sz="2400" smtClean="0">
                <a:cs typeface="Times New Roman" pitchFamily="18" charset="0"/>
              </a:rPr>
            </a:br>
            <a:r>
              <a:rPr lang="cs-CZ" altLang="cs-CZ" sz="2400" smtClean="0">
                <a:cs typeface="Times New Roman" pitchFamily="18" charset="0"/>
              </a:rPr>
              <a:t>				C-348/13 Bestwater International  					(embedding)</a:t>
            </a:r>
          </a:p>
          <a:p>
            <a:pPr marL="0" indent="0" eaLnBrk="1" hangingPunct="1">
              <a:tabLst>
                <a:tab pos="292100" algn="l"/>
              </a:tabLst>
            </a:pPr>
            <a:r>
              <a:rPr lang="cs-CZ" altLang="cs-CZ" sz="2400" smtClean="0">
                <a:cs typeface="Times New Roman" pitchFamily="18" charset="0"/>
              </a:rPr>
              <a:t>				C-160/15 </a:t>
            </a:r>
            <a:r>
              <a:rPr lang="cs-CZ" altLang="cs-CZ" sz="2400">
                <a:cs typeface="Times New Roman" pitchFamily="18" charset="0"/>
              </a:rPr>
              <a:t>GS Media </a:t>
            </a:r>
            <a:r>
              <a:rPr lang="cs-CZ" altLang="cs-CZ" sz="2400" smtClean="0">
                <a:cs typeface="Times New Roman" pitchFamily="18" charset="0"/>
              </a:rPr>
              <a:t>(legalita zdroje)</a:t>
            </a:r>
            <a:endParaRPr lang="cs-CZ" altLang="cs-CZ" sz="2400">
              <a:cs typeface="Times New Roman" pitchFamily="18" charset="0"/>
            </a:endParaRPr>
          </a:p>
          <a:p>
            <a:pPr marL="0" indent="0" eaLnBrk="1" hangingPunct="1">
              <a:tabLst>
                <a:tab pos="292100" algn="l"/>
              </a:tabLst>
            </a:pPr>
            <a:r>
              <a:rPr lang="cs-CZ" altLang="cs-CZ" sz="2400" smtClean="0">
                <a:cs typeface="Times New Roman" pitchFamily="18" charset="0"/>
              </a:rPr>
              <a:t>Původně též:		C-279/13 C More Entertainment</a:t>
            </a:r>
          </a:p>
          <a:p>
            <a:pPr marL="0" indent="0" eaLnBrk="1" hangingPunct="1">
              <a:tabLst>
                <a:tab pos="292100" algn="l"/>
              </a:tabLst>
            </a:pPr>
            <a:endParaRPr lang="cs-CZ" altLang="cs-CZ" sz="2400" smtClean="0">
              <a:cs typeface="Times New Roman" pitchFamily="18" charset="0"/>
            </a:endParaRPr>
          </a:p>
          <a:p>
            <a:pPr marL="0" indent="0" eaLnBrk="1" hangingPunct="1">
              <a:tabLst>
                <a:tab pos="292100" algn="l"/>
              </a:tabLst>
            </a:pP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tabLst>
                <a:tab pos="292100" algn="l"/>
              </a:tabLst>
            </a:pPr>
            <a:endParaRPr lang="en-US" altLang="cs-CZ" sz="2400" noProof="1" smtClean="0"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ADE03480-5FE3-4ADC-AD87-B9D398B5000D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18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POSKYTOVÁNÍ ODKAZU (hyperlinking)</a:t>
            </a:r>
            <a:r>
              <a:rPr lang="en-US" altLang="cs-CZ" sz="3200" smtClean="0"/>
              <a:t> </a:t>
            </a:r>
            <a:endParaRPr lang="cs-CZ" altLang="cs-CZ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077200" cy="4392488"/>
          </a:xfrm>
        </p:spPr>
        <p:txBody>
          <a:bodyPr/>
          <a:lstStyle/>
          <a:p>
            <a:pPr>
              <a:defRPr/>
            </a:pPr>
            <a:r>
              <a:rPr lang="cs-CZ" altLang="cs-CZ" sz="2400" i="1" smtClean="0">
                <a:cs typeface="Times New Roman" pitchFamily="18" charset="0"/>
              </a:rPr>
              <a:t>C-466/12 SVENSSON E.A.</a:t>
            </a:r>
          </a:p>
          <a:p>
            <a:pPr marL="0">
              <a:defRPr/>
            </a:pPr>
            <a:r>
              <a:rPr lang="cs-CZ" altLang="cs-CZ" sz="2400" smtClean="0">
                <a:cs typeface="Times New Roman" pitchFamily="18" charset="0"/>
              </a:rPr>
              <a:t>Článek 3 odst. 1 směrnice Evropského parlamentu a Rady 2001/29/ES ze dne 22. května 2001 o harmonizaci určitých aspektů autorského práva a práv s ním souvisejících v informační společnosti musí být vykládán v tom smyslu, že skutečnost, že jsou na jedné internetové stránce uvedeny </a:t>
            </a:r>
            <a:r>
              <a:rPr lang="cs-CZ" altLang="cs-CZ" sz="2400" b="1" smtClean="0">
                <a:cs typeface="Times New Roman" pitchFamily="18" charset="0"/>
              </a:rPr>
              <a:t>hypertextové odkazy </a:t>
            </a:r>
            <a:r>
              <a:rPr lang="cs-CZ" altLang="cs-CZ" sz="2400" smtClean="0">
                <a:cs typeface="Times New Roman" pitchFamily="18" charset="0"/>
              </a:rPr>
              <a:t>na díla, která jsou </a:t>
            </a:r>
            <a:r>
              <a:rPr lang="cs-CZ" altLang="cs-CZ" sz="2400" b="1" smtClean="0">
                <a:cs typeface="Times New Roman" pitchFamily="18" charset="0"/>
              </a:rPr>
              <a:t>volně dostupná </a:t>
            </a:r>
            <a:r>
              <a:rPr lang="cs-CZ" altLang="cs-CZ" sz="2400" smtClean="0">
                <a:cs typeface="Times New Roman" pitchFamily="18" charset="0"/>
              </a:rPr>
              <a:t>na jiné internetové stránce, nepředstavuje sdělování veřejnosti podle tohoto ustanovení.</a:t>
            </a:r>
          </a:p>
          <a:p>
            <a:pPr marL="0">
              <a:defRPr/>
            </a:pPr>
            <a:r>
              <a:rPr lang="cs-CZ" altLang="cs-CZ" sz="2000" smtClean="0">
                <a:cs typeface="Times New Roman" pitchFamily="18" charset="0"/>
              </a:rPr>
              <a:t>V AJ: </a:t>
            </a:r>
            <a:r>
              <a:rPr lang="cs-CZ" altLang="cs-CZ" sz="2000" b="1" smtClean="0">
                <a:cs typeface="Times New Roman" pitchFamily="18" charset="0"/>
              </a:rPr>
              <a:t>clickable links</a:t>
            </a:r>
            <a:r>
              <a:rPr lang="cs-CZ" altLang="cs-CZ" sz="2000" smtClean="0">
                <a:cs typeface="Times New Roman" pitchFamily="18" charset="0"/>
              </a:rPr>
              <a:t>, v NJ: </a:t>
            </a:r>
            <a:r>
              <a:rPr lang="cs-CZ" altLang="cs-CZ" sz="2000" b="1" smtClean="0">
                <a:cs typeface="Times New Roman" pitchFamily="18" charset="0"/>
              </a:rPr>
              <a:t>anklickbare Links;</a:t>
            </a:r>
          </a:p>
          <a:p>
            <a:pPr marL="0">
              <a:defRPr/>
            </a:pPr>
            <a:r>
              <a:rPr lang="cs-CZ" altLang="cs-CZ" sz="2400" smtClean="0">
                <a:cs typeface="Times New Roman" pitchFamily="18" charset="0"/>
              </a:rPr>
              <a:t>-&gt; koncept </a:t>
            </a:r>
            <a:r>
              <a:rPr lang="cs-CZ" altLang="cs-CZ" sz="2400">
                <a:cs typeface="Times New Roman" pitchFamily="18" charset="0"/>
              </a:rPr>
              <a:t>„ </a:t>
            </a:r>
            <a:r>
              <a:rPr lang="cs-CZ" altLang="cs-CZ" sz="2400" b="1" u="sng">
                <a:cs typeface="Times New Roman" pitchFamily="18" charset="0"/>
              </a:rPr>
              <a:t>tzv</a:t>
            </a:r>
            <a:r>
              <a:rPr lang="cs-CZ" altLang="cs-CZ" sz="2400" b="1" u="sng" smtClean="0">
                <a:cs typeface="Times New Roman" pitchFamily="18" charset="0"/>
              </a:rPr>
              <a:t>. nové </a:t>
            </a:r>
            <a:r>
              <a:rPr lang="cs-CZ" altLang="cs-CZ" sz="2400" b="1" u="sng">
                <a:cs typeface="Times New Roman" pitchFamily="18" charset="0"/>
              </a:rPr>
              <a:t>veřejnosti</a:t>
            </a:r>
            <a:r>
              <a:rPr lang="cs-CZ" altLang="cs-CZ" sz="2400">
                <a:cs typeface="Times New Roman" pitchFamily="18" charset="0"/>
              </a:rPr>
              <a:t>“</a:t>
            </a:r>
          </a:p>
          <a:p>
            <a:pPr>
              <a:defRPr/>
            </a:pPr>
            <a:endParaRPr lang="cs-CZ" sz="2400" i="1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13ECA8A4-F077-4517-950E-6683A22F9698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19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smtClean="0"/>
              <a:t>Internet a autorské právo I - Užití díla prostřednictvím internetu</a:t>
            </a:r>
          </a:p>
          <a:p>
            <a:pPr>
              <a:defRPr/>
            </a:pPr>
            <a:endParaRPr lang="cs-CZ" sz="280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smtClean="0"/>
              <a:t>Internet </a:t>
            </a:r>
            <a:r>
              <a:rPr lang="cs-CZ" sz="2800"/>
              <a:t>a autorské právo </a:t>
            </a:r>
            <a:r>
              <a:rPr lang="cs-CZ" sz="2800" smtClean="0"/>
              <a:t>I - Odpovědnost za obsah zpřístupněný na internetu</a:t>
            </a:r>
          </a:p>
          <a:p>
            <a:pPr lvl="2">
              <a:defRPr/>
            </a:pPr>
            <a:r>
              <a:rPr lang="cs-CZ" sz="2600" smtClean="0"/>
              <a:t>Odpovědnost a vlastní obsah</a:t>
            </a:r>
          </a:p>
          <a:p>
            <a:pPr lvl="2">
              <a:defRPr/>
            </a:pPr>
            <a:r>
              <a:rPr lang="cs-CZ" sz="2600" smtClean="0"/>
              <a:t>Odpovědnost za cizí obsah</a:t>
            </a:r>
          </a:p>
          <a:p>
            <a:pPr marL="0" lvl="2" indent="0">
              <a:buNone/>
              <a:defRPr/>
            </a:pPr>
            <a:r>
              <a:rPr lang="cs-CZ" sz="2400" i="1">
                <a:cs typeface="Times New Roman" pitchFamily="18" charset="0"/>
              </a:rPr>
              <a:t>	</a:t>
            </a:r>
            <a:r>
              <a:rPr lang="cs-CZ" sz="2400" i="1" smtClean="0">
                <a:cs typeface="Times New Roman" pitchFamily="18" charset="0"/>
              </a:rPr>
              <a:t>= Odpovědnost </a:t>
            </a:r>
            <a:r>
              <a:rPr lang="cs-CZ" sz="2400" i="1">
                <a:cs typeface="Times New Roman" pitchFamily="18" charset="0"/>
              </a:rPr>
              <a:t>uživatelů a ISP (JUDr. Císařová)</a:t>
            </a:r>
            <a:r>
              <a:rPr lang="en-US" sz="2400" i="1">
                <a:cs typeface="Times New Roman" pitchFamily="18" charset="0"/>
              </a:rPr>
              <a:t> </a:t>
            </a:r>
            <a:endParaRPr lang="cs-CZ" sz="2400" i="1"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cs-CZ" sz="2800" smtClean="0"/>
          </a:p>
          <a:p>
            <a:pPr marL="0" indent="0">
              <a:defRPr/>
            </a:pPr>
            <a:endParaRPr lang="cs-CZ" sz="2800" smtClean="0"/>
          </a:p>
          <a:p>
            <a:pPr>
              <a:buFontTx/>
              <a:buChar char="-"/>
              <a:defRPr/>
            </a:pPr>
            <a:endParaRPr lang="cs-CZ" sz="2800"/>
          </a:p>
          <a:p>
            <a:pPr marL="0" indent="0">
              <a:defRPr/>
            </a:pPr>
            <a:endParaRPr lang="cs-CZ" smtClean="0"/>
          </a:p>
          <a:p>
            <a:pPr>
              <a:buFontTx/>
              <a:buChar char="-"/>
              <a:defRPr/>
            </a:pPr>
            <a:endParaRPr lang="cs-CZ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</a:t>
            </a:r>
            <a:r>
              <a:rPr lang="cs-CZ" altLang="cs-CZ" sz="1100" smtClean="0">
                <a:latin typeface="Arial" charset="0"/>
                <a:cs typeface="Arial" charset="0"/>
              </a:rPr>
              <a:t>16</a:t>
            </a:r>
            <a:r>
              <a:rPr lang="en-GB" altLang="cs-CZ" sz="1100" smtClean="0">
                <a:latin typeface="Arial" charset="0"/>
                <a:cs typeface="Arial" charset="0"/>
              </a:rPr>
              <a:t>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755DBBDC-B89A-44A5-A6B7-1E5A52C706FD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072437" cy="762000"/>
          </a:xfrm>
        </p:spPr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povaha odkazu (běžný odkaz vs. embedded link)</a:t>
            </a:r>
            <a:endParaRPr lang="cs-CZ" altLang="cs-CZ" sz="32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403725"/>
          </a:xfrm>
        </p:spPr>
        <p:txBody>
          <a:bodyPr/>
          <a:lstStyle/>
          <a:p>
            <a:pPr marL="0" indent="0">
              <a:defRPr/>
            </a:pPr>
            <a:endParaRPr lang="cs-CZ" altLang="cs-CZ" sz="2400" smtClean="0"/>
          </a:p>
          <a:p>
            <a:pPr marL="0" indent="0">
              <a:defRPr/>
            </a:pPr>
            <a:r>
              <a:rPr lang="cs-CZ" altLang="cs-CZ" sz="2400" smtClean="0"/>
              <a:t>??? běžný (klikatelný) odkaz vs. embedded link (inlining)</a:t>
            </a:r>
          </a:p>
          <a:p>
            <a:pPr marL="0" indent="0">
              <a:defRPr/>
            </a:pPr>
            <a:endParaRPr lang="cs-CZ" altLang="cs-CZ" sz="2400" smtClean="0"/>
          </a:p>
          <a:p>
            <a:pPr>
              <a:buFontTx/>
              <a:buChar char="•"/>
              <a:defRPr/>
            </a:pPr>
            <a:r>
              <a:rPr lang="cs-CZ" altLang="cs-CZ" sz="2400" smtClean="0"/>
              <a:t>co to je „volně dostupný“  (pojem „nové veřejnosti“)</a:t>
            </a:r>
          </a:p>
          <a:p>
            <a:pPr>
              <a:buFontTx/>
              <a:buChar char="•"/>
              <a:defRPr/>
            </a:pPr>
            <a:r>
              <a:rPr lang="cs-CZ" altLang="cs-CZ" sz="2400" u="sng" smtClean="0"/>
              <a:t>Svensson</a:t>
            </a:r>
            <a:r>
              <a:rPr lang="cs-CZ" altLang="cs-CZ" sz="2400" smtClean="0"/>
              <a:t>: nečiní rozdíl v užité technologii, </a:t>
            </a:r>
            <a:r>
              <a:rPr lang="cs-CZ" altLang="cs-CZ" sz="2400" b="1" smtClean="0"/>
              <a:t>nejde o užití díla</a:t>
            </a:r>
            <a:r>
              <a:rPr lang="cs-CZ" altLang="cs-CZ" sz="2400" smtClean="0"/>
              <a:t>, </a:t>
            </a:r>
            <a:r>
              <a:rPr lang="cs-CZ" altLang="cs-CZ" sz="2400" b="1" smtClean="0"/>
              <a:t>pokud nejde o případ sdělování </a:t>
            </a:r>
            <a:r>
              <a:rPr lang="cs-CZ" altLang="cs-CZ" sz="2400" b="1" u="sng" smtClean="0"/>
              <a:t>nové veřejnosti</a:t>
            </a:r>
            <a:r>
              <a:rPr lang="cs-CZ" altLang="cs-CZ" sz="2400" u="sng" smtClean="0"/>
              <a:t> </a:t>
            </a:r>
            <a:r>
              <a:rPr lang="cs-CZ" altLang="cs-CZ" sz="2400" smtClean="0"/>
              <a:t>(např. obejitím technické ochrany, která umožňovala přístup k dílu jen registrovaným uživatelům - paywall)</a:t>
            </a:r>
          </a:p>
          <a:p>
            <a:pPr>
              <a:defRPr/>
            </a:pPr>
            <a:endParaRPr lang="cs-CZ" altLang="cs-CZ" sz="240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ACF37C70-0074-4DAA-919F-A248436EC2E2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20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072437" cy="762000"/>
          </a:xfrm>
        </p:spPr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povaha odkazu (embedding)</a:t>
            </a:r>
            <a:endParaRPr lang="de-DE" altLang="cs-CZ" sz="32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9750" y="1916113"/>
            <a:ext cx="8077200" cy="4064000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400" i="1" smtClean="0">
                <a:cs typeface="Times New Roman" pitchFamily="18" charset="0"/>
              </a:rPr>
              <a:t>C-348/13 Bestwater International </a:t>
            </a:r>
          </a:p>
          <a:p>
            <a:pPr>
              <a:buFontTx/>
              <a:buChar char="•"/>
              <a:defRPr/>
            </a:pPr>
            <a:r>
              <a:rPr lang="cs-CZ" altLang="cs-CZ" sz="2400" smtClean="0"/>
              <a:t>specificky se zabývá </a:t>
            </a:r>
            <a:r>
              <a:rPr lang="cs-CZ" altLang="cs-CZ" sz="2400" b="1" smtClean="0"/>
              <a:t>embedded</a:t>
            </a:r>
            <a:r>
              <a:rPr lang="cs-CZ" altLang="cs-CZ" sz="2400" smtClean="0"/>
              <a:t> linkem </a:t>
            </a:r>
          </a:p>
          <a:p>
            <a:pPr>
              <a:defRPr/>
            </a:pPr>
            <a:r>
              <a:rPr lang="cs-CZ" altLang="cs-CZ" sz="1800" smtClean="0"/>
              <a:t>	tj. je užitím díla, pokud do své stránky pomocí embedded linku vložím video např. z YouTube?</a:t>
            </a:r>
          </a:p>
          <a:p>
            <a:pPr>
              <a:defRPr/>
            </a:pPr>
            <a:r>
              <a:rPr lang="cs-CZ" altLang="cs-CZ" sz="2400" smtClean="0"/>
              <a:t>	Samo o sobě není užitím díla, pokud (i) na stránce kde je (embedded) obsah originálně zpřístupněn, je tento obsah veřejnosti volně k dispozici (t.j. přístup k němu není omezen) a tedy nejde o novou veřejnost a (ii) nedošlo k použití </a:t>
            </a:r>
            <a:r>
              <a:rPr lang="cs-CZ" altLang="cs-CZ" sz="2400" u="sng" smtClean="0"/>
              <a:t>jiných technických prostředků</a:t>
            </a:r>
            <a:r>
              <a:rPr lang="cs-CZ" altLang="cs-CZ" sz="2400" smtClean="0"/>
              <a:t> k sdělování díla než při originálním zpřístupnění. (viz TV Catchup – viz dále)</a:t>
            </a:r>
          </a:p>
          <a:p>
            <a:pPr>
              <a:defRPr/>
            </a:pPr>
            <a:r>
              <a:rPr lang="cs-CZ" altLang="cs-CZ" sz="2400" i="1" smtClean="0"/>
              <a:t>	Navazuje na Svensson, proto soud nerozhodl rozsudkem</a:t>
            </a:r>
          </a:p>
          <a:p>
            <a:pPr>
              <a:defRPr/>
            </a:pPr>
            <a:endParaRPr lang="cs-CZ" altLang="cs-CZ" sz="2400" smtClean="0"/>
          </a:p>
          <a:p>
            <a:pPr>
              <a:defRPr/>
            </a:pPr>
            <a:r>
              <a:rPr lang="cs-CZ" altLang="cs-CZ" sz="2400" smtClean="0"/>
              <a:t>	</a:t>
            </a:r>
            <a:endParaRPr lang="de-DE" altLang="cs-C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9EC90A0B-D7BB-4883-AE8C-E6944DD17983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21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/>
              <a:t>odkaz na legální vs. nelegální obsah</a:t>
            </a:r>
            <a:endParaRPr lang="cs-CZ" altLang="cs-CZ" sz="320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??? hraje roli, zda bylo odkazované dílo zpřístupněné legálně či nelegálně???  -</a:t>
            </a:r>
            <a:r>
              <a:rPr lang="cs-CZ" altLang="cs-CZ" sz="2400" i="1" smtClean="0"/>
              <a:t> Svensson: byla posuzována situace, kdy dílo bylo zpřístupněno oprávněně, změnil by se závěr, kdyby tomu bylo jinak?</a:t>
            </a:r>
          </a:p>
          <a:p>
            <a:endParaRPr lang="cs-CZ" altLang="cs-CZ" sz="2400" i="1"/>
          </a:p>
          <a:p>
            <a:endParaRPr lang="cs-CZ" sz="2400" smtClean="0"/>
          </a:p>
          <a:p>
            <a:endParaRPr lang="cs-CZ" sz="2400" smtClean="0"/>
          </a:p>
          <a:p>
            <a:endParaRPr lang="cs-CZ" altLang="cs-CZ" sz="2400" i="1" smtClean="0"/>
          </a:p>
          <a:p>
            <a:endParaRPr lang="cs-CZ" altLang="cs-C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91E0AA49-6EA6-4335-9669-5131A829011E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22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072438" cy="762000"/>
          </a:xfrm>
        </p:spPr>
        <p:txBody>
          <a:bodyPr/>
          <a:lstStyle/>
          <a:p>
            <a:r>
              <a:rPr lang="cs-CZ" altLang="cs-CZ" sz="3200" b="0" smtClean="0"/>
              <a:t>odkaz na legální vs. nelegální obsah</a:t>
            </a:r>
            <a:endParaRPr lang="de-DE" altLang="cs-CZ" sz="3200" b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077200" cy="4064000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400" i="1"/>
              <a:t>C-160/15 GS Media </a:t>
            </a:r>
            <a:endParaRPr lang="cs-CZ" altLang="cs-CZ" sz="2400" i="1" smtClean="0"/>
          </a:p>
          <a:p>
            <a:pPr marL="0" indent="0">
              <a:defRPr/>
            </a:pPr>
            <a:r>
              <a:rPr lang="cs-CZ" altLang="cs-CZ" sz="2400"/>
              <a:t> odkaz na nelegálně zpřístupněný </a:t>
            </a:r>
            <a:r>
              <a:rPr lang="cs-CZ" altLang="cs-CZ" sz="2400" smtClean="0"/>
              <a:t>obsah:</a:t>
            </a:r>
            <a:endParaRPr lang="cs-CZ" altLang="cs-CZ" sz="2400"/>
          </a:p>
          <a:p>
            <a:pPr>
              <a:buFontTx/>
              <a:buChar char="•"/>
              <a:defRPr/>
            </a:pPr>
            <a:r>
              <a:rPr lang="cs-CZ" altLang="cs-CZ" sz="2400" smtClean="0"/>
              <a:t>kritérium nové veřejnosti zachováno (viz Svensson); nejde-li o novou veřejnost pak:</a:t>
            </a:r>
          </a:p>
          <a:p>
            <a:pPr>
              <a:buFontTx/>
              <a:buChar char="•"/>
              <a:defRPr/>
            </a:pPr>
            <a:r>
              <a:rPr lang="cs-CZ" altLang="cs-CZ" sz="2400" smtClean="0"/>
              <a:t>poskytování odkazu </a:t>
            </a:r>
            <a:r>
              <a:rPr lang="cs-CZ" altLang="cs-CZ" sz="2400" u="sng" smtClean="0"/>
              <a:t>nikoliv za účelem zisku</a:t>
            </a:r>
            <a:r>
              <a:rPr lang="cs-CZ" altLang="cs-CZ" sz="2400" smtClean="0"/>
              <a:t>: věděl či vědět měl a mohl o nelegální povaze obsahu:  </a:t>
            </a:r>
          </a:p>
          <a:p>
            <a:pPr lvl="2">
              <a:defRPr/>
            </a:pPr>
            <a:r>
              <a:rPr lang="cs-CZ" altLang="cs-CZ" sz="1800" smtClean="0"/>
              <a:t>ANO =&gt;jde o sdělování díla veřejnosti („SDV“)</a:t>
            </a:r>
          </a:p>
          <a:p>
            <a:pPr lvl="2">
              <a:defRPr/>
            </a:pPr>
            <a:r>
              <a:rPr lang="cs-CZ" altLang="cs-CZ" sz="1800" smtClean="0"/>
              <a:t>NE =&gt; nejde o SDV</a:t>
            </a:r>
          </a:p>
          <a:p>
            <a:pPr>
              <a:buFontTx/>
              <a:buChar char="•"/>
              <a:defRPr/>
            </a:pPr>
            <a:r>
              <a:rPr lang="cs-CZ" altLang="cs-CZ" sz="2400"/>
              <a:t>poskytování odkazu </a:t>
            </a:r>
            <a:r>
              <a:rPr lang="cs-CZ" altLang="cs-CZ" sz="2400" u="sng" smtClean="0"/>
              <a:t>za </a:t>
            </a:r>
            <a:r>
              <a:rPr lang="cs-CZ" altLang="cs-CZ" sz="2400" u="sng"/>
              <a:t>účelem zisku</a:t>
            </a:r>
            <a:r>
              <a:rPr lang="cs-CZ" altLang="cs-CZ" sz="2400"/>
              <a:t>: </a:t>
            </a:r>
            <a:r>
              <a:rPr lang="cs-CZ" altLang="cs-CZ" sz="2400" smtClean="0"/>
              <a:t> vědomost se presumuje, je třeba prokázat opak  (např. vyhledávače)</a:t>
            </a:r>
            <a:endParaRPr lang="cs-CZ" altLang="cs-CZ" sz="2400"/>
          </a:p>
          <a:p>
            <a:pPr>
              <a:buFontTx/>
              <a:buChar char="•"/>
              <a:defRPr/>
            </a:pPr>
            <a:endParaRPr lang="cs-CZ" altLang="cs-CZ" sz="2400" smtClean="0"/>
          </a:p>
          <a:p>
            <a:pPr>
              <a:buFontTx/>
              <a:buChar char="•"/>
              <a:defRPr/>
            </a:pPr>
            <a:endParaRPr lang="cs-CZ" altLang="cs-CZ" sz="2400" smtClean="0"/>
          </a:p>
          <a:p>
            <a:pPr>
              <a:buFontTx/>
              <a:buChar char="•"/>
              <a:defRPr/>
            </a:pPr>
            <a:endParaRPr lang="cs-CZ" altLang="cs-CZ" sz="2200"/>
          </a:p>
          <a:p>
            <a:pPr>
              <a:buFontTx/>
              <a:buChar char="•"/>
              <a:defRPr/>
            </a:pPr>
            <a:endParaRPr lang="cs-CZ" altLang="cs-C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9768B1C6-EE6D-4A61-8065-C253CCAD50ED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23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/>
              <a:t>odkaz na legální vs. nelegální obsah</a:t>
            </a:r>
            <a:endParaRPr lang="cs-CZ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5 Tdo 271/2013 a 8 Tdo 137/2013 (případ Tulipán) </a:t>
            </a:r>
          </a:p>
          <a:p>
            <a:r>
              <a:rPr lang="cs-CZ" smtClean="0"/>
              <a:t>– 	závěr NS: odkaz (ve formě embedded linku) na neoprávněně zpřístupněný odkaz je zásahem do autorského práva – revize ve světle GS Media (skutečná vědomost vs. presumovaná vědomost)</a:t>
            </a:r>
          </a:p>
          <a:p>
            <a:endParaRPr lang="cs-CZ"/>
          </a:p>
          <a:p>
            <a:r>
              <a:rPr lang="cs-CZ" sz="2400" smtClean="0"/>
              <a:t>Sledujserialy.cz </a:t>
            </a:r>
          </a:p>
          <a:p>
            <a:r>
              <a:rPr lang="cs-CZ" i="1" smtClean="0"/>
              <a:t>https</a:t>
            </a:r>
            <a:r>
              <a:rPr lang="cs-CZ" i="1"/>
              <a:t>://www.pirati.cz/_media/tiskove-zpravy/pirati_436871814_0_usnesenizastaveni.pdf</a:t>
            </a:r>
          </a:p>
          <a:p>
            <a:pPr>
              <a:buFontTx/>
              <a:buChar char="-"/>
            </a:pPr>
            <a:r>
              <a:rPr lang="cs-CZ" smtClean="0"/>
              <a:t>zastavení </a:t>
            </a:r>
            <a:r>
              <a:rPr lang="cs-CZ"/>
              <a:t>tr. </a:t>
            </a:r>
            <a:r>
              <a:rPr lang="cs-CZ" smtClean="0"/>
              <a:t>stíhání</a:t>
            </a:r>
          </a:p>
          <a:p>
            <a:pPr>
              <a:buFontTx/>
              <a:buChar char="-"/>
            </a:pPr>
            <a:endParaRPr lang="cs-CZ"/>
          </a:p>
          <a:p>
            <a:r>
              <a:rPr lang="cs-CZ" sz="2400" smtClean="0"/>
              <a:t>probíhající řízení:</a:t>
            </a:r>
          </a:p>
          <a:p>
            <a:r>
              <a:rPr lang="nn-NO" sz="2400" smtClean="0"/>
              <a:t>C-527/15</a:t>
            </a:r>
            <a:r>
              <a:rPr lang="cs-CZ" sz="2400" smtClean="0"/>
              <a:t> („</a:t>
            </a:r>
            <a:r>
              <a:rPr lang="nn-NO" sz="2400" smtClean="0"/>
              <a:t>Stichting Brein</a:t>
            </a:r>
            <a:r>
              <a:rPr lang="cs-CZ" sz="2400" smtClean="0"/>
              <a:t>“</a:t>
            </a:r>
            <a:r>
              <a:rPr lang="nn-NO" sz="2400" smtClean="0"/>
              <a:t> </a:t>
            </a:r>
            <a:r>
              <a:rPr lang="cs-CZ" sz="2400" smtClean="0"/>
              <a:t>nebo </a:t>
            </a:r>
            <a:r>
              <a:rPr lang="nn-NO" sz="2400" smtClean="0"/>
              <a:t> </a:t>
            </a:r>
            <a:r>
              <a:rPr lang="nn-NO" sz="2400"/>
              <a:t>„Filmspeler</a:t>
            </a:r>
            <a:r>
              <a:rPr lang="nn-NO" sz="2400" smtClean="0"/>
              <a:t>“</a:t>
            </a:r>
            <a:r>
              <a:rPr lang="cs-CZ" sz="2400" smtClean="0"/>
              <a:t>)</a:t>
            </a:r>
            <a:r>
              <a:rPr lang="nn-NO" sz="2400" smtClean="0"/>
              <a:t>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©2016 Baker &amp; McKenzie    </a:t>
            </a:r>
            <a:r>
              <a:rPr lang="en-GB" sz="1200" smtClean="0"/>
              <a:t> </a:t>
            </a:r>
            <a:fld id="{FE024E50-AA48-4EE8-83FB-349CA4075481}" type="slidenum">
              <a:rPr lang="en-GB" sz="1200" smtClean="0"/>
              <a:pPr>
                <a:defRPr/>
              </a:pPr>
              <a:t>24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02379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UŽITÍ V RÁMCI PEER TO PEER SÍTÍ</a:t>
            </a:r>
            <a:r>
              <a:rPr lang="en-US" altLang="cs-CZ" sz="3200" smtClean="0"/>
              <a:t> </a:t>
            </a:r>
            <a:r>
              <a:rPr lang="cs-CZ" altLang="cs-CZ" sz="3200" b="0" smtClean="0"/>
              <a:t>(P2P)</a:t>
            </a:r>
            <a:endParaRPr lang="cs-CZ" altLang="cs-CZ" sz="3200" b="0" noProof="1" smtClean="0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en-US" altLang="cs-CZ" sz="2400" smtClean="0"/>
          </a:p>
          <a:p>
            <a:pPr marL="0" indent="0" eaLnBrk="1" hangingPunct="1"/>
            <a:r>
              <a:rPr lang="cs-CZ" altLang="cs-CZ" sz="2400" smtClean="0">
                <a:cs typeface="Times New Roman" pitchFamily="18" charset="0"/>
              </a:rPr>
              <a:t>p2p:</a:t>
            </a: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/>
              <a:t>-</a:t>
            </a:r>
            <a:r>
              <a:rPr lang="en-US" altLang="cs-CZ" sz="2400" smtClean="0">
                <a:cs typeface="Times New Roman" pitchFamily="18" charset="0"/>
              </a:rPr>
              <a:t> </a:t>
            </a:r>
            <a:r>
              <a:rPr lang="cs-CZ" altLang="cs-CZ" sz="2400" smtClean="0">
                <a:cs typeface="Times New Roman" pitchFamily="18" charset="0"/>
              </a:rPr>
              <a:t>centralizované vyhledávání (Napster)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marL="1092200" lvl="2" eaLnBrk="1" hangingPunct="1"/>
            <a:r>
              <a:rPr lang="cs-CZ" altLang="cs-CZ" sz="2400" smtClean="0">
                <a:cs typeface="Times New Roman" pitchFamily="18" charset="0"/>
              </a:rPr>
              <a:t>decentralizované vyhledávání (KaZaA, Gnutella, Bit Torrent)</a:t>
            </a:r>
            <a:r>
              <a:rPr lang="en-US" altLang="cs-CZ" sz="2400" smtClean="0">
                <a:cs typeface="Times New Roman" pitchFamily="18" charset="0"/>
              </a:rPr>
              <a:t> </a:t>
            </a:r>
            <a:endParaRPr lang="cs-CZ" altLang="cs-CZ" sz="2400" smtClean="0">
              <a:cs typeface="Times New Roman" pitchFamily="18" charset="0"/>
            </a:endParaRPr>
          </a:p>
          <a:p>
            <a:pPr marL="1092200" lvl="2" eaLnBrk="1" hangingPunct="1">
              <a:buFontTx/>
              <a:buNone/>
            </a:pPr>
            <a:r>
              <a:rPr lang="cs-CZ" altLang="cs-CZ" sz="2400" smtClean="0">
                <a:cs typeface="Times New Roman" pitchFamily="18" charset="0"/>
              </a:rPr>
              <a:t>Bit Torrent – odpovědnost za zpřístupnění metadat? (piratebay.org) – rozhodnutí ve věci </a:t>
            </a:r>
            <a:r>
              <a:rPr lang="cs-CZ" altLang="cs-CZ" sz="2400" u="sng" smtClean="0">
                <a:cs typeface="Times New Roman" pitchFamily="18" charset="0"/>
              </a:rPr>
              <a:t>PirateBay</a:t>
            </a:r>
            <a:endParaRPr lang="en-US" altLang="cs-CZ" sz="2400" u="sng" smtClean="0">
              <a:cs typeface="Times New Roman" pitchFamily="18" charset="0"/>
            </a:endParaRPr>
          </a:p>
          <a:p>
            <a:pPr marL="0" indent="0" eaLnBrk="1" hangingPunct="1"/>
            <a:endParaRPr lang="en-US" altLang="cs-CZ" sz="2400" noProof="1" smtClean="0">
              <a:cs typeface="Times New Roman" pitchFamily="18" charset="0"/>
            </a:endParaRPr>
          </a:p>
          <a:p>
            <a:pPr marL="0" indent="0" eaLnBrk="1" hangingPunct="1"/>
            <a:r>
              <a:rPr lang="en-US" altLang="cs-CZ" sz="2400" noProof="1" smtClean="0">
                <a:cs typeface="Times New Roman" pitchFamily="18" charset="0"/>
              </a:rPr>
              <a:t>odpovědnost uživatelů (za vlastní obsah) vs. odpovědnost provozovatele sítě / tvůrce potokolu  atp. (za cizí obsah)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92FB799A-63AE-4A6D-920D-431AFD69FE12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25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UŽITÍ V RÁMCI PEER TO PEER SÍTÍ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 eaLnBrk="1" hangingPunct="1">
              <a:buFontTx/>
              <a:buChar char="•"/>
              <a:defRPr/>
            </a:pPr>
            <a:r>
              <a:rPr lang="cs-CZ" altLang="cs-CZ" sz="2400" smtClean="0">
                <a:cs typeface="Times New Roman" pitchFamily="18" charset="0"/>
              </a:rPr>
              <a:t>odpovědnost uživatelů</a:t>
            </a:r>
            <a:r>
              <a:rPr lang="en-US" altLang="cs-CZ" sz="2400" smtClean="0"/>
              <a:t> </a:t>
            </a:r>
          </a:p>
          <a:p>
            <a:pPr marL="838200" lvl="2" indent="-266700" eaLnBrk="1" hangingPunct="1">
              <a:defRPr/>
            </a:pPr>
            <a:r>
              <a:rPr lang="cs-CZ" altLang="cs-CZ" sz="2400" smtClean="0">
                <a:cs typeface="Times New Roman" pitchFamily="18" charset="0"/>
              </a:rPr>
              <a:t>vystavení (sdílení, sharing)</a:t>
            </a:r>
            <a:r>
              <a:rPr lang="en-US" altLang="cs-CZ" sz="2400" smtClean="0"/>
              <a:t> </a:t>
            </a:r>
          </a:p>
          <a:p>
            <a:pPr marL="1752600" lvl="3" indent="-381000" eaLnBrk="1" hangingPunct="1">
              <a:buFontTx/>
              <a:buChar char="="/>
              <a:defRPr/>
            </a:pPr>
            <a:r>
              <a:rPr lang="cs-CZ" altLang="cs-CZ" sz="2400" smtClean="0">
                <a:cs typeface="Times New Roman" pitchFamily="18" charset="0"/>
              </a:rPr>
              <a:t>sdělování díla veřejnosti</a:t>
            </a:r>
            <a:r>
              <a:rPr lang="en-US" altLang="cs-CZ" sz="2400" smtClean="0"/>
              <a:t> </a:t>
            </a:r>
            <a:r>
              <a:rPr lang="cs-CZ" altLang="cs-CZ" sz="2400" smtClean="0"/>
              <a:t>(§ 18/2 AZ)</a:t>
            </a:r>
            <a:endParaRPr lang="en-US" altLang="cs-CZ" sz="2400" smtClean="0"/>
          </a:p>
          <a:p>
            <a:pPr marL="838200" lvl="2" indent="-266700" eaLnBrk="1" hangingPunct="1">
              <a:defRPr/>
            </a:pPr>
            <a:r>
              <a:rPr lang="cs-CZ" altLang="cs-CZ" sz="2400" smtClean="0">
                <a:cs typeface="Times New Roman" pitchFamily="18" charset="0"/>
              </a:rPr>
              <a:t>stažení (download)</a:t>
            </a:r>
            <a:r>
              <a:rPr lang="en-US" altLang="cs-CZ" sz="2400" smtClean="0"/>
              <a:t> </a:t>
            </a:r>
          </a:p>
          <a:p>
            <a:pPr marL="1752600" lvl="3" indent="-381000" eaLnBrk="1" hangingPunct="1">
              <a:buFontTx/>
              <a:buChar char="="/>
              <a:defRPr/>
            </a:pPr>
            <a:r>
              <a:rPr lang="cs-CZ" altLang="cs-CZ" sz="2400" smtClean="0">
                <a:cs typeface="Times New Roman" pitchFamily="18" charset="0"/>
              </a:rPr>
              <a:t>rozmnožování</a:t>
            </a:r>
            <a:r>
              <a:rPr lang="en-US" altLang="cs-CZ" sz="2400" smtClean="0"/>
              <a:t> </a:t>
            </a:r>
          </a:p>
          <a:p>
            <a:pPr marL="1752600" lvl="3" indent="-381000" eaLnBrk="1" hangingPunct="1">
              <a:buFontTx/>
              <a:buNone/>
              <a:defRPr/>
            </a:pPr>
            <a:r>
              <a:rPr lang="cs-CZ" altLang="cs-CZ" sz="2400" smtClean="0">
                <a:cs typeface="Times New Roman" pitchFamily="18" charset="0"/>
              </a:rPr>
              <a:t>(často kryto ust. o volném užití)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marL="1752600" lvl="3" indent="-381000" eaLnBrk="1" hangingPunct="1">
              <a:buFontTx/>
              <a:buNone/>
              <a:defRPr/>
            </a:pPr>
            <a:endParaRPr lang="cs-CZ" altLang="cs-CZ" sz="2400"/>
          </a:p>
          <a:p>
            <a:pPr marL="0" lvl="3" indent="-381000" eaLnBrk="1" hangingPunct="1">
              <a:buFontTx/>
              <a:buNone/>
              <a:defRPr/>
            </a:pPr>
            <a:r>
              <a:rPr lang="cs-CZ" altLang="cs-CZ" sz="2400" u="sng" smtClean="0"/>
              <a:t>Pozor</a:t>
            </a:r>
            <a:r>
              <a:rPr lang="cs-CZ" altLang="cs-CZ" sz="2400" smtClean="0"/>
              <a:t>: Někdy není lehké určit, jakého jednání se uživatel dopustil (tj. může sdílet, aniž by o tom věděl)</a:t>
            </a:r>
          </a:p>
          <a:p>
            <a:pPr marL="304800" indent="-304800" eaLnBrk="1" hangingPunct="1">
              <a:defRPr/>
            </a:pPr>
            <a:r>
              <a:rPr lang="cs-CZ" altLang="cs-CZ" sz="2400" smtClean="0"/>
              <a:t> </a:t>
            </a:r>
            <a:endParaRPr lang="cs-CZ" altLang="cs-CZ" sz="2400" noProof="1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DAE0557B-6088-458F-84BD-390F809718BD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26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STREAMING</a:t>
            </a:r>
            <a:endParaRPr lang="cs-CZ" altLang="cs-CZ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228600" algn="l"/>
              </a:tabLst>
              <a:defRPr/>
            </a:pPr>
            <a:r>
              <a:rPr lang="cs-CZ" sz="2400" smtClean="0"/>
              <a:t>1. VIDEO NA POŽÁDÁNÍ – VoD, Video on Demand (není v </a:t>
            </a:r>
            <a:r>
              <a:rPr lang="cs-CZ" sz="2400"/>
              <a:t>reálném čase):</a:t>
            </a:r>
          </a:p>
          <a:p>
            <a:pPr marL="0" indent="0" eaLnBrk="1" hangingPunct="1">
              <a:tabLst>
                <a:tab pos="228600" algn="l"/>
              </a:tabLst>
              <a:defRPr/>
            </a:pPr>
            <a:endParaRPr lang="cs-CZ" sz="2400" smtClean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cs-CZ" sz="2400" smtClean="0"/>
              <a:t>např. </a:t>
            </a:r>
            <a:r>
              <a:rPr lang="cs-CZ" sz="2400"/>
              <a:t>YouTube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cs-CZ" sz="2400"/>
              <a:t>sdělování díla veřejnosti (§18 </a:t>
            </a:r>
            <a:r>
              <a:rPr lang="cs-CZ" sz="2400" smtClean="0"/>
              <a:t>odst. 2  </a:t>
            </a:r>
            <a:r>
              <a:rPr lang="cs-CZ" sz="2400"/>
              <a:t>AZ</a:t>
            </a:r>
            <a:r>
              <a:rPr lang="cs-CZ" sz="2400" smtClean="0"/>
              <a:t>)</a:t>
            </a:r>
          </a:p>
          <a:p>
            <a:pPr marL="0" indent="0" eaLnBrk="1" hangingPunct="1">
              <a:tabLst>
                <a:tab pos="228600" algn="l"/>
              </a:tabLst>
              <a:defRPr/>
            </a:pPr>
            <a:endParaRPr lang="cs-CZ" sz="240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5165B828-C9E7-41B4-AF99-FE531D311258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27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066087" cy="4340225"/>
          </a:xfrm>
        </p:spPr>
        <p:txBody>
          <a:bodyPr/>
          <a:lstStyle/>
          <a:p>
            <a:pPr marL="0" indent="0" eaLnBrk="1" hangingPunct="1">
              <a:tabLst>
                <a:tab pos="228600" algn="l"/>
              </a:tabLst>
              <a:defRPr/>
            </a:pPr>
            <a:r>
              <a:rPr lang="cs-CZ" sz="2400" smtClean="0"/>
              <a:t>2. WEBCASTING (v reálném čase):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cs-CZ" sz="2400" smtClean="0"/>
              <a:t>sdělování díla veřejnosti (§18 odst.1  AZ)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cs-CZ" sz="2400" smtClean="0"/>
              <a:t>jde vlastně o ekvivalent televizního vysílání (sportovní televizní přenosy z OH)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lang="cs-CZ" sz="2400" smtClean="0"/>
              <a:t>pokud jde o streaming skutečného televizní vysílání:  další užití díla (televizního vysílání):</a:t>
            </a:r>
          </a:p>
          <a:p>
            <a:pPr marL="1062900" eaLnBrk="1" hangingPunct="1">
              <a:buFontTx/>
              <a:buChar char="-"/>
              <a:tabLst>
                <a:tab pos="228600" algn="l"/>
              </a:tabLst>
              <a:defRPr/>
            </a:pPr>
            <a:r>
              <a:rPr lang="cs-CZ" sz="2400" i="1" smtClean="0"/>
              <a:t>TV v. TV </a:t>
            </a:r>
            <a:r>
              <a:rPr lang="cs-CZ" sz="2400" i="1"/>
              <a:t>Catchup</a:t>
            </a:r>
            <a:r>
              <a:rPr lang="cs-CZ" sz="2400" i="1" smtClean="0"/>
              <a:t> (C-607/11)</a:t>
            </a:r>
          </a:p>
          <a:p>
            <a:pPr marL="1062900" eaLnBrk="1" hangingPunct="1">
              <a:buFontTx/>
              <a:buChar char="-"/>
              <a:tabLst>
                <a:tab pos="228600" algn="l"/>
              </a:tabLst>
              <a:defRPr/>
            </a:pPr>
            <a:r>
              <a:rPr lang="cs-CZ" sz="2400" smtClean="0"/>
              <a:t>jde o nové (další) užití (sice nejde o novou veřejnost, ale jde o novou technologii – nové medium)</a:t>
            </a:r>
          </a:p>
          <a:p>
            <a:pPr marL="0" indent="0" eaLnBrk="1" hangingPunct="1">
              <a:tabLst>
                <a:tab pos="228600" algn="l"/>
              </a:tabLst>
              <a:defRPr/>
            </a:pPr>
            <a:r>
              <a:rPr lang="cs-CZ" sz="2400" smtClean="0"/>
              <a:t>	- IPTV:  jako kabelová televize -&gt; povinná kolektivní správa (§96, odst. 1, písm. c) AZ)</a:t>
            </a:r>
          </a:p>
          <a:p>
            <a:pPr marL="0" indent="0" eaLnBrk="1" hangingPunct="1">
              <a:tabLst>
                <a:tab pos="228600" algn="l"/>
              </a:tabLst>
              <a:defRPr/>
            </a:pPr>
            <a:endParaRPr lang="cs-CZ" sz="2400" smtClean="0"/>
          </a:p>
          <a:p>
            <a:pPr marL="0" indent="0" eaLnBrk="1" hangingPunct="1">
              <a:tabLst>
                <a:tab pos="228600" algn="l"/>
              </a:tabLst>
              <a:defRPr/>
            </a:pPr>
            <a:endParaRPr lang="cs-CZ" sz="2400" noProof="1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072437" cy="762000"/>
          </a:xfrm>
        </p:spPr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STREAMING</a:t>
            </a:r>
            <a:endParaRPr lang="cs-CZ" altLang="cs-CZ" sz="2400" noProof="1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27E5DB91-9831-4BD0-BB7E-AFB79FF3D687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28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0" smtClean="0">
                <a:cs typeface="Times New Roman" pitchFamily="18" charset="0"/>
              </a:rPr>
              <a:t>STREAMING</a:t>
            </a:r>
            <a:endParaRPr lang="cs-CZ" altLang="cs-CZ" sz="320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altLang="cs-CZ" sz="2400" smtClean="0"/>
              <a:t> nástroje na ukládání streamovaného obsahu (videa atp.) (např. YouTube downloader)</a:t>
            </a:r>
          </a:p>
          <a:p>
            <a:pPr lvl="2"/>
            <a:r>
              <a:rPr lang="cs-CZ" altLang="cs-CZ" sz="2200" smtClean="0"/>
              <a:t>nejde o obcházení technických prostředků ochrany práv ? (§ 43 odst. 3 AZ)</a:t>
            </a:r>
          </a:p>
          <a:p>
            <a:pPr lvl="2"/>
            <a:r>
              <a:rPr lang="cs-CZ" altLang="cs-CZ" sz="2200" smtClean="0"/>
              <a:t>omezení pořizování rozmnoženin (</a:t>
            </a:r>
            <a:r>
              <a:rPr lang="cs-CZ" altLang="cs-CZ" sz="2200" i="1" smtClean="0"/>
              <a:t>copy control</a:t>
            </a:r>
            <a:r>
              <a:rPr lang="cs-CZ" altLang="cs-CZ" sz="2200" smtClean="0"/>
              <a:t>)</a:t>
            </a:r>
          </a:p>
          <a:p>
            <a:pPr>
              <a:buFontTx/>
              <a:buChar char="•"/>
            </a:pPr>
            <a:r>
              <a:rPr lang="cs-CZ" altLang="cs-CZ" sz="2000" smtClean="0"/>
              <a:t>Podle mne nikoliv, pokud (i) jde o obsah, který je ve streamované podobě volně a bez omezení dostupný a (ii) nebude žádným způsobem obcházet, prolamovat či jinak překonávat technickou ochranu (např. šifrování atp.) která je určena k tomu, aby zamezila ukládání streamovaného obsahu;</a:t>
            </a:r>
          </a:p>
          <a:p>
            <a:pPr>
              <a:buFontTx/>
              <a:buChar char="•"/>
            </a:pPr>
            <a:endParaRPr lang="cs-CZ" altLang="cs-CZ" sz="240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F556A55D-D7D4-4567-A07C-776BC0FE587B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29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altLang="cs-CZ" sz="3600" smtClean="0"/>
          </a:p>
          <a:p>
            <a:pPr algn="ctr"/>
            <a:r>
              <a:rPr lang="cs-CZ" altLang="cs-CZ" sz="3600" smtClean="0"/>
              <a:t>I.	</a:t>
            </a:r>
          </a:p>
          <a:p>
            <a:pPr algn="ctr"/>
            <a:r>
              <a:rPr lang="cs-CZ" altLang="cs-CZ" sz="3600" smtClean="0"/>
              <a:t>UŽITÍ DÍLA PROSTŘEDNICTVÍM INTERNETU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</a:t>
            </a:r>
            <a:r>
              <a:rPr lang="cs-CZ" altLang="cs-CZ" sz="1100" smtClean="0">
                <a:latin typeface="Arial" charset="0"/>
                <a:cs typeface="Arial" charset="0"/>
              </a:rPr>
              <a:t>1</a:t>
            </a:r>
            <a:r>
              <a:rPr lang="cs-CZ" altLang="cs-CZ" sz="1100">
                <a:latin typeface="Arial" charset="0"/>
                <a:cs typeface="Arial" charset="0"/>
              </a:rPr>
              <a:t>6</a:t>
            </a:r>
            <a:r>
              <a:rPr lang="en-GB" altLang="cs-CZ" sz="1100" smtClean="0">
                <a:latin typeface="Arial" charset="0"/>
                <a:cs typeface="Arial" charset="0"/>
              </a:rPr>
              <a:t>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380705D6-4118-49C9-92FB-1FABC918657B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3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sz="3600" smtClean="0"/>
              <a:t>II.</a:t>
            </a:r>
          </a:p>
          <a:p>
            <a:pPr algn="ctr"/>
            <a:r>
              <a:rPr lang="cs-CZ" altLang="cs-CZ" sz="3600" smtClean="0"/>
              <a:t>ODPOVĚDNOST ZA OBSAH ZPŘÍSTUPNĚNÝ NA INTERNETU</a:t>
            </a:r>
          </a:p>
          <a:p>
            <a:pPr algn="ctr"/>
            <a:endParaRPr lang="cs-CZ" altLang="cs-CZ" sz="3600" smtClean="0"/>
          </a:p>
          <a:p>
            <a:pPr algn="ctr"/>
            <a:r>
              <a:rPr lang="cs-CZ" altLang="cs-CZ" sz="3600" i="1" smtClean="0"/>
              <a:t>… za týden (JUDr. Císařová)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96255C34-859E-4C98-BCED-49BBFF06DE40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30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4" descr="Hintergrund_Grauverlau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1430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Freeform 23"/>
          <p:cNvSpPr>
            <a:spLocks noEditPoints="1"/>
          </p:cNvSpPr>
          <p:nvPr/>
        </p:nvSpPr>
        <p:spPr bwMode="gray">
          <a:xfrm>
            <a:off x="0" y="1141413"/>
            <a:ext cx="2470150" cy="4575175"/>
          </a:xfrm>
          <a:custGeom>
            <a:avLst/>
            <a:gdLst>
              <a:gd name="T0" fmla="*/ 2147483647 w 9334"/>
              <a:gd name="T1" fmla="*/ 0 h 17292"/>
              <a:gd name="T2" fmla="*/ 2147483647 w 9334"/>
              <a:gd name="T3" fmla="*/ 0 h 17292"/>
              <a:gd name="T4" fmla="*/ 2147483647 w 9334"/>
              <a:gd name="T5" fmla="*/ 0 h 17292"/>
              <a:gd name="T6" fmla="*/ 2147483647 w 9334"/>
              <a:gd name="T7" fmla="*/ 2147483647 h 17292"/>
              <a:gd name="T8" fmla="*/ 2147483647 w 9334"/>
              <a:gd name="T9" fmla="*/ 2147483647 h 17292"/>
              <a:gd name="T10" fmla="*/ 2147483647 w 9334"/>
              <a:gd name="T11" fmla="*/ 2147483647 h 17292"/>
              <a:gd name="T12" fmla="*/ 2147483647 w 9334"/>
              <a:gd name="T13" fmla="*/ 2147483647 h 17292"/>
              <a:gd name="T14" fmla="*/ 2147483647 w 9334"/>
              <a:gd name="T15" fmla="*/ 2147483647 h 17292"/>
              <a:gd name="T16" fmla="*/ 2147483647 w 9334"/>
              <a:gd name="T17" fmla="*/ 2147483647 h 17292"/>
              <a:gd name="T18" fmla="*/ 2147483647 w 9334"/>
              <a:gd name="T19" fmla="*/ 2147483647 h 17292"/>
              <a:gd name="T20" fmla="*/ 2147483647 w 9334"/>
              <a:gd name="T21" fmla="*/ 2147483647 h 17292"/>
              <a:gd name="T22" fmla="*/ 2147483647 w 9334"/>
              <a:gd name="T23" fmla="*/ 2147483647 h 17292"/>
              <a:gd name="T24" fmla="*/ 0 w 9334"/>
              <a:gd name="T25" fmla="*/ 2147483647 h 17292"/>
              <a:gd name="T26" fmla="*/ 2147483647 w 9334"/>
              <a:gd name="T27" fmla="*/ 2147483647 h 17292"/>
              <a:gd name="T28" fmla="*/ 2147483647 w 9334"/>
              <a:gd name="T29" fmla="*/ 2147483647 h 17292"/>
              <a:gd name="T30" fmla="*/ 2147483647 w 9334"/>
              <a:gd name="T31" fmla="*/ 2147483647 h 17292"/>
              <a:gd name="T32" fmla="*/ 2147483647 w 9334"/>
              <a:gd name="T33" fmla="*/ 2147483647 h 17292"/>
              <a:gd name="T34" fmla="*/ 2147483647 w 9334"/>
              <a:gd name="T35" fmla="*/ 2147483647 h 17292"/>
              <a:gd name="T36" fmla="*/ 2147483647 w 9334"/>
              <a:gd name="T37" fmla="*/ 2147483647 h 17292"/>
              <a:gd name="T38" fmla="*/ 2147483647 w 9334"/>
              <a:gd name="T39" fmla="*/ 2147483647 h 17292"/>
              <a:gd name="T40" fmla="*/ 2147483647 w 9334"/>
              <a:gd name="T41" fmla="*/ 2147483647 h 17292"/>
              <a:gd name="T42" fmla="*/ 2147483647 w 9334"/>
              <a:gd name="T43" fmla="*/ 2147483647 h 17292"/>
              <a:gd name="T44" fmla="*/ 2147483647 w 9334"/>
              <a:gd name="T45" fmla="*/ 2147483647 h 17292"/>
              <a:gd name="T46" fmla="*/ 2147483647 w 9334"/>
              <a:gd name="T47" fmla="*/ 2147483647 h 17292"/>
              <a:gd name="T48" fmla="*/ 2147483647 w 9334"/>
              <a:gd name="T49" fmla="*/ 2147483647 h 17292"/>
              <a:gd name="T50" fmla="*/ 2147483647 w 9334"/>
              <a:gd name="T51" fmla="*/ 2147483647 h 17292"/>
              <a:gd name="T52" fmla="*/ 2147483647 w 9334"/>
              <a:gd name="T53" fmla="*/ 2147483647 h 17292"/>
              <a:gd name="T54" fmla="*/ 2147483647 w 9334"/>
              <a:gd name="T55" fmla="*/ 2147483647 h 17292"/>
              <a:gd name="T56" fmla="*/ 2147483647 w 9334"/>
              <a:gd name="T57" fmla="*/ 2147483647 h 17292"/>
              <a:gd name="T58" fmla="*/ 2147483647 w 9334"/>
              <a:gd name="T59" fmla="*/ 2147483647 h 17292"/>
              <a:gd name="T60" fmla="*/ 2147483647 w 9334"/>
              <a:gd name="T61" fmla="*/ 2147483647 h 17292"/>
              <a:gd name="T62" fmla="*/ 2147483647 w 9334"/>
              <a:gd name="T63" fmla="*/ 2147483647 h 17292"/>
              <a:gd name="T64" fmla="*/ 2147483647 w 9334"/>
              <a:gd name="T65" fmla="*/ 2147483647 h 17292"/>
              <a:gd name="T66" fmla="*/ 2147483647 w 9334"/>
              <a:gd name="T67" fmla="*/ 2147483647 h 17292"/>
              <a:gd name="T68" fmla="*/ 2147483647 w 9334"/>
              <a:gd name="T69" fmla="*/ 2147483647 h 17292"/>
              <a:gd name="T70" fmla="*/ 2147483647 w 9334"/>
              <a:gd name="T71" fmla="*/ 2147483647 h 17292"/>
              <a:gd name="T72" fmla="*/ 2147483647 w 9334"/>
              <a:gd name="T73" fmla="*/ 2147483647 h 17292"/>
              <a:gd name="T74" fmla="*/ 2147483647 w 9334"/>
              <a:gd name="T75" fmla="*/ 2147483647 h 17292"/>
              <a:gd name="T76" fmla="*/ 2147483647 w 9334"/>
              <a:gd name="T77" fmla="*/ 2147483647 h 17292"/>
              <a:gd name="T78" fmla="*/ 2147483647 w 9334"/>
              <a:gd name="T79" fmla="*/ 2147483647 h 17292"/>
              <a:gd name="T80" fmla="*/ 2147483647 w 9334"/>
              <a:gd name="T81" fmla="*/ 2147483647 h 17292"/>
              <a:gd name="T82" fmla="*/ 2147483647 w 9334"/>
              <a:gd name="T83" fmla="*/ 2147483647 h 17292"/>
              <a:gd name="T84" fmla="*/ 2147483647 w 9334"/>
              <a:gd name="T85" fmla="*/ 2147483647 h 17292"/>
              <a:gd name="T86" fmla="*/ 2147483647 w 9334"/>
              <a:gd name="T87" fmla="*/ 2147483647 h 17292"/>
              <a:gd name="T88" fmla="*/ 2147483647 w 9334"/>
              <a:gd name="T89" fmla="*/ 2147483647 h 17292"/>
              <a:gd name="T90" fmla="*/ 2147483647 w 9334"/>
              <a:gd name="T91" fmla="*/ 2147483647 h 17292"/>
              <a:gd name="T92" fmla="*/ 2147483647 w 9334"/>
              <a:gd name="T93" fmla="*/ 2147483647 h 17292"/>
              <a:gd name="T94" fmla="*/ 2147483647 w 9334"/>
              <a:gd name="T95" fmla="*/ 2147483647 h 17292"/>
              <a:gd name="T96" fmla="*/ 2147483647 w 9334"/>
              <a:gd name="T97" fmla="*/ 2147483647 h 17292"/>
              <a:gd name="T98" fmla="*/ 2147483647 w 9334"/>
              <a:gd name="T99" fmla="*/ 2147483647 h 17292"/>
              <a:gd name="T100" fmla="*/ 2147483647 w 9334"/>
              <a:gd name="T101" fmla="*/ 2147483647 h 17292"/>
              <a:gd name="T102" fmla="*/ 2147483647 w 9334"/>
              <a:gd name="T103" fmla="*/ 2147483647 h 17292"/>
              <a:gd name="T104" fmla="*/ 2147483647 w 9334"/>
              <a:gd name="T105" fmla="*/ 2147483647 h 17292"/>
              <a:gd name="T106" fmla="*/ 2147483647 w 9334"/>
              <a:gd name="T107" fmla="*/ 2147483647 h 17292"/>
              <a:gd name="T108" fmla="*/ 2147483647 w 9334"/>
              <a:gd name="T109" fmla="*/ 2147483647 h 17292"/>
              <a:gd name="T110" fmla="*/ 2147483647 w 9334"/>
              <a:gd name="T111" fmla="*/ 2147483647 h 1729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334" h="17292">
                <a:moveTo>
                  <a:pt x="0" y="0"/>
                </a:moveTo>
                <a:lnTo>
                  <a:pt x="42" y="0"/>
                </a:lnTo>
                <a:lnTo>
                  <a:pt x="85" y="0"/>
                </a:lnTo>
                <a:lnTo>
                  <a:pt x="128" y="0"/>
                </a:lnTo>
                <a:lnTo>
                  <a:pt x="171" y="0"/>
                </a:lnTo>
                <a:lnTo>
                  <a:pt x="215" y="0"/>
                </a:lnTo>
                <a:lnTo>
                  <a:pt x="258" y="0"/>
                </a:lnTo>
                <a:lnTo>
                  <a:pt x="301" y="0"/>
                </a:lnTo>
                <a:lnTo>
                  <a:pt x="344" y="0"/>
                </a:lnTo>
                <a:lnTo>
                  <a:pt x="389" y="0"/>
                </a:lnTo>
                <a:lnTo>
                  <a:pt x="432" y="0"/>
                </a:lnTo>
                <a:lnTo>
                  <a:pt x="475" y="0"/>
                </a:lnTo>
                <a:lnTo>
                  <a:pt x="519" y="0"/>
                </a:lnTo>
                <a:lnTo>
                  <a:pt x="563" y="0"/>
                </a:lnTo>
                <a:lnTo>
                  <a:pt x="607" y="0"/>
                </a:lnTo>
                <a:lnTo>
                  <a:pt x="651" y="0"/>
                </a:lnTo>
                <a:lnTo>
                  <a:pt x="696" y="0"/>
                </a:lnTo>
                <a:lnTo>
                  <a:pt x="1578" y="45"/>
                </a:lnTo>
                <a:lnTo>
                  <a:pt x="2436" y="176"/>
                </a:lnTo>
                <a:lnTo>
                  <a:pt x="3263" y="389"/>
                </a:lnTo>
                <a:lnTo>
                  <a:pt x="4058" y="680"/>
                </a:lnTo>
                <a:lnTo>
                  <a:pt x="4813" y="1043"/>
                </a:lnTo>
                <a:lnTo>
                  <a:pt x="5524" y="1476"/>
                </a:lnTo>
                <a:lnTo>
                  <a:pt x="6190" y="1974"/>
                </a:lnTo>
                <a:lnTo>
                  <a:pt x="6804" y="2532"/>
                </a:lnTo>
                <a:lnTo>
                  <a:pt x="7361" y="3146"/>
                </a:lnTo>
                <a:lnTo>
                  <a:pt x="7858" y="3811"/>
                </a:lnTo>
                <a:lnTo>
                  <a:pt x="8291" y="4524"/>
                </a:lnTo>
                <a:lnTo>
                  <a:pt x="8654" y="5279"/>
                </a:lnTo>
                <a:lnTo>
                  <a:pt x="8944" y="6073"/>
                </a:lnTo>
                <a:lnTo>
                  <a:pt x="9158" y="6902"/>
                </a:lnTo>
                <a:lnTo>
                  <a:pt x="9288" y="7760"/>
                </a:lnTo>
                <a:lnTo>
                  <a:pt x="9334" y="8644"/>
                </a:lnTo>
                <a:lnTo>
                  <a:pt x="9288" y="9527"/>
                </a:lnTo>
                <a:lnTo>
                  <a:pt x="9158" y="10386"/>
                </a:lnTo>
                <a:lnTo>
                  <a:pt x="8944" y="11214"/>
                </a:lnTo>
                <a:lnTo>
                  <a:pt x="8654" y="12008"/>
                </a:lnTo>
                <a:lnTo>
                  <a:pt x="8291" y="12764"/>
                </a:lnTo>
                <a:lnTo>
                  <a:pt x="7858" y="13476"/>
                </a:lnTo>
                <a:lnTo>
                  <a:pt x="7361" y="14142"/>
                </a:lnTo>
                <a:lnTo>
                  <a:pt x="6804" y="14755"/>
                </a:lnTo>
                <a:lnTo>
                  <a:pt x="6190" y="15313"/>
                </a:lnTo>
                <a:lnTo>
                  <a:pt x="5524" y="15810"/>
                </a:lnTo>
                <a:lnTo>
                  <a:pt x="4813" y="16243"/>
                </a:lnTo>
                <a:lnTo>
                  <a:pt x="4058" y="16608"/>
                </a:lnTo>
                <a:lnTo>
                  <a:pt x="3263" y="16898"/>
                </a:lnTo>
                <a:lnTo>
                  <a:pt x="2436" y="17111"/>
                </a:lnTo>
                <a:lnTo>
                  <a:pt x="1578" y="17242"/>
                </a:lnTo>
                <a:lnTo>
                  <a:pt x="696" y="17287"/>
                </a:lnTo>
                <a:lnTo>
                  <a:pt x="651" y="17287"/>
                </a:lnTo>
                <a:lnTo>
                  <a:pt x="607" y="17287"/>
                </a:lnTo>
                <a:lnTo>
                  <a:pt x="563" y="17287"/>
                </a:lnTo>
                <a:lnTo>
                  <a:pt x="519" y="17287"/>
                </a:lnTo>
                <a:lnTo>
                  <a:pt x="475" y="17288"/>
                </a:lnTo>
                <a:lnTo>
                  <a:pt x="432" y="17288"/>
                </a:lnTo>
                <a:lnTo>
                  <a:pt x="389" y="17289"/>
                </a:lnTo>
                <a:lnTo>
                  <a:pt x="344" y="17289"/>
                </a:lnTo>
                <a:lnTo>
                  <a:pt x="301" y="17289"/>
                </a:lnTo>
                <a:lnTo>
                  <a:pt x="258" y="17290"/>
                </a:lnTo>
                <a:lnTo>
                  <a:pt x="215" y="17290"/>
                </a:lnTo>
                <a:lnTo>
                  <a:pt x="171" y="17291"/>
                </a:lnTo>
                <a:lnTo>
                  <a:pt x="128" y="17291"/>
                </a:lnTo>
                <a:lnTo>
                  <a:pt x="85" y="17291"/>
                </a:lnTo>
                <a:lnTo>
                  <a:pt x="42" y="17291"/>
                </a:lnTo>
                <a:lnTo>
                  <a:pt x="0" y="17292"/>
                </a:lnTo>
                <a:lnTo>
                  <a:pt x="0" y="0"/>
                </a:lnTo>
                <a:close/>
                <a:moveTo>
                  <a:pt x="1392" y="15747"/>
                </a:moveTo>
                <a:lnTo>
                  <a:pt x="1552" y="15671"/>
                </a:lnTo>
                <a:lnTo>
                  <a:pt x="1710" y="15579"/>
                </a:lnTo>
                <a:lnTo>
                  <a:pt x="1865" y="15473"/>
                </a:lnTo>
                <a:lnTo>
                  <a:pt x="2017" y="15353"/>
                </a:lnTo>
                <a:lnTo>
                  <a:pt x="2166" y="15219"/>
                </a:lnTo>
                <a:lnTo>
                  <a:pt x="2310" y="15070"/>
                </a:lnTo>
                <a:lnTo>
                  <a:pt x="2451" y="14909"/>
                </a:lnTo>
                <a:lnTo>
                  <a:pt x="2587" y="14735"/>
                </a:lnTo>
                <a:lnTo>
                  <a:pt x="2720" y="14548"/>
                </a:lnTo>
                <a:lnTo>
                  <a:pt x="2848" y="14350"/>
                </a:lnTo>
                <a:lnTo>
                  <a:pt x="2971" y="14138"/>
                </a:lnTo>
                <a:lnTo>
                  <a:pt x="3091" y="13917"/>
                </a:lnTo>
                <a:lnTo>
                  <a:pt x="3203" y="13684"/>
                </a:lnTo>
                <a:lnTo>
                  <a:pt x="3312" y="13441"/>
                </a:lnTo>
                <a:lnTo>
                  <a:pt x="3415" y="13188"/>
                </a:lnTo>
                <a:lnTo>
                  <a:pt x="3513" y="12926"/>
                </a:lnTo>
                <a:lnTo>
                  <a:pt x="1392" y="12926"/>
                </a:lnTo>
                <a:lnTo>
                  <a:pt x="1392" y="15747"/>
                </a:lnTo>
                <a:close/>
                <a:moveTo>
                  <a:pt x="3867" y="15186"/>
                </a:moveTo>
                <a:lnTo>
                  <a:pt x="4066" y="15085"/>
                </a:lnTo>
                <a:lnTo>
                  <a:pt x="4262" y="14978"/>
                </a:lnTo>
                <a:lnTo>
                  <a:pt x="4454" y="14865"/>
                </a:lnTo>
                <a:lnTo>
                  <a:pt x="4643" y="14747"/>
                </a:lnTo>
                <a:lnTo>
                  <a:pt x="4827" y="14623"/>
                </a:lnTo>
                <a:lnTo>
                  <a:pt x="5008" y="14493"/>
                </a:lnTo>
                <a:lnTo>
                  <a:pt x="5185" y="14358"/>
                </a:lnTo>
                <a:lnTo>
                  <a:pt x="5357" y="14219"/>
                </a:lnTo>
                <a:lnTo>
                  <a:pt x="5524" y="14074"/>
                </a:lnTo>
                <a:lnTo>
                  <a:pt x="5688" y="13924"/>
                </a:lnTo>
                <a:lnTo>
                  <a:pt x="5846" y="13769"/>
                </a:lnTo>
                <a:lnTo>
                  <a:pt x="6000" y="13609"/>
                </a:lnTo>
                <a:lnTo>
                  <a:pt x="6149" y="13445"/>
                </a:lnTo>
                <a:lnTo>
                  <a:pt x="6293" y="13277"/>
                </a:lnTo>
                <a:lnTo>
                  <a:pt x="6432" y="13103"/>
                </a:lnTo>
                <a:lnTo>
                  <a:pt x="6566" y="12926"/>
                </a:lnTo>
                <a:lnTo>
                  <a:pt x="4930" y="12926"/>
                </a:lnTo>
                <a:lnTo>
                  <a:pt x="4876" y="13085"/>
                </a:lnTo>
                <a:lnTo>
                  <a:pt x="4821" y="13243"/>
                </a:lnTo>
                <a:lnTo>
                  <a:pt x="4763" y="13397"/>
                </a:lnTo>
                <a:lnTo>
                  <a:pt x="4705" y="13550"/>
                </a:lnTo>
                <a:lnTo>
                  <a:pt x="4644" y="13701"/>
                </a:lnTo>
                <a:lnTo>
                  <a:pt x="4582" y="13849"/>
                </a:lnTo>
                <a:lnTo>
                  <a:pt x="4517" y="13995"/>
                </a:lnTo>
                <a:lnTo>
                  <a:pt x="4452" y="14137"/>
                </a:lnTo>
                <a:lnTo>
                  <a:pt x="4383" y="14278"/>
                </a:lnTo>
                <a:lnTo>
                  <a:pt x="4315" y="14416"/>
                </a:lnTo>
                <a:lnTo>
                  <a:pt x="4244" y="14551"/>
                </a:lnTo>
                <a:lnTo>
                  <a:pt x="4171" y="14683"/>
                </a:lnTo>
                <a:lnTo>
                  <a:pt x="4098" y="14813"/>
                </a:lnTo>
                <a:lnTo>
                  <a:pt x="4022" y="14940"/>
                </a:lnTo>
                <a:lnTo>
                  <a:pt x="3945" y="15065"/>
                </a:lnTo>
                <a:lnTo>
                  <a:pt x="3867" y="15186"/>
                </a:lnTo>
                <a:close/>
                <a:moveTo>
                  <a:pt x="5292" y="11532"/>
                </a:moveTo>
                <a:lnTo>
                  <a:pt x="7364" y="11532"/>
                </a:lnTo>
                <a:lnTo>
                  <a:pt x="7417" y="11403"/>
                </a:lnTo>
                <a:lnTo>
                  <a:pt x="7469" y="11273"/>
                </a:lnTo>
                <a:lnTo>
                  <a:pt x="7519" y="11142"/>
                </a:lnTo>
                <a:lnTo>
                  <a:pt x="7566" y="11010"/>
                </a:lnTo>
                <a:lnTo>
                  <a:pt x="7610" y="10877"/>
                </a:lnTo>
                <a:lnTo>
                  <a:pt x="7653" y="10743"/>
                </a:lnTo>
                <a:lnTo>
                  <a:pt x="7692" y="10607"/>
                </a:lnTo>
                <a:lnTo>
                  <a:pt x="7729" y="10470"/>
                </a:lnTo>
                <a:lnTo>
                  <a:pt x="7763" y="10332"/>
                </a:lnTo>
                <a:lnTo>
                  <a:pt x="7795" y="10194"/>
                </a:lnTo>
                <a:lnTo>
                  <a:pt x="7823" y="10054"/>
                </a:lnTo>
                <a:lnTo>
                  <a:pt x="7850" y="9913"/>
                </a:lnTo>
                <a:lnTo>
                  <a:pt x="7873" y="9771"/>
                </a:lnTo>
                <a:lnTo>
                  <a:pt x="7894" y="9629"/>
                </a:lnTo>
                <a:lnTo>
                  <a:pt x="7911" y="9485"/>
                </a:lnTo>
                <a:lnTo>
                  <a:pt x="7927" y="9341"/>
                </a:lnTo>
                <a:lnTo>
                  <a:pt x="5559" y="9341"/>
                </a:lnTo>
                <a:lnTo>
                  <a:pt x="5552" y="9484"/>
                </a:lnTo>
                <a:lnTo>
                  <a:pt x="5543" y="9625"/>
                </a:lnTo>
                <a:lnTo>
                  <a:pt x="5533" y="9767"/>
                </a:lnTo>
                <a:lnTo>
                  <a:pt x="5522" y="9907"/>
                </a:lnTo>
                <a:lnTo>
                  <a:pt x="5510" y="10047"/>
                </a:lnTo>
                <a:lnTo>
                  <a:pt x="5496" y="10186"/>
                </a:lnTo>
                <a:lnTo>
                  <a:pt x="5481" y="10325"/>
                </a:lnTo>
                <a:lnTo>
                  <a:pt x="5465" y="10462"/>
                </a:lnTo>
                <a:lnTo>
                  <a:pt x="5447" y="10599"/>
                </a:lnTo>
                <a:lnTo>
                  <a:pt x="5429" y="10734"/>
                </a:lnTo>
                <a:lnTo>
                  <a:pt x="5408" y="10870"/>
                </a:lnTo>
                <a:lnTo>
                  <a:pt x="5388" y="11004"/>
                </a:lnTo>
                <a:lnTo>
                  <a:pt x="5365" y="11137"/>
                </a:lnTo>
                <a:lnTo>
                  <a:pt x="5342" y="11270"/>
                </a:lnTo>
                <a:lnTo>
                  <a:pt x="5318" y="11401"/>
                </a:lnTo>
                <a:lnTo>
                  <a:pt x="5292" y="11532"/>
                </a:lnTo>
                <a:close/>
                <a:moveTo>
                  <a:pt x="1392" y="11532"/>
                </a:moveTo>
                <a:lnTo>
                  <a:pt x="3899" y="11532"/>
                </a:lnTo>
                <a:lnTo>
                  <a:pt x="3925" y="11403"/>
                </a:lnTo>
                <a:lnTo>
                  <a:pt x="3950" y="11273"/>
                </a:lnTo>
                <a:lnTo>
                  <a:pt x="3974" y="11142"/>
                </a:lnTo>
                <a:lnTo>
                  <a:pt x="3997" y="11010"/>
                </a:lnTo>
                <a:lnTo>
                  <a:pt x="4019" y="10877"/>
                </a:lnTo>
                <a:lnTo>
                  <a:pt x="4039" y="10743"/>
                </a:lnTo>
                <a:lnTo>
                  <a:pt x="4058" y="10607"/>
                </a:lnTo>
                <a:lnTo>
                  <a:pt x="4075" y="10470"/>
                </a:lnTo>
                <a:lnTo>
                  <a:pt x="4092" y="10332"/>
                </a:lnTo>
                <a:lnTo>
                  <a:pt x="4107" y="10194"/>
                </a:lnTo>
                <a:lnTo>
                  <a:pt x="4121" y="10054"/>
                </a:lnTo>
                <a:lnTo>
                  <a:pt x="4133" y="9913"/>
                </a:lnTo>
                <a:lnTo>
                  <a:pt x="4145" y="9771"/>
                </a:lnTo>
                <a:lnTo>
                  <a:pt x="4156" y="9629"/>
                </a:lnTo>
                <a:lnTo>
                  <a:pt x="4164" y="9485"/>
                </a:lnTo>
                <a:lnTo>
                  <a:pt x="4171" y="9341"/>
                </a:lnTo>
                <a:lnTo>
                  <a:pt x="1392" y="9341"/>
                </a:lnTo>
                <a:lnTo>
                  <a:pt x="1392" y="11532"/>
                </a:lnTo>
                <a:close/>
                <a:moveTo>
                  <a:pt x="5559" y="7948"/>
                </a:moveTo>
                <a:lnTo>
                  <a:pt x="7927" y="7948"/>
                </a:lnTo>
                <a:lnTo>
                  <a:pt x="7911" y="7805"/>
                </a:lnTo>
                <a:lnTo>
                  <a:pt x="7894" y="7662"/>
                </a:lnTo>
                <a:lnTo>
                  <a:pt x="7873" y="7520"/>
                </a:lnTo>
                <a:lnTo>
                  <a:pt x="7850" y="7379"/>
                </a:lnTo>
                <a:lnTo>
                  <a:pt x="7825" y="7239"/>
                </a:lnTo>
                <a:lnTo>
                  <a:pt x="7796" y="7101"/>
                </a:lnTo>
                <a:lnTo>
                  <a:pt x="7764" y="6963"/>
                </a:lnTo>
                <a:lnTo>
                  <a:pt x="7731" y="6825"/>
                </a:lnTo>
                <a:lnTo>
                  <a:pt x="7695" y="6690"/>
                </a:lnTo>
                <a:lnTo>
                  <a:pt x="7656" y="6555"/>
                </a:lnTo>
                <a:lnTo>
                  <a:pt x="7614" y="6421"/>
                </a:lnTo>
                <a:lnTo>
                  <a:pt x="7570" y="6289"/>
                </a:lnTo>
                <a:lnTo>
                  <a:pt x="7524" y="6157"/>
                </a:lnTo>
                <a:lnTo>
                  <a:pt x="7475" y="6027"/>
                </a:lnTo>
                <a:lnTo>
                  <a:pt x="7424" y="5898"/>
                </a:lnTo>
                <a:lnTo>
                  <a:pt x="7371" y="5770"/>
                </a:lnTo>
                <a:lnTo>
                  <a:pt x="5296" y="5770"/>
                </a:lnTo>
                <a:lnTo>
                  <a:pt x="5321" y="5899"/>
                </a:lnTo>
                <a:lnTo>
                  <a:pt x="5345" y="6030"/>
                </a:lnTo>
                <a:lnTo>
                  <a:pt x="5368" y="6162"/>
                </a:lnTo>
                <a:lnTo>
                  <a:pt x="5391" y="6294"/>
                </a:lnTo>
                <a:lnTo>
                  <a:pt x="5412" y="6428"/>
                </a:lnTo>
                <a:lnTo>
                  <a:pt x="5431" y="6562"/>
                </a:lnTo>
                <a:lnTo>
                  <a:pt x="5450" y="6698"/>
                </a:lnTo>
                <a:lnTo>
                  <a:pt x="5466" y="6834"/>
                </a:lnTo>
                <a:lnTo>
                  <a:pt x="5482" y="6970"/>
                </a:lnTo>
                <a:lnTo>
                  <a:pt x="5497" y="7107"/>
                </a:lnTo>
                <a:lnTo>
                  <a:pt x="5511" y="7246"/>
                </a:lnTo>
                <a:lnTo>
                  <a:pt x="5523" y="7385"/>
                </a:lnTo>
                <a:lnTo>
                  <a:pt x="5534" y="7525"/>
                </a:lnTo>
                <a:lnTo>
                  <a:pt x="5543" y="7665"/>
                </a:lnTo>
                <a:lnTo>
                  <a:pt x="5552" y="7806"/>
                </a:lnTo>
                <a:lnTo>
                  <a:pt x="5559" y="7948"/>
                </a:lnTo>
                <a:close/>
                <a:moveTo>
                  <a:pt x="1392" y="7948"/>
                </a:moveTo>
                <a:lnTo>
                  <a:pt x="4171" y="7948"/>
                </a:lnTo>
                <a:lnTo>
                  <a:pt x="4164" y="7805"/>
                </a:lnTo>
                <a:lnTo>
                  <a:pt x="4156" y="7662"/>
                </a:lnTo>
                <a:lnTo>
                  <a:pt x="4145" y="7520"/>
                </a:lnTo>
                <a:lnTo>
                  <a:pt x="4135" y="7379"/>
                </a:lnTo>
                <a:lnTo>
                  <a:pt x="4122" y="7239"/>
                </a:lnTo>
                <a:lnTo>
                  <a:pt x="4108" y="7101"/>
                </a:lnTo>
                <a:lnTo>
                  <a:pt x="4092" y="6963"/>
                </a:lnTo>
                <a:lnTo>
                  <a:pt x="4077" y="6825"/>
                </a:lnTo>
                <a:lnTo>
                  <a:pt x="4059" y="6690"/>
                </a:lnTo>
                <a:lnTo>
                  <a:pt x="4041" y="6555"/>
                </a:lnTo>
                <a:lnTo>
                  <a:pt x="4021" y="6421"/>
                </a:lnTo>
                <a:lnTo>
                  <a:pt x="4000" y="6289"/>
                </a:lnTo>
                <a:lnTo>
                  <a:pt x="3977" y="6157"/>
                </a:lnTo>
                <a:lnTo>
                  <a:pt x="3953" y="6027"/>
                </a:lnTo>
                <a:lnTo>
                  <a:pt x="3929" y="5898"/>
                </a:lnTo>
                <a:lnTo>
                  <a:pt x="3904" y="5770"/>
                </a:lnTo>
                <a:lnTo>
                  <a:pt x="1392" y="5770"/>
                </a:lnTo>
                <a:lnTo>
                  <a:pt x="1392" y="7948"/>
                </a:lnTo>
                <a:close/>
                <a:moveTo>
                  <a:pt x="4935" y="4378"/>
                </a:moveTo>
                <a:lnTo>
                  <a:pt x="6578" y="4378"/>
                </a:lnTo>
                <a:lnTo>
                  <a:pt x="6443" y="4199"/>
                </a:lnTo>
                <a:lnTo>
                  <a:pt x="6304" y="4024"/>
                </a:lnTo>
                <a:lnTo>
                  <a:pt x="6159" y="3854"/>
                </a:lnTo>
                <a:lnTo>
                  <a:pt x="6011" y="3689"/>
                </a:lnTo>
                <a:lnTo>
                  <a:pt x="5856" y="3528"/>
                </a:lnTo>
                <a:lnTo>
                  <a:pt x="5696" y="3372"/>
                </a:lnTo>
                <a:lnTo>
                  <a:pt x="5533" y="3221"/>
                </a:lnTo>
                <a:lnTo>
                  <a:pt x="5364" y="3075"/>
                </a:lnTo>
                <a:lnTo>
                  <a:pt x="5191" y="2934"/>
                </a:lnTo>
                <a:lnTo>
                  <a:pt x="5014" y="2798"/>
                </a:lnTo>
                <a:lnTo>
                  <a:pt x="4833" y="2668"/>
                </a:lnTo>
                <a:lnTo>
                  <a:pt x="4647" y="2544"/>
                </a:lnTo>
                <a:lnTo>
                  <a:pt x="4457" y="2424"/>
                </a:lnTo>
                <a:lnTo>
                  <a:pt x="4264" y="2311"/>
                </a:lnTo>
                <a:lnTo>
                  <a:pt x="4067" y="2204"/>
                </a:lnTo>
                <a:lnTo>
                  <a:pt x="3867" y="2102"/>
                </a:lnTo>
                <a:lnTo>
                  <a:pt x="3946" y="2224"/>
                </a:lnTo>
                <a:lnTo>
                  <a:pt x="4023" y="2348"/>
                </a:lnTo>
                <a:lnTo>
                  <a:pt x="4099" y="2477"/>
                </a:lnTo>
                <a:lnTo>
                  <a:pt x="4174" y="2607"/>
                </a:lnTo>
                <a:lnTo>
                  <a:pt x="4246" y="2741"/>
                </a:lnTo>
                <a:lnTo>
                  <a:pt x="4317" y="2877"/>
                </a:lnTo>
                <a:lnTo>
                  <a:pt x="4387" y="3016"/>
                </a:lnTo>
                <a:lnTo>
                  <a:pt x="4455" y="3157"/>
                </a:lnTo>
                <a:lnTo>
                  <a:pt x="4522" y="3301"/>
                </a:lnTo>
                <a:lnTo>
                  <a:pt x="4586" y="3448"/>
                </a:lnTo>
                <a:lnTo>
                  <a:pt x="4648" y="3597"/>
                </a:lnTo>
                <a:lnTo>
                  <a:pt x="4709" y="3749"/>
                </a:lnTo>
                <a:lnTo>
                  <a:pt x="4768" y="3902"/>
                </a:lnTo>
                <a:lnTo>
                  <a:pt x="4825" y="4058"/>
                </a:lnTo>
                <a:lnTo>
                  <a:pt x="4881" y="4217"/>
                </a:lnTo>
                <a:lnTo>
                  <a:pt x="4935" y="4378"/>
                </a:lnTo>
                <a:close/>
                <a:moveTo>
                  <a:pt x="1392" y="4378"/>
                </a:moveTo>
                <a:lnTo>
                  <a:pt x="3519" y="4378"/>
                </a:lnTo>
                <a:lnTo>
                  <a:pt x="3421" y="4113"/>
                </a:lnTo>
                <a:lnTo>
                  <a:pt x="3317" y="3859"/>
                </a:lnTo>
                <a:lnTo>
                  <a:pt x="3209" y="3615"/>
                </a:lnTo>
                <a:lnTo>
                  <a:pt x="3095" y="3381"/>
                </a:lnTo>
                <a:lnTo>
                  <a:pt x="2977" y="3157"/>
                </a:lnTo>
                <a:lnTo>
                  <a:pt x="2852" y="2946"/>
                </a:lnTo>
                <a:lnTo>
                  <a:pt x="2725" y="2746"/>
                </a:lnTo>
                <a:lnTo>
                  <a:pt x="2592" y="2558"/>
                </a:lnTo>
                <a:lnTo>
                  <a:pt x="2455" y="2383"/>
                </a:lnTo>
                <a:lnTo>
                  <a:pt x="2313" y="2221"/>
                </a:lnTo>
                <a:lnTo>
                  <a:pt x="2168" y="2072"/>
                </a:lnTo>
                <a:lnTo>
                  <a:pt x="2019" y="1936"/>
                </a:lnTo>
                <a:lnTo>
                  <a:pt x="1867" y="1815"/>
                </a:lnTo>
                <a:lnTo>
                  <a:pt x="1711" y="1709"/>
                </a:lnTo>
                <a:lnTo>
                  <a:pt x="1553" y="1617"/>
                </a:lnTo>
                <a:lnTo>
                  <a:pt x="1392" y="1541"/>
                </a:lnTo>
                <a:lnTo>
                  <a:pt x="1392" y="4378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4" name="Text Box 26"/>
          <p:cNvSpPr txBox="1">
            <a:spLocks noChangeArrowheads="1"/>
          </p:cNvSpPr>
          <p:nvPr/>
        </p:nvSpPr>
        <p:spPr bwMode="auto">
          <a:xfrm>
            <a:off x="2555875" y="2060575"/>
            <a:ext cx="5943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</a:pPr>
            <a:endParaRPr lang="cs-CZ" altLang="cs-CZ" sz="2000">
              <a:latin typeface="Times" pitchFamily="18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cs-CZ" altLang="cs-CZ" sz="2800" b="1">
                <a:latin typeface="Times" pitchFamily="18" charset="0"/>
              </a:rPr>
              <a:t>Děkuji za pozornost </a:t>
            </a:r>
          </a:p>
          <a:p>
            <a:pPr>
              <a:spcBef>
                <a:spcPct val="50000"/>
              </a:spcBef>
              <a:buClrTx/>
            </a:pPr>
            <a:r>
              <a:rPr lang="cs-CZ" altLang="cs-CZ" sz="2000">
                <a:latin typeface="Times" pitchFamily="18" charset="0"/>
                <a:cs typeface="Times New Roman" pitchFamily="18" charset="0"/>
              </a:rPr>
              <a:t>Jiří Čermák</a:t>
            </a:r>
            <a:r>
              <a:rPr lang="en-US" altLang="cs-CZ" sz="2000">
                <a:latin typeface="Times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</a:pPr>
            <a:r>
              <a:rPr lang="de-DE" altLang="cs-CZ" sz="2000">
                <a:latin typeface="Times" pitchFamily="18" charset="0"/>
              </a:rPr>
              <a:t>Baker &amp; McKenzie</a:t>
            </a:r>
            <a:r>
              <a:rPr lang="cs-CZ" altLang="cs-CZ" sz="2000">
                <a:latin typeface="Times" pitchFamily="18" charset="0"/>
              </a:rPr>
              <a:t> s.r.o., advokátní kancelář</a:t>
            </a:r>
            <a:endParaRPr lang="de-DE" altLang="cs-CZ" sz="2000">
              <a:latin typeface="Times" pitchFamily="18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de-DE" altLang="cs-CZ" sz="2000">
                <a:latin typeface="Times" pitchFamily="18" charset="0"/>
              </a:rPr>
              <a:t>Tel: +420 23604 5001</a:t>
            </a:r>
          </a:p>
          <a:p>
            <a:pPr>
              <a:spcBef>
                <a:spcPct val="50000"/>
              </a:spcBef>
              <a:buClrTx/>
            </a:pPr>
            <a:r>
              <a:rPr lang="de-DE" altLang="cs-CZ" sz="2000">
                <a:latin typeface="Times" pitchFamily="18" charset="0"/>
              </a:rPr>
              <a:t>Fax: +420 23604 5055</a:t>
            </a:r>
          </a:p>
          <a:p>
            <a:pPr>
              <a:spcBef>
                <a:spcPct val="50000"/>
              </a:spcBef>
              <a:buClrTx/>
            </a:pPr>
            <a:r>
              <a:rPr lang="en-GB" altLang="cs-CZ" sz="2000">
                <a:latin typeface="Times" pitchFamily="18" charset="0"/>
                <a:cs typeface="Times New Roman" pitchFamily="18" charset="0"/>
              </a:rPr>
              <a:t>jiri.cermak@baker</a:t>
            </a:r>
            <a:r>
              <a:rPr lang="cs-CZ" altLang="cs-CZ" sz="2000">
                <a:latin typeface="Times" pitchFamily="18" charset="0"/>
                <a:cs typeface="Times New Roman" pitchFamily="18" charset="0"/>
              </a:rPr>
              <a:t>mckenzie</a:t>
            </a:r>
            <a:r>
              <a:rPr lang="en-GB" altLang="cs-CZ" sz="2000">
                <a:latin typeface="Times" pitchFamily="18" charset="0"/>
                <a:cs typeface="Times New Roman" pitchFamily="18" charset="0"/>
              </a:rPr>
              <a:t>.com</a:t>
            </a:r>
            <a:endParaRPr lang="en-GB" altLang="cs-CZ" sz="20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UŽITÍ DÍLA PROSTŘEDNICTVÍM INTERNETU - přehled</a:t>
            </a:r>
            <a:endParaRPr lang="cs-CZ" altLang="cs-CZ" sz="3200" noProof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476750"/>
          </a:xfrm>
        </p:spPr>
        <p:txBody>
          <a:bodyPr/>
          <a:lstStyle/>
          <a:p>
            <a:pPr marL="457200" lvl="1" indent="-266700" eaLnBrk="1" hangingPunct="1">
              <a:lnSpc>
                <a:spcPct val="90000"/>
              </a:lnSpc>
              <a:defRPr/>
            </a:pPr>
            <a:endParaRPr lang="cs-CZ" sz="2400" smtClean="0">
              <a:cs typeface="Times New Roman" pitchFamily="18" charset="0"/>
            </a:endParaRPr>
          </a:p>
          <a:p>
            <a:pPr marL="457200" lvl="1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Prohlížení webových stránek (browsing)</a:t>
            </a:r>
          </a:p>
          <a:p>
            <a:pPr marL="457200" lvl="1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Zpřístupnění díla prostřednictvím Internetu</a:t>
            </a:r>
            <a:r>
              <a:rPr lang="en-US" sz="2400" smtClean="0"/>
              <a:t> </a:t>
            </a:r>
          </a:p>
          <a:p>
            <a:pPr marL="457200" lvl="1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Stahování díla z Internetu</a:t>
            </a:r>
            <a:r>
              <a:rPr lang="en-US" sz="2400" smtClean="0"/>
              <a:t> </a:t>
            </a:r>
          </a:p>
          <a:p>
            <a:pPr marL="457200" lvl="1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Zvláštní případy nakládání s dílem na Internetu</a:t>
            </a:r>
            <a:r>
              <a:rPr lang="en-US" sz="2400" smtClean="0">
                <a:cs typeface="Times New Roman" pitchFamily="18" charset="0"/>
              </a:rPr>
              <a:t> </a:t>
            </a:r>
            <a:endParaRPr lang="cs-CZ" sz="2400" smtClean="0">
              <a:cs typeface="Times New Roman" pitchFamily="18" charset="0"/>
            </a:endParaRPr>
          </a:p>
          <a:p>
            <a:pPr marL="838200" lvl="2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sdílení v peer to peer sítích (BitTorent, KaZaA, DC atp.)</a:t>
            </a:r>
            <a:r>
              <a:rPr lang="en-US" sz="2400" smtClean="0"/>
              <a:t> </a:t>
            </a:r>
          </a:p>
          <a:p>
            <a:pPr marL="838200" lvl="2" indent="-266700" eaLnBrk="1" hangingPunct="1">
              <a:lnSpc>
                <a:spcPct val="90000"/>
              </a:lnSpc>
              <a:defRPr/>
            </a:pPr>
            <a:r>
              <a:rPr lang="cs-CZ" sz="2400" smtClean="0">
                <a:cs typeface="Times New Roman" pitchFamily="18" charset="0"/>
              </a:rPr>
              <a:t>odkazy (hyperlinks), včetně embedded links</a:t>
            </a:r>
            <a:r>
              <a:rPr lang="en-US" sz="2400" smtClean="0"/>
              <a:t> </a:t>
            </a:r>
            <a:endParaRPr lang="cs-CZ" sz="2400" smtClean="0"/>
          </a:p>
          <a:p>
            <a:pPr marL="838200" lvl="2" indent="-266700" eaLnBrk="1" hangingPunct="1">
              <a:lnSpc>
                <a:spcPct val="90000"/>
              </a:lnSpc>
              <a:defRPr/>
            </a:pPr>
            <a:r>
              <a:rPr lang="cs-CZ" sz="2400" smtClean="0"/>
              <a:t>streaming </a:t>
            </a:r>
          </a:p>
          <a:p>
            <a:pPr marL="1676400" lvl="3" indent="-266700" eaLnBrk="1" hangingPunct="1">
              <a:lnSpc>
                <a:spcPct val="90000"/>
              </a:lnSpc>
              <a:defRPr/>
            </a:pPr>
            <a:r>
              <a:rPr lang="cs-CZ" smtClean="0"/>
              <a:t>Video on Demand (VoD)</a:t>
            </a:r>
            <a:endParaRPr lang="en-US" smtClean="0"/>
          </a:p>
          <a:p>
            <a:pPr marL="1676400" lvl="3" indent="-266700" eaLnBrk="1" hangingPunct="1">
              <a:lnSpc>
                <a:spcPct val="90000"/>
              </a:lnSpc>
              <a:defRPr/>
            </a:pPr>
            <a:r>
              <a:rPr lang="cs-CZ">
                <a:cs typeface="Times New Roman" pitchFamily="18" charset="0"/>
              </a:rPr>
              <a:t>T</a:t>
            </a:r>
            <a:r>
              <a:rPr lang="cs-CZ" smtClean="0">
                <a:cs typeface="Times New Roman" pitchFamily="18" charset="0"/>
              </a:rPr>
              <a:t>elevizní a rozhlasové vysílání po </a:t>
            </a:r>
            <a:r>
              <a:rPr lang="cs-CZ" smtClean="0"/>
              <a:t>I</a:t>
            </a:r>
            <a:r>
              <a:rPr lang="cs-CZ" smtClean="0">
                <a:cs typeface="Times New Roman" pitchFamily="18" charset="0"/>
              </a:rPr>
              <a:t>nternetu (webcasting)</a:t>
            </a:r>
          </a:p>
          <a:p>
            <a:pPr marL="571500" lvl="2" indent="0" eaLnBrk="1" hangingPunct="1">
              <a:lnSpc>
                <a:spcPct val="90000"/>
              </a:lnSpc>
              <a:buFontTx/>
              <a:buNone/>
              <a:defRPr/>
            </a:pPr>
            <a:endParaRPr lang="cs-CZ" sz="2400" i="1" smtClean="0">
              <a:cs typeface="Times New Roman" pitchFamily="18" charset="0"/>
            </a:endParaRPr>
          </a:p>
          <a:p>
            <a:pPr marL="457200" lvl="1" indent="-266700" eaLnBrk="1" hangingPunct="1">
              <a:lnSpc>
                <a:spcPct val="90000"/>
              </a:lnSpc>
              <a:buFontTx/>
              <a:buNone/>
              <a:defRPr/>
            </a:pPr>
            <a:endParaRPr lang="cs-CZ" sz="2000" smtClean="0"/>
          </a:p>
          <a:p>
            <a:pPr marL="457200" lvl="1" indent="-266700" eaLnBrk="1" hangingPunct="1">
              <a:lnSpc>
                <a:spcPct val="90000"/>
              </a:lnSpc>
              <a:buFontTx/>
              <a:buNone/>
              <a:defRPr/>
            </a:pPr>
            <a:endParaRPr lang="cs-CZ" sz="2000" smtClean="0"/>
          </a:p>
          <a:p>
            <a:pPr marL="457200" lvl="1" indent="-266700" eaLnBrk="1" hangingPunct="1">
              <a:lnSpc>
                <a:spcPct val="90000"/>
              </a:lnSpc>
              <a:defRPr/>
            </a:pPr>
            <a:endParaRPr lang="cs-CZ" smtClean="0"/>
          </a:p>
          <a:p>
            <a:pPr marL="457200" lvl="1" indent="-266700" eaLnBrk="1" hangingPunct="1">
              <a:lnSpc>
                <a:spcPct val="90000"/>
              </a:lnSpc>
              <a:defRPr/>
            </a:pPr>
            <a:endParaRPr lang="cs-CZ" smtClean="0"/>
          </a:p>
          <a:p>
            <a:pPr marL="457200" lvl="1" indent="-266700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 </a:t>
            </a:r>
          </a:p>
          <a:p>
            <a:pPr marL="457200" lvl="1" indent="-266700" eaLnBrk="1" hangingPunct="1">
              <a:lnSpc>
                <a:spcPct val="90000"/>
              </a:lnSpc>
              <a:buFontTx/>
              <a:buNone/>
              <a:defRPr/>
            </a:pPr>
            <a:endParaRPr lang="en-US" smtClean="0"/>
          </a:p>
          <a:p>
            <a:pPr marL="457200" lvl="1" indent="-266700" eaLnBrk="1" hangingPunct="1">
              <a:lnSpc>
                <a:spcPct val="90000"/>
              </a:lnSpc>
              <a:defRPr/>
            </a:pPr>
            <a:endParaRPr lang="en-US" noProof="1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32588" y="6389688"/>
            <a:ext cx="2335212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D82C573E-B472-405C-87AD-2E3C665B11B8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4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cs-CZ" sz="1000" smtClean="0">
                <a:latin typeface="Arial" charset="0"/>
                <a:cs typeface="Arial" charset="0"/>
              </a:rPr>
              <a:t> ©20</a:t>
            </a:r>
            <a:r>
              <a:rPr lang="cs-CZ" altLang="cs-CZ" sz="1000" smtClean="0">
                <a:latin typeface="Arial" charset="0"/>
                <a:cs typeface="Arial" charset="0"/>
              </a:rPr>
              <a:t>11</a:t>
            </a:r>
            <a:r>
              <a:rPr lang="en-GB" altLang="cs-CZ" sz="1000" smtClean="0">
                <a:latin typeface="Arial" charset="0"/>
                <a:cs typeface="Arial" charset="0"/>
              </a:rPr>
              <a:t> Baker &amp; McKenzie     </a:t>
            </a:r>
            <a:fld id="{A2C69A32-F636-40A7-9698-E79444EB0D38}" type="slidenum">
              <a:rPr lang="en-GB" altLang="cs-CZ" sz="10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ClrTx/>
              </a:pPr>
              <a:t>5</a:t>
            </a:fld>
            <a:endParaRPr lang="en-GB" altLang="cs-CZ" sz="1000" smtClean="0"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PŘEDMĚT OCHRANY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038600"/>
          </a:xfrm>
        </p:spPr>
        <p:txBody>
          <a:bodyPr/>
          <a:lstStyle/>
          <a:p>
            <a:pPr lvl="1" indent="-266700" eaLnBrk="1" hangingPunct="1">
              <a:lnSpc>
                <a:spcPct val="90000"/>
              </a:lnSpc>
            </a:pPr>
            <a:r>
              <a:rPr lang="cs-CZ" altLang="cs-CZ" sz="2400" smtClean="0">
                <a:cs typeface="Times New Roman" pitchFamily="18" charset="0"/>
              </a:rPr>
              <a:t>definice díla (§2 AZ)– v podstatě vše </a:t>
            </a:r>
            <a:endParaRPr lang="en-US" altLang="cs-CZ" sz="2400" smtClean="0">
              <a:cs typeface="Times New Roman" pitchFamily="18" charset="0"/>
            </a:endParaRPr>
          </a:p>
          <a:p>
            <a:pPr lvl="1" indent="-266700"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(fotografie, text, software, hudební a filmové klipy) </a:t>
            </a:r>
            <a:endParaRPr lang="en-US" altLang="cs-CZ" sz="2400" smtClean="0">
              <a:cs typeface="Times New Roman" pitchFamily="18" charset="0"/>
            </a:endParaRPr>
          </a:p>
          <a:p>
            <a:pPr lvl="1" indent="-266700" eaLnBrk="1" hangingPunct="1">
              <a:lnSpc>
                <a:spcPct val="90000"/>
              </a:lnSpc>
            </a:pPr>
            <a:r>
              <a:rPr lang="cs-CZ" altLang="cs-CZ" sz="2400" smtClean="0">
                <a:cs typeface="Times New Roman" pitchFamily="18" charset="0"/>
              </a:rPr>
              <a:t>výjimky: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ne: vzorce, myšlenky, postupy</a:t>
            </a:r>
            <a:r>
              <a:rPr lang="cs-CZ" altLang="cs-CZ" sz="2400" smtClean="0"/>
              <a:t> ...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bez ochrany: úřední dílo, lidová tvořivost, kroniky, polit. Projevy</a:t>
            </a:r>
            <a:r>
              <a:rPr lang="cs-CZ" altLang="cs-CZ" sz="2400" smtClean="0"/>
              <a:t> ...</a:t>
            </a:r>
            <a:r>
              <a:rPr lang="en-US" altLang="cs-CZ" sz="2400" smtClean="0">
                <a:cs typeface="Times New Roman" pitchFamily="18" charset="0"/>
              </a:rPr>
              <a:t> </a:t>
            </a:r>
            <a:endParaRPr lang="cs-CZ" altLang="cs-CZ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cs typeface="Times New Roman" pitchFamily="18" charset="0"/>
              </a:rPr>
              <a:t>webová stránka = autorské dílo</a:t>
            </a:r>
            <a:r>
              <a:rPr lang="en-US" altLang="cs-CZ" sz="2400" smtClean="0"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>
              <a:cs typeface="Times New Roman" pitchFamily="18" charset="0"/>
            </a:endParaRPr>
          </a:p>
          <a:p>
            <a:pPr lvl="1" indent="-266700" eaLnBrk="1" hangingPunct="1">
              <a:lnSpc>
                <a:spcPct val="90000"/>
              </a:lnSpc>
              <a:buFontTx/>
              <a:buChar char="+"/>
            </a:pPr>
            <a:r>
              <a:rPr lang="cs-CZ" altLang="cs-CZ" sz="2200" smtClean="0">
                <a:cs typeface="Times New Roman" pitchFamily="18" charset="0"/>
              </a:rPr>
              <a:t>práva související s autorským právem (výkonní umělci, výrobce zvukového / obrazově-zvukového záznamu, vysílatel) </a:t>
            </a:r>
            <a:endParaRPr lang="en-US" altLang="cs-CZ" sz="2200" smtClean="0">
              <a:cs typeface="Times New Roman" pitchFamily="18" charset="0"/>
            </a:endParaRPr>
          </a:p>
          <a:p>
            <a:pPr lvl="1" indent="-266700" eaLnBrk="1" hangingPunct="1">
              <a:lnSpc>
                <a:spcPct val="90000"/>
              </a:lnSpc>
              <a:buFontTx/>
              <a:buChar char="+"/>
            </a:pPr>
            <a:r>
              <a:rPr lang="cs-CZ" altLang="cs-CZ" sz="2200" smtClean="0">
                <a:cs typeface="Times New Roman" pitchFamily="18" charset="0"/>
              </a:rPr>
              <a:t>databáze</a:t>
            </a:r>
            <a:r>
              <a:rPr lang="en-US" altLang="cs-CZ" sz="2200" smtClean="0"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cs-CZ" sz="2400" smtClean="0"/>
          </a:p>
          <a:p>
            <a:pPr lvl="2" eaLnBrk="1" hangingPunct="1">
              <a:lnSpc>
                <a:spcPct val="90000"/>
              </a:lnSpc>
            </a:pPr>
            <a:endParaRPr lang="en-US" altLang="cs-CZ" sz="2000" noProof="1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732588" y="6381750"/>
            <a:ext cx="2286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smtClean="0"/>
              <a:t> ©2016 Baker &amp; McKenzie    </a:t>
            </a:r>
            <a:r>
              <a:rPr lang="en-GB" sz="1200" smtClean="0"/>
              <a:t> </a:t>
            </a:r>
            <a:fld id="{69B4F6C8-C894-4D62-BF59-52C936BE9C41}" type="slidenum">
              <a:rPr lang="en-GB" sz="1200" smtClean="0"/>
              <a:pPr>
                <a:defRPr/>
              </a:pPr>
              <a:t>5</a:t>
            </a:fld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072437" cy="762000"/>
          </a:xfrm>
        </p:spPr>
        <p:txBody>
          <a:bodyPr/>
          <a:lstStyle/>
          <a:p>
            <a:r>
              <a:rPr lang="cs-CZ" altLang="cs-CZ" sz="3200" b="0" smtClean="0"/>
              <a:t>PROHLÍŽENÍ INTERNETU (BROWSING)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cs-CZ" altLang="cs-CZ" sz="2400" smtClean="0">
                <a:cs typeface="Times New Roman" pitchFamily="18" charset="0"/>
              </a:rPr>
              <a:t>Prohlížení webových stránek  („surfování po internetu“)</a:t>
            </a:r>
            <a:endParaRPr lang="cs-CZ" altLang="cs-CZ" sz="2400" smtClean="0"/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vzniká řada kopií (rozmnoženin) (</a:t>
            </a:r>
            <a:r>
              <a:rPr lang="cs-CZ" altLang="cs-CZ" sz="1800" smtClean="0">
                <a:cs typeface="Times New Roman" pitchFamily="18" charset="0"/>
              </a:rPr>
              <a:t>grafická paměť, přechodné soubory na disku atp.)</a:t>
            </a:r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rozmnožování díla (§</a:t>
            </a: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13 AZ)</a:t>
            </a:r>
            <a:endParaRPr lang="cs-CZ" altLang="cs-CZ" sz="2400" smtClean="0"/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licence pro dočasné rozmnoženiny (§38a  odst. 1 AZ)</a:t>
            </a:r>
            <a:endParaRPr lang="cs-CZ" altLang="cs-CZ" sz="2400" smtClean="0"/>
          </a:p>
          <a:p>
            <a:pPr lvl="2" eaLnBrk="1" hangingPunct="1"/>
            <a:endParaRPr lang="cs-CZ" altLang="cs-CZ" sz="2400" noProof="1" smtClean="0"/>
          </a:p>
          <a:p>
            <a:pPr lvl="2" eaLnBrk="1" hangingPunct="1"/>
            <a:r>
              <a:rPr lang="cs-CZ" altLang="cs-CZ" sz="2400" noProof="1" smtClean="0"/>
              <a:t>Nutné kopie vs. kopie ulehčující provoz (caching)</a:t>
            </a:r>
          </a:p>
          <a:p>
            <a:pPr lvl="2" eaLnBrk="1" hangingPunct="1"/>
            <a:r>
              <a:rPr lang="cs-CZ" altLang="cs-CZ" sz="2400" noProof="1" smtClean="0"/>
              <a:t>SD EU: </a:t>
            </a:r>
            <a:r>
              <a:rPr lang="cs-CZ" altLang="cs-CZ" sz="2400" i="1" noProof="1" smtClean="0"/>
              <a:t>Rozsudek PRCA (C-360/13) </a:t>
            </a:r>
            <a:r>
              <a:rPr lang="cs-CZ" altLang="cs-CZ" sz="2400" noProof="1" smtClean="0"/>
              <a:t>(</a:t>
            </a:r>
            <a:r>
              <a:rPr lang="cs-CZ" altLang="cs-CZ" sz="1800" noProof="1" smtClean="0"/>
              <a:t>pouhým prohlížením díla na internetu nedochází k zásahu do autorských práv k tomuto dílu)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07544CA3-EDAC-47BF-AC45-6B6746A1784B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6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ZPŘÍSTUPNĚNÍ DÍLA (UPLOAD)</a:t>
            </a:r>
            <a:r>
              <a:rPr lang="en-US" altLang="cs-CZ" sz="3200" b="0" smtClean="0">
                <a:cs typeface="Times New Roman" pitchFamily="18" charset="0"/>
              </a:rPr>
              <a:t/>
            </a:r>
            <a:br>
              <a:rPr lang="en-US" altLang="cs-CZ" sz="3200" b="0" smtClean="0">
                <a:cs typeface="Times New Roman" pitchFamily="18" charset="0"/>
              </a:rPr>
            </a:br>
            <a:endParaRPr lang="en-US" altLang="cs-CZ" sz="3200" b="0" noProof="1" smtClean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077200" cy="4064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cs-CZ" altLang="cs-CZ" sz="2400" smtClean="0">
                <a:cs typeface="Times New Roman" pitchFamily="18" charset="0"/>
              </a:rPr>
              <a:t>Zpřístupnění na www/ftp/peer to peer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rozmnožování díla (§</a:t>
            </a: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13 AZ)</a:t>
            </a:r>
            <a:endParaRPr lang="cs-CZ" altLang="cs-CZ" sz="2400" smtClean="0"/>
          </a:p>
          <a:p>
            <a:pPr lvl="2" eaLnBrk="1" hangingPunct="1"/>
            <a:r>
              <a:rPr lang="cs-CZ" altLang="cs-CZ" sz="2400" smtClean="0">
                <a:cs typeface="Times New Roman" pitchFamily="18" charset="0"/>
              </a:rPr>
              <a:t>sdělování díla veřejnosti (§</a:t>
            </a: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18 AZ)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5B356AC5-A781-40A3-9ABD-663FA443B942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7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0" smtClean="0">
                <a:cs typeface="Times New Roman" pitchFamily="18" charset="0"/>
              </a:rPr>
              <a:t>ZPŘÍSTUPNĚNÍ DÍLA (UPLOAD)</a:t>
            </a:r>
            <a:r>
              <a:rPr lang="en-US" altLang="cs-CZ" sz="2400" smtClean="0"/>
              <a:t> </a:t>
            </a:r>
            <a:endParaRPr lang="en-US" altLang="cs-CZ" sz="2400" noProof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332288"/>
          </a:xfrm>
        </p:spPr>
        <p:txBody>
          <a:bodyPr/>
          <a:lstStyle/>
          <a:p>
            <a:pPr lvl="1" eaLnBrk="1" hangingPunct="1">
              <a:buFontTx/>
              <a:buNone/>
              <a:tabLst>
                <a:tab pos="1828800" algn="l"/>
              </a:tabLst>
            </a:pPr>
            <a:r>
              <a:rPr lang="cs-CZ" altLang="cs-CZ" sz="2800" smtClean="0">
                <a:cs typeface="Times New Roman" pitchFamily="18" charset="0"/>
              </a:rPr>
              <a:t>sdělování veřejnosti (§ 18 odst.1 anebo 2):</a:t>
            </a:r>
            <a:r>
              <a:rPr lang="en-US" altLang="cs-CZ" sz="2800" smtClean="0"/>
              <a:t> </a:t>
            </a:r>
          </a:p>
          <a:p>
            <a:pPr lvl="1" eaLnBrk="1" hangingPunct="1">
              <a:buFontTx/>
              <a:buNone/>
              <a:tabLst>
                <a:tab pos="1828800" algn="l"/>
              </a:tabLst>
            </a:pPr>
            <a:r>
              <a:rPr lang="cs-CZ" altLang="cs-CZ" sz="2800" smtClean="0">
                <a:cs typeface="Times New Roman" pitchFamily="18" charset="0"/>
              </a:rPr>
              <a:t>veřejnost =	osoby, které nejsou předem individálně 	určeny (široký výklad)</a:t>
            </a:r>
            <a:endParaRPr lang="cs-CZ" altLang="cs-CZ" sz="2800" smtClean="0"/>
          </a:p>
          <a:p>
            <a:pPr lvl="1" eaLnBrk="1" hangingPunct="1">
              <a:buFont typeface="Symbol" pitchFamily="18" charset="2"/>
              <a:buChar char="Þ"/>
              <a:tabLst>
                <a:tab pos="1828800" algn="l"/>
              </a:tabLst>
            </a:pP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zahrnuje:</a:t>
            </a: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stránky s omezeným přístupem</a:t>
            </a:r>
            <a:r>
              <a:rPr lang="en-US" altLang="cs-CZ" sz="2000" smtClean="0"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	</a:t>
            </a:r>
            <a:r>
              <a:rPr lang="cs-CZ" altLang="cs-CZ" sz="2400" smtClean="0">
                <a:cs typeface="Times New Roman" pitchFamily="18" charset="0"/>
              </a:rPr>
              <a:t>(placené stránky</a:t>
            </a:r>
            <a:r>
              <a:rPr lang="cs-CZ" altLang="cs-CZ" sz="2400" smtClean="0"/>
              <a:t>, </a:t>
            </a:r>
            <a:r>
              <a:rPr lang="cs-CZ" altLang="cs-CZ" sz="2400" smtClean="0">
                <a:cs typeface="Times New Roman" pitchFamily="18" charset="0"/>
              </a:rPr>
              <a:t>podnikové sítě</a:t>
            </a:r>
            <a:r>
              <a:rPr lang="cs-CZ" altLang="cs-CZ" sz="2400" smtClean="0"/>
              <a:t> </a:t>
            </a:r>
            <a:r>
              <a:rPr lang="cs-CZ" altLang="cs-CZ" sz="2400" smtClean="0">
                <a:cs typeface="Times New Roman" pitchFamily="18" charset="0"/>
              </a:rPr>
              <a:t>(Intranet</a:t>
            </a:r>
            <a:r>
              <a:rPr lang="cs-CZ" altLang="cs-CZ" sz="2400" smtClean="0"/>
              <a:t>)</a:t>
            </a:r>
            <a:r>
              <a:rPr lang="cs-CZ" altLang="cs-CZ" sz="2400" smtClean="0">
                <a:cs typeface="Times New Roman" pitchFamily="18" charset="0"/>
              </a:rPr>
              <a:t>)</a:t>
            </a: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endParaRPr lang="cs-CZ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r>
              <a:rPr lang="en-US" altLang="cs-CZ" sz="2400" smtClean="0">
                <a:cs typeface="Times New Roman" pitchFamily="18" charset="0"/>
              </a:rPr>
              <a:t>SD</a:t>
            </a:r>
            <a:r>
              <a:rPr lang="cs-CZ" altLang="cs-CZ" sz="2400" smtClean="0">
                <a:cs typeface="Times New Roman" pitchFamily="18" charset="0"/>
              </a:rPr>
              <a:t> </a:t>
            </a:r>
            <a:r>
              <a:rPr lang="en-US" altLang="cs-CZ" sz="2400" smtClean="0">
                <a:cs typeface="Times New Roman" pitchFamily="18" charset="0"/>
              </a:rPr>
              <a:t>EU : o sdělování díla veřejnosti se jedná tehdy, je-li současně přítomen prvek „sdělování díla“ a toto dílo je sdělováno „veřejnosti“. </a:t>
            </a:r>
            <a:endParaRPr lang="cs-CZ" altLang="cs-CZ" sz="2400" smtClean="0">
              <a:cs typeface="Times New Roman" pitchFamily="18" charset="0"/>
            </a:endParaRPr>
          </a:p>
          <a:p>
            <a:pPr marL="0" indent="0" eaLnBrk="1" hangingPunct="1">
              <a:buFont typeface="Symbol" pitchFamily="18" charset="2"/>
              <a:buNone/>
              <a:tabLst>
                <a:tab pos="1828800" algn="l"/>
              </a:tabLst>
            </a:pPr>
            <a:endParaRPr lang="en-US" altLang="cs-CZ" sz="2400" smtClean="0">
              <a:cs typeface="Times New Roman" pitchFamily="18" charset="0"/>
            </a:endParaRPr>
          </a:p>
          <a:p>
            <a:pPr marL="0" indent="0" eaLnBrk="1" hangingPunct="1">
              <a:tabLst>
                <a:tab pos="1828800" algn="l"/>
              </a:tabLst>
            </a:pPr>
            <a:r>
              <a:rPr lang="cs-CZ" altLang="cs-CZ" sz="2400" smtClean="0">
                <a:cs typeface="Times New Roman" pitchFamily="18" charset="0"/>
              </a:rPr>
              <a:t> </a:t>
            </a:r>
            <a:endParaRPr lang="en-US" altLang="cs-CZ" sz="2400" smtClean="0"/>
          </a:p>
          <a:p>
            <a:pPr marL="0" indent="0" eaLnBrk="1" hangingPunct="1">
              <a:tabLst>
                <a:tab pos="1828800" algn="l"/>
              </a:tabLst>
            </a:pPr>
            <a:endParaRPr lang="en-US" altLang="cs-CZ" sz="240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2A09A9ED-DBEA-4234-B495-FB6E8B025A43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8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ODBOČKA – SDĚLOVANÍ VEŘEJNOSTI VS. ZPŘÍSTUPŇOVÁNÍ VEŘEJNOSTI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defRPr/>
            </a:pPr>
            <a:r>
              <a:rPr lang="cs-CZ" sz="1800" smtClean="0"/>
              <a:t>Základ úpravy: Smluva SODV o právu autorském (WCT) a Smlouva SODV o výkonech výkonných umělců a o zvukových záznamech (WPPT)</a:t>
            </a:r>
          </a:p>
          <a:p>
            <a:pPr>
              <a:defRPr/>
            </a:pPr>
            <a:endParaRPr lang="cs-CZ" sz="1800" smtClean="0"/>
          </a:p>
          <a:p>
            <a:pPr>
              <a:defRPr/>
            </a:pPr>
            <a:r>
              <a:rPr lang="cs-CZ" sz="1800" b="1" smtClean="0"/>
              <a:t>Směrnice:	</a:t>
            </a:r>
            <a:r>
              <a:rPr lang="cs-CZ" sz="1800" smtClean="0"/>
              <a:t>2001/29/ES o harmonizaci některých aspektů aut. pr. a práv souv. 		v Informační společnosti (</a:t>
            </a:r>
            <a:r>
              <a:rPr lang="cs-CZ" sz="1800" b="1" smtClean="0"/>
              <a:t>InfoSoc Směrnice</a:t>
            </a:r>
            <a:r>
              <a:rPr lang="cs-CZ" sz="1800" smtClean="0"/>
              <a:t>)</a:t>
            </a:r>
          </a:p>
          <a:p>
            <a:pPr>
              <a:defRPr/>
            </a:pPr>
            <a:endParaRPr lang="cs-CZ" sz="1800"/>
          </a:p>
          <a:p>
            <a:pPr marL="0">
              <a:defRPr/>
            </a:pPr>
            <a:r>
              <a:rPr lang="cs-CZ" sz="1800" smtClean="0"/>
              <a:t>Směrnice rozlišuje mezi </a:t>
            </a:r>
            <a:r>
              <a:rPr lang="cs-CZ" sz="1800" u="sng" smtClean="0"/>
              <a:t>širším</a:t>
            </a:r>
            <a:r>
              <a:rPr lang="cs-CZ" sz="1800" smtClean="0"/>
              <a:t> „sdělováním veřejnosti (communication)“ (čl. 3 odst.1) a </a:t>
            </a:r>
            <a:r>
              <a:rPr lang="cs-CZ" sz="1800" u="sng" smtClean="0"/>
              <a:t>užším</a:t>
            </a:r>
            <a:r>
              <a:rPr lang="cs-CZ" sz="1800" smtClean="0"/>
              <a:t> „ zpřístupňováním veřejnosti (make available)“ (čl. 3 odst.2), přičemž pouze „právo na  zpřístupňování veřejnosti“ přiznává výkonným umělců, vysílatelům, výrobcům zvukových záznamů / zvukově obazových záznamů</a:t>
            </a:r>
            <a:endParaRPr lang="cs-CZ" sz="1800"/>
          </a:p>
          <a:p>
            <a:pPr marL="0">
              <a:defRPr/>
            </a:pPr>
            <a:r>
              <a:rPr lang="cs-CZ" sz="1800"/>
              <a:t>srovnej</a:t>
            </a:r>
            <a:r>
              <a:rPr lang="cs-CZ" sz="1800" smtClean="0"/>
              <a:t> AZ: ( </a:t>
            </a:r>
            <a:r>
              <a:rPr lang="cs-CZ" sz="1800"/>
              <a:t>rozdíl</a:t>
            </a:r>
            <a:r>
              <a:rPr lang="cs-CZ" sz="1800" smtClean="0"/>
              <a:t> mezí § 18 odst. 1 a § 18 odst. 2 AZ je zachován, ale obě skupiny práv AZ přiznává všem nositelům práv)</a:t>
            </a:r>
          </a:p>
          <a:p>
            <a:pPr>
              <a:defRPr/>
            </a:pPr>
            <a:r>
              <a:rPr lang="cs-CZ" sz="1800" u="sng" smtClean="0"/>
              <a:t>Je to v souladu se Směrnicí?</a:t>
            </a:r>
            <a:endParaRPr lang="cs-CZ" sz="1800" u="sng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-"/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cs-CZ" sz="1100" smtClean="0">
                <a:latin typeface="Arial" charset="0"/>
                <a:cs typeface="Arial" charset="0"/>
              </a:rPr>
              <a:t> ©2016 Baker &amp; McKenzie    </a:t>
            </a:r>
            <a:r>
              <a:rPr lang="en-GB" altLang="cs-CZ" sz="1200" smtClean="0">
                <a:latin typeface="Arial" charset="0"/>
                <a:cs typeface="Arial" charset="0"/>
              </a:rPr>
              <a:t> </a:t>
            </a:r>
            <a:fld id="{200C6AA8-4CBE-407F-8F87-B0FC823AC192}" type="slidenum">
              <a:rPr lang="en-GB" altLang="cs-CZ" sz="12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ClrTx/>
              </a:pPr>
              <a:t>9</a:t>
            </a:fld>
            <a:endParaRPr lang="en-GB" altLang="cs-CZ" sz="1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&amp;M Praesentation Ger">
  <a:themeElements>
    <a:clrScheme name="B&amp;M Praesentation Ger 1">
      <a:dk1>
        <a:srgbClr val="808080"/>
      </a:dk1>
      <a:lt1>
        <a:srgbClr val="FFFFFF"/>
      </a:lt1>
      <a:dk2>
        <a:srgbClr val="969696"/>
      </a:dk2>
      <a:lt2>
        <a:srgbClr val="FFFFFF"/>
      </a:lt2>
      <a:accent1>
        <a:srgbClr val="005577"/>
      </a:accent1>
      <a:accent2>
        <a:srgbClr val="286017"/>
      </a:accent2>
      <a:accent3>
        <a:srgbClr val="C9C9C9"/>
      </a:accent3>
      <a:accent4>
        <a:srgbClr val="DADADA"/>
      </a:accent4>
      <a:accent5>
        <a:srgbClr val="AAB4BD"/>
      </a:accent5>
      <a:accent6>
        <a:srgbClr val="235614"/>
      </a:accent6>
      <a:hlink>
        <a:srgbClr val="CC6600"/>
      </a:hlink>
      <a:folHlink>
        <a:srgbClr val="EE0044"/>
      </a:folHlink>
    </a:clrScheme>
    <a:fontScheme name="B&amp;M Praesentation G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&amp;M Praesentation Ger 1">
        <a:dk1>
          <a:srgbClr val="808080"/>
        </a:dk1>
        <a:lt1>
          <a:srgbClr val="FFFFFF"/>
        </a:lt1>
        <a:dk2>
          <a:srgbClr val="969696"/>
        </a:dk2>
        <a:lt2>
          <a:srgbClr val="FFFFFF"/>
        </a:lt2>
        <a:accent1>
          <a:srgbClr val="005577"/>
        </a:accent1>
        <a:accent2>
          <a:srgbClr val="286017"/>
        </a:accent2>
        <a:accent3>
          <a:srgbClr val="C9C9C9"/>
        </a:accent3>
        <a:accent4>
          <a:srgbClr val="DADADA"/>
        </a:accent4>
        <a:accent5>
          <a:srgbClr val="AAB4BD"/>
        </a:accent5>
        <a:accent6>
          <a:srgbClr val="235614"/>
        </a:accent6>
        <a:hlink>
          <a:srgbClr val="CC6600"/>
        </a:hlink>
        <a:folHlink>
          <a:srgbClr val="EE00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&amp;M Praesentation Ger 2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0599DD"/>
        </a:accent1>
        <a:accent2>
          <a:srgbClr val="99DD00"/>
        </a:accent2>
        <a:accent3>
          <a:srgbClr val="C9C9C9"/>
        </a:accent3>
        <a:accent4>
          <a:srgbClr val="DADADA"/>
        </a:accent4>
        <a:accent5>
          <a:srgbClr val="AACAEB"/>
        </a:accent5>
        <a:accent6>
          <a:srgbClr val="8AC800"/>
        </a:accent6>
        <a:hlink>
          <a:srgbClr val="E1AA00"/>
        </a:hlink>
        <a:folHlink>
          <a:srgbClr val="880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C:\TEMPLATES\Germany\B&amp;M Praesentation Ger.pot</Template>
  <TotalTime>0</TotalTime>
  <Words>1298</Words>
  <Application>Microsoft Office PowerPoint</Application>
  <PresentationFormat>Předvádění na obrazovce (4:3)</PresentationFormat>
  <Paragraphs>274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B&amp;M Praesentation Ger</vt:lpstr>
      <vt:lpstr> INTERNET A AUTORSKÉ PRÁVO      Jiří Čermák, 10.3 a 31.3. 2016 </vt:lpstr>
      <vt:lpstr>Prezentace aplikace PowerPoint</vt:lpstr>
      <vt:lpstr>Prezentace aplikace PowerPoint</vt:lpstr>
      <vt:lpstr>UŽITÍ DÍLA PROSTŘEDNICTVÍM INTERNETU - přehled</vt:lpstr>
      <vt:lpstr>PŘEDMĚT OCHRANY </vt:lpstr>
      <vt:lpstr>PROHLÍŽENÍ INTERNETU (BROWSING)</vt:lpstr>
      <vt:lpstr>ZPŘÍSTUPNĚNÍ DÍLA (UPLOAD) </vt:lpstr>
      <vt:lpstr>ZPŘÍSTUPNĚNÍ DÍLA (UPLOAD) </vt:lpstr>
      <vt:lpstr>ODBOČKA – SDĚLOVANÍ VEŘEJNOSTI VS. ZPŘÍSTUPŇOVÁNÍ VEŘEJNOSTI</vt:lpstr>
      <vt:lpstr>Prezentace aplikace PowerPoint</vt:lpstr>
      <vt:lpstr>ZPŘÍSTUPNĚNÍ DÍLA (UPLOAD) </vt:lpstr>
      <vt:lpstr>ZPŘÍSTUPNĚNÍ DÍLA (UPLOAD) </vt:lpstr>
      <vt:lpstr>ZPŘÍSTUPNĚNÍ DÍLA (UPLOAD) </vt:lpstr>
      <vt:lpstr>STAHOVÁNÍ DÍLA (DOWNLOAD) </vt:lpstr>
      <vt:lpstr>STAHOVÁNÍ DÍLA (DOWNLOAD)  </vt:lpstr>
      <vt:lpstr>STAHOVÁNÍ DÍLA (DOWNLOAD)  </vt:lpstr>
      <vt:lpstr>STAHOVÁNÍ DÍLA (DOWNLOAD)  </vt:lpstr>
      <vt:lpstr>POSKYTOVÁNÍ ODKAZU (hyperlinking) </vt:lpstr>
      <vt:lpstr>POSKYTOVÁNÍ ODKAZU (hyperlinking) </vt:lpstr>
      <vt:lpstr>povaha odkazu (běžný odkaz vs. embedded link)</vt:lpstr>
      <vt:lpstr>povaha odkazu (embedding)</vt:lpstr>
      <vt:lpstr>odkaz na legální vs. nelegální obsah</vt:lpstr>
      <vt:lpstr>odkaz na legální vs. nelegální obsah</vt:lpstr>
      <vt:lpstr>odkaz na legální vs. nelegální obsah</vt:lpstr>
      <vt:lpstr>UŽITÍ V RÁMCI PEER TO PEER SÍTÍ (P2P)</vt:lpstr>
      <vt:lpstr>UŽITÍ V RÁMCI PEER TO PEER SÍTÍ </vt:lpstr>
      <vt:lpstr>STREAMING</vt:lpstr>
      <vt:lpstr>STREAMING</vt:lpstr>
      <vt:lpstr>STREAMING</vt:lpstr>
      <vt:lpstr>Prezentace aplikace PowerPoint</vt:lpstr>
      <vt:lpstr>Prezentace aplikace PowerPoint</vt:lpstr>
    </vt:vector>
  </TitlesOfParts>
  <Company>Baker &amp; McKenzie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 AUTORSKÉ PRÁVO      Jiří Čermák, 10.3 a 31.3. 2016</dc:title>
  <dc:creator>Alena Votypkova</dc:creator>
  <cp:lastModifiedBy>Alena Votypkova</cp:lastModifiedBy>
  <cp:revision>164</cp:revision>
  <cp:lastPrinted>2003-06-25T14:55:35Z</cp:lastPrinted>
  <dcterms:created xsi:type="dcterms:W3CDTF">2004-03-18T14:54:04Z</dcterms:created>
  <dcterms:modified xsi:type="dcterms:W3CDTF">2017-03-28T12:24:57Z</dcterms:modified>
</cp:coreProperties>
</file>