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53" d="100"/>
          <a:sy n="53" d="100"/>
        </p:scale>
        <p:origin x="-9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5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62B8-BEFF-48E6-8B89-9184AF58BA17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72AE07-00E9-494C-ADAC-E8F8052B8D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62B8-BEFF-48E6-8B89-9184AF58BA17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AE07-00E9-494C-ADAC-E8F8052B8D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62B8-BEFF-48E6-8B89-9184AF58BA17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AE07-00E9-494C-ADAC-E8F8052B8D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62B8-BEFF-48E6-8B89-9184AF58BA17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72AE07-00E9-494C-ADAC-E8F8052B8D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62B8-BEFF-48E6-8B89-9184AF58BA17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AE07-00E9-494C-ADAC-E8F8052B8DB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62B8-BEFF-48E6-8B89-9184AF58BA17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AE07-00E9-494C-ADAC-E8F8052B8D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62B8-BEFF-48E6-8B89-9184AF58BA17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72AE07-00E9-494C-ADAC-E8F8052B8DB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62B8-BEFF-48E6-8B89-9184AF58BA17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AE07-00E9-494C-ADAC-E8F8052B8D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62B8-BEFF-48E6-8B89-9184AF58BA17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AE07-00E9-494C-ADAC-E8F8052B8D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62B8-BEFF-48E6-8B89-9184AF58BA17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AE07-00E9-494C-ADAC-E8F8052B8D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D62B8-BEFF-48E6-8B89-9184AF58BA17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AE07-00E9-494C-ADAC-E8F8052B8DB3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4D62B8-BEFF-48E6-8B89-9184AF58BA17}" type="datetimeFigureOut">
              <a:rPr lang="cs-CZ" smtClean="0"/>
              <a:t>5.11.2013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72AE07-00E9-494C-ADAC-E8F8052B8DB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Arrest</a:t>
            </a:r>
            <a:r>
              <a:rPr lang="cs-CZ" dirty="0" smtClean="0"/>
              <a:t> </a:t>
            </a:r>
            <a:r>
              <a:rPr lang="cs-CZ" dirty="0" err="1" smtClean="0"/>
              <a:t>Warant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Německý spolkový ústavní soud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2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Rozhodnutí soudu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Zákonodárce pochybil nedostatečným šetřením práv občanů</a:t>
            </a:r>
          </a:p>
          <a:p>
            <a:r>
              <a:rPr lang="cs-CZ" dirty="0" smtClean="0"/>
              <a:t>Nevyužití výjimek – nerespektování Základního zákona</a:t>
            </a:r>
          </a:p>
          <a:p>
            <a:r>
              <a:rPr lang="cs-CZ" dirty="0" smtClean="0"/>
              <a:t>Porušení ochrany občanů před extradicí</a:t>
            </a:r>
          </a:p>
          <a:p>
            <a:pPr lvl="1"/>
            <a:r>
              <a:rPr lang="cs-CZ" dirty="0" smtClean="0"/>
              <a:t>Právo na soudní ochranu</a:t>
            </a:r>
          </a:p>
          <a:p>
            <a:pPr lvl="1"/>
            <a:r>
              <a:rPr lang="cs-CZ" dirty="0" smtClean="0"/>
              <a:t>Právo na svobodný osobní rozvoj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10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Potřeba nového zákona, který by implementoval rámcové rozhodnutí o </a:t>
            </a:r>
            <a:r>
              <a:rPr lang="cs-CZ" dirty="0" err="1" smtClean="0"/>
              <a:t>eurozatykači</a:t>
            </a:r>
            <a:endParaRPr lang="cs-CZ" dirty="0" smtClean="0"/>
          </a:p>
          <a:p>
            <a:r>
              <a:rPr lang="cs-CZ" dirty="0" smtClean="0"/>
              <a:t>Do té doby extradice nemožná</a:t>
            </a:r>
          </a:p>
          <a:p>
            <a:r>
              <a:rPr lang="cs-CZ" dirty="0" smtClean="0"/>
              <a:t>Dočasné neplnění závazku SRN v rámci 3. pilíře</a:t>
            </a:r>
          </a:p>
          <a:p>
            <a:r>
              <a:rPr lang="cs-CZ" dirty="0" smtClean="0"/>
              <a:t>Reakce Španělska – 21. 7. 2005, ignorace německých žádostí o předání osob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9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Porovnání německé a české úpravy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Německo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Česká republika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Ústavní stížnost občana Spolkové republiky Německo</a:t>
            </a:r>
          </a:p>
          <a:p>
            <a:r>
              <a:rPr lang="cs-CZ" dirty="0" smtClean="0"/>
              <a:t>Porušen zákaz extradice</a:t>
            </a:r>
          </a:p>
          <a:p>
            <a:r>
              <a:rPr lang="cs-CZ" dirty="0" smtClean="0"/>
              <a:t>Mezery německé implementace</a:t>
            </a:r>
          </a:p>
          <a:p>
            <a:r>
              <a:rPr lang="cs-CZ" dirty="0" smtClean="0"/>
              <a:t>Porušena rovnost před zákonem</a:t>
            </a:r>
          </a:p>
          <a:p>
            <a:r>
              <a:rPr lang="cs-CZ" dirty="0" smtClean="0"/>
              <a:t>Věnoval se pouze kontrole kvality implementace 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Na návrh skupiny poslanců a senátorů</a:t>
            </a:r>
          </a:p>
          <a:p>
            <a:r>
              <a:rPr lang="cs-CZ" dirty="0" smtClean="0"/>
              <a:t>Kritika vágnosti</a:t>
            </a:r>
          </a:p>
          <a:p>
            <a:r>
              <a:rPr lang="cs-CZ" dirty="0" smtClean="0"/>
              <a:t>Opuštění koncepce oboustranné trestnosti</a:t>
            </a:r>
          </a:p>
          <a:p>
            <a:r>
              <a:rPr lang="cs-CZ" dirty="0" smtClean="0"/>
              <a:t>Rozpor s čl. 14 LZPS </a:t>
            </a:r>
          </a:p>
          <a:p>
            <a:r>
              <a:rPr lang="cs-CZ" dirty="0" smtClean="0"/>
              <a:t>Výkladový postup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18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Německo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Česká republika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Nevyužití výjimek při implementaci rámcových rozhodnutí </a:t>
            </a:r>
          </a:p>
          <a:p>
            <a:r>
              <a:rPr lang="cs-CZ" dirty="0" smtClean="0"/>
              <a:t>Možnosti – částečné zrušení / výklad ústavně konformní (obojí zamítl) </a:t>
            </a:r>
          </a:p>
          <a:p>
            <a:r>
              <a:rPr lang="cs-CZ" dirty="0" smtClean="0"/>
              <a:t>----</a:t>
            </a:r>
          </a:p>
          <a:p>
            <a:r>
              <a:rPr lang="cs-CZ" dirty="0" smtClean="0"/>
              <a:t>Přijetí nového zákona, do té doby extradice nemožná</a:t>
            </a:r>
          </a:p>
          <a:p>
            <a:r>
              <a:rPr lang="cs-CZ" dirty="0" smtClean="0"/>
              <a:t>Dočasné neplnění závazků v rámci 3. pilíře</a:t>
            </a:r>
          </a:p>
          <a:p>
            <a:r>
              <a:rPr lang="cs-CZ" dirty="0" smtClean="0"/>
              <a:t>Stanovisko Španělska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Volnost při implementaci (ústavní limity) x žádný prostor pro uvážení (</a:t>
            </a:r>
            <a:r>
              <a:rPr lang="cs-CZ" dirty="0" err="1" smtClean="0"/>
              <a:t>eurokonformně</a:t>
            </a:r>
            <a:r>
              <a:rPr lang="cs-CZ" dirty="0" smtClean="0"/>
              <a:t>)</a:t>
            </a:r>
          </a:p>
          <a:p>
            <a:r>
              <a:rPr lang="cs-CZ" dirty="0" smtClean="0"/>
              <a:t>----</a:t>
            </a:r>
          </a:p>
          <a:p>
            <a:r>
              <a:rPr lang="cs-CZ" dirty="0" smtClean="0"/>
              <a:t>Žádný prostor pro uvážení, </a:t>
            </a:r>
            <a:r>
              <a:rPr lang="cs-CZ" dirty="0" err="1" smtClean="0"/>
              <a:t>eurokonformní</a:t>
            </a:r>
            <a:r>
              <a:rPr lang="cs-CZ" dirty="0" smtClean="0"/>
              <a:t> výklad</a:t>
            </a:r>
          </a:p>
          <a:p>
            <a:r>
              <a:rPr lang="cs-CZ" dirty="0" smtClean="0"/>
              <a:t>Není v rozporu s Ústavou</a:t>
            </a:r>
          </a:p>
          <a:p>
            <a:r>
              <a:rPr lang="cs-CZ" dirty="0" smtClean="0"/>
              <a:t>Ustanovení nebylo zrušeno</a:t>
            </a:r>
          </a:p>
          <a:p>
            <a:r>
              <a:rPr lang="cs-CZ" dirty="0" smtClean="0"/>
              <a:t>Výčet jednání, kde se upouští od oboustranné trestnosti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15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EUROZATYKač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Rozhodnutí 2. senátu ze dne 18. 7. 2005</a:t>
            </a:r>
          </a:p>
          <a:p>
            <a:r>
              <a:rPr lang="cs-CZ" dirty="0" smtClean="0"/>
              <a:t>2 </a:t>
            </a:r>
            <a:r>
              <a:rPr lang="cs-CZ" dirty="0" err="1" smtClean="0"/>
              <a:t>BvR</a:t>
            </a:r>
            <a:r>
              <a:rPr lang="cs-CZ" dirty="0" smtClean="0"/>
              <a:t> 2236/04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2532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Skutkové a právní pozadí případu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Mamoun</a:t>
            </a:r>
            <a:r>
              <a:rPr lang="cs-CZ" dirty="0" smtClean="0"/>
              <a:t> </a:t>
            </a:r>
            <a:r>
              <a:rPr lang="cs-CZ" dirty="0" err="1" smtClean="0"/>
              <a:t>Darkanzali</a:t>
            </a:r>
            <a:r>
              <a:rPr lang="cs-CZ" dirty="0" smtClean="0"/>
              <a:t> – občan Syrské arabské republiky a Spolkové republiky Německo</a:t>
            </a:r>
          </a:p>
          <a:p>
            <a:r>
              <a:rPr lang="cs-CZ" dirty="0" smtClean="0"/>
              <a:t>16. 9. 2004 vydán </a:t>
            </a:r>
            <a:r>
              <a:rPr lang="cs-CZ" dirty="0" err="1" smtClean="0"/>
              <a:t>eurozatykač</a:t>
            </a:r>
            <a:r>
              <a:rPr lang="cs-CZ" dirty="0" smtClean="0"/>
              <a:t> ve Španělsku – podezřelá osoba ze spáchání trestných činů účasti na zločinném spolčení a členství v teroristických organizacích pro údajnou podporu Al-Kajda</a:t>
            </a:r>
          </a:p>
          <a:p>
            <a:r>
              <a:rPr lang="cs-CZ" dirty="0"/>
              <a:t>Rozhodnutí německých orgánů o předání do Španělska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 ústavní stížnost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34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ústavní stížnosti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Zásah do svých ústavou zaručených práv</a:t>
            </a:r>
          </a:p>
          <a:p>
            <a:r>
              <a:rPr lang="cs-CZ" dirty="0" smtClean="0"/>
              <a:t>Rovnost před zákonem</a:t>
            </a:r>
          </a:p>
          <a:p>
            <a:r>
              <a:rPr lang="cs-CZ" dirty="0" smtClean="0"/>
              <a:t>Svobodný občan</a:t>
            </a:r>
          </a:p>
          <a:p>
            <a:r>
              <a:rPr lang="cs-CZ" dirty="0" smtClean="0"/>
              <a:t>Mezery v německé implementaci rámcového rozhodnutí Evropské unie do zákona o </a:t>
            </a:r>
            <a:r>
              <a:rPr lang="cs-CZ" dirty="0" err="1" smtClean="0"/>
              <a:t>Eurozatykači</a:t>
            </a:r>
            <a:endParaRPr lang="cs-CZ" dirty="0" smtClean="0"/>
          </a:p>
          <a:p>
            <a:r>
              <a:rPr lang="cs-CZ" dirty="0" smtClean="0"/>
              <a:t>Požadavek zachování panství práva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46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rozhodnutí	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Legislativně-technicky podobná směrnicím</a:t>
            </a:r>
          </a:p>
          <a:p>
            <a:r>
              <a:rPr lang="cs-CZ" dirty="0" smtClean="0"/>
              <a:t>Nemá stejné účinky – jejich text umožňuje výjimky </a:t>
            </a:r>
          </a:p>
          <a:p>
            <a:r>
              <a:rPr lang="cs-CZ" dirty="0" smtClean="0"/>
              <a:t>Předejít zásahu do ústavně chráněných práv</a:t>
            </a:r>
          </a:p>
          <a:p>
            <a:r>
              <a:rPr lang="cs-CZ" dirty="0" smtClean="0"/>
              <a:t>Deficit – blízko k MPV, absence parlamentní legitimizace</a:t>
            </a:r>
          </a:p>
          <a:p>
            <a:pPr lvl="1"/>
            <a:r>
              <a:rPr lang="cs-CZ" dirty="0" smtClean="0"/>
              <a:t>Nevykazuje charakterové rysy </a:t>
            </a:r>
            <a:r>
              <a:rPr lang="cs-CZ" dirty="0" err="1" smtClean="0"/>
              <a:t>supranacionálního</a:t>
            </a:r>
            <a:r>
              <a:rPr lang="cs-CZ" dirty="0" smtClean="0"/>
              <a:t> práva</a:t>
            </a:r>
          </a:p>
          <a:p>
            <a:pPr lvl="1"/>
            <a:r>
              <a:rPr lang="cs-CZ" dirty="0" smtClean="0"/>
              <a:t>Dle SEU</a:t>
            </a:r>
          </a:p>
          <a:p>
            <a:pPr lvl="1"/>
            <a:r>
              <a:rPr lang="cs-CZ" dirty="0" smtClean="0"/>
              <a:t>Výsledek politického konsenzu představitelů výkonné 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9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Spolkový ústavní soud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Kontrola kvality implementace </a:t>
            </a:r>
          </a:p>
          <a:p>
            <a:r>
              <a:rPr lang="cs-CZ" dirty="0" smtClean="0"/>
              <a:t>Preference ústavního řádu SRN</a:t>
            </a:r>
          </a:p>
          <a:p>
            <a:r>
              <a:rPr lang="cs-CZ" dirty="0" smtClean="0"/>
              <a:t>Ochrana základních práv zaručených ústavou 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M</a:t>
            </a:r>
            <a:r>
              <a:rPr lang="cs-CZ" dirty="0" smtClean="0">
                <a:sym typeface="Wingdings" panose="05000000000000000000" pitchFamily="2" charset="2"/>
              </a:rPr>
              <a:t>imo komunitární sféru nemusí upřednostňovat judikaturu SDEU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92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zákon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Rok 2000 – změna Základního zákona – připuštění extradice </a:t>
            </a:r>
          </a:p>
          <a:p>
            <a:r>
              <a:rPr lang="cs-CZ" dirty="0" smtClean="0"/>
              <a:t>Zákaz extradice – není absolutní</a:t>
            </a:r>
          </a:p>
          <a:p>
            <a:r>
              <a:rPr lang="cs-CZ" dirty="0" smtClean="0"/>
              <a:t>Zásady personality a univerzality</a:t>
            </a:r>
          </a:p>
        </p:txBody>
      </p:sp>
    </p:spTree>
    <p:extLst>
      <p:ext uri="{BB962C8B-B14F-4D97-AF65-F5344CB8AC3E}">
        <p14:creationId xmlns:p14="http://schemas.microsoft.com/office/powerpoint/2010/main" val="1852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4 odst. 7 písm. a)  rámcového rozhodnutí o </a:t>
            </a:r>
            <a:r>
              <a:rPr lang="cs-CZ" dirty="0" err="1" smtClean="0"/>
              <a:t>eurozatykači</a:t>
            </a:r>
            <a:r>
              <a:rPr lang="cs-CZ" dirty="0" smtClean="0"/>
              <a:t> – výjimka z povinnosti</a:t>
            </a:r>
          </a:p>
          <a:p>
            <a:r>
              <a:rPr lang="cs-CZ" dirty="0" smtClean="0"/>
              <a:t>Územní faktor </a:t>
            </a:r>
          </a:p>
          <a:p>
            <a:pPr lvl="1"/>
            <a:r>
              <a:rPr lang="cs-CZ" dirty="0" smtClean="0"/>
              <a:t>A) jednání a následky jsou provázány s německým územím</a:t>
            </a:r>
          </a:p>
          <a:p>
            <a:pPr lvl="1"/>
            <a:r>
              <a:rPr lang="cs-CZ" dirty="0" smtClean="0"/>
              <a:t>B) není žádné propojení s německým územím</a:t>
            </a:r>
          </a:p>
          <a:p>
            <a:pPr lvl="1"/>
            <a:r>
              <a:rPr lang="cs-CZ" dirty="0" smtClean="0"/>
              <a:t>C) došlo k jednání na německém území, ale následky v zahraničí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995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práva zaručená čl. 16 Základního zákona garantuje právní jistotu a panství práva</a:t>
            </a:r>
          </a:p>
          <a:p>
            <a:r>
              <a:rPr lang="cs-CZ" dirty="0" smtClean="0"/>
              <a:t>Spolupráce v rámci 3. pilíře je limitována vzájemnou ochranou národní identity (princip subsidiarity)</a:t>
            </a:r>
          </a:p>
          <a:p>
            <a:r>
              <a:rPr lang="cs-CZ" dirty="0" smtClean="0"/>
              <a:t>Důvěra obviněného ve vlastní právní systém zaručena Základním zákonem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953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</TotalTime>
  <Words>482</Words>
  <Application>Microsoft Office PowerPoint</Application>
  <PresentationFormat>Předvádění na obrazovce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European Arrest Warant</vt:lpstr>
      <vt:lpstr>EUROZATYKač</vt:lpstr>
      <vt:lpstr>Skutkové a právní pozadí případu</vt:lpstr>
      <vt:lpstr>Obsah ústavní stížnosti</vt:lpstr>
      <vt:lpstr>Rámcová rozhodnutí  </vt:lpstr>
      <vt:lpstr>Spolkový ústavní soud </vt:lpstr>
      <vt:lpstr>Základní zákon </vt:lpstr>
      <vt:lpstr>Prezentace aplikace PowerPoint</vt:lpstr>
      <vt:lpstr>Rozhodnutí soudu</vt:lpstr>
      <vt:lpstr>Rozhodnutí soudu </vt:lpstr>
      <vt:lpstr>důsledky</vt:lpstr>
      <vt:lpstr>Porovnání německé a české úpravy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Arrest Warant</dc:title>
  <dc:creator>Petulka</dc:creator>
  <cp:lastModifiedBy>student</cp:lastModifiedBy>
  <cp:revision>11</cp:revision>
  <dcterms:created xsi:type="dcterms:W3CDTF">2013-11-03T20:31:32Z</dcterms:created>
  <dcterms:modified xsi:type="dcterms:W3CDTF">2013-11-05T10:19:27Z</dcterms:modified>
</cp:coreProperties>
</file>